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9239250" cy="11982450"/>
  <p:embeddedFontLst>
    <p:embeddedFont>
      <p:font typeface="Quattrocento"/>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88">
          <p15:clr>
            <a:srgbClr val="A4A3A4"/>
          </p15:clr>
        </p15:guide>
        <p15:guide id="2" pos="13440">
          <p15:clr>
            <a:srgbClr val="A4A3A4"/>
          </p15:clr>
        </p15:guide>
      </p15:sldGuideLst>
    </p:ext>
    <p:ext uri="{2D200454-40CA-4A62-9FC3-DE9A4176ACB9}">
      <p15:notesGuideLst>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088" orient="horz"/>
        <p:guide pos="13440"/>
      </p:guideLst>
    </p:cSldViewPr>
  </p:slideViewPr>
  <p:notesViewPr>
    <p:cSldViewPr snapToGrid="0">
      <p:cViewPr varScale="1">
        <p:scale>
          <a:sx n="100" d="100"/>
          <a:sy n="100" d="100"/>
        </p:scale>
        <p:origin x="0" y="0"/>
      </p:cViewPr>
      <p:guideLst>
        <p:guide pos="3774" orient="horz"/>
        <p:guide pos="2909"/>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regular.fntdata"/><Relationship Id="rId8" Type="http://schemas.openxmlformats.org/officeDocument/2006/relationships/font" Target="fonts/Quattrocen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83038" cy="592138"/>
          </a:xfrm>
          <a:prstGeom prst="rect">
            <a:avLst/>
          </a:prstGeom>
          <a:noFill/>
          <a:ln>
            <a:noFill/>
          </a:ln>
        </p:spPr>
        <p:txBody>
          <a:bodyPr anchorCtr="0" anchor="t" bIns="57475" lIns="114975" spcFirstLastPara="1" rIns="114975" wrap="square" tIns="57475"/>
          <a:lstStyle>
            <a:lvl1pPr lvl="0" marR="0" rtl="0" algn="l">
              <a:spcBef>
                <a:spcPts val="0"/>
              </a:spcBef>
              <a:spcAft>
                <a:spcPts val="0"/>
              </a:spcAft>
              <a:buSzPts val="1400"/>
              <a:buNone/>
              <a:defRPr b="0" i="0" sz="1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241925" y="0"/>
            <a:ext cx="3983038" cy="592138"/>
          </a:xfrm>
          <a:prstGeom prst="rect">
            <a:avLst/>
          </a:prstGeom>
          <a:noFill/>
          <a:ln>
            <a:noFill/>
          </a:ln>
        </p:spPr>
        <p:txBody>
          <a:bodyPr anchorCtr="0" anchor="t" bIns="57475" lIns="114975" spcFirstLastPara="1" rIns="114975" wrap="square" tIns="57475"/>
          <a:lstStyle>
            <a:lvl1pPr lvl="0" marR="0" rtl="0" algn="r">
              <a:spcBef>
                <a:spcPts val="0"/>
              </a:spcBef>
              <a:spcAft>
                <a:spcPts val="0"/>
              </a:spcAft>
              <a:buSzPts val="1400"/>
              <a:buNone/>
              <a:defRPr b="0" i="0" sz="1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582738" y="889000"/>
            <a:ext cx="6059487" cy="45450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1363325"/>
            <a:ext cx="3983038" cy="593725"/>
          </a:xfrm>
          <a:prstGeom prst="rect">
            <a:avLst/>
          </a:prstGeom>
          <a:noFill/>
          <a:ln>
            <a:noFill/>
          </a:ln>
        </p:spPr>
        <p:txBody>
          <a:bodyPr anchorCtr="0" anchor="b" bIns="57475" lIns="114975" spcFirstLastPara="1" rIns="114975" wrap="square" tIns="57475"/>
          <a:lstStyle>
            <a:lvl1pPr lvl="0" marR="0" rtl="0" algn="l">
              <a:spcBef>
                <a:spcPts val="0"/>
              </a:spcBef>
              <a:spcAft>
                <a:spcPts val="0"/>
              </a:spcAft>
              <a:buSzPts val="1400"/>
              <a:buNone/>
              <a:defRPr b="0" i="0" sz="1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marR="0" rtl="0" algn="r">
              <a:spcBef>
                <a:spcPts val="0"/>
              </a:spcBef>
              <a:spcAft>
                <a:spcPts val="0"/>
              </a:spcAft>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rtl="0" algn="r">
              <a:spcBef>
                <a:spcPts val="0"/>
              </a:spcBef>
              <a:spcAft>
                <a:spcPts val="0"/>
              </a:spcAft>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
        <p:nvSpPr>
          <p:cNvPr id="52" name="Google Shape;52;p1:notes"/>
          <p:cNvSpPr/>
          <p:nvPr>
            <p:ph idx="2" type="sldImg"/>
          </p:nvPr>
        </p:nvSpPr>
        <p:spPr>
          <a:xfrm>
            <a:off x="1582738" y="889000"/>
            <a:ext cx="6059487" cy="45450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 name="Google Shape;53;p1:notes"/>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4" name="Shape 44"/>
        <p:cNvGrpSpPr/>
        <p:nvPr/>
      </p:nvGrpSpPr>
      <p:grpSpPr>
        <a:xfrm>
          <a:off x="0" y="0"/>
          <a:ext cx="0" cy="0"/>
          <a:chOff x="0" y="0"/>
          <a:chExt cx="0" cy="0"/>
        </a:xfrm>
      </p:grpSpPr>
      <p:sp>
        <p:nvSpPr>
          <p:cNvPr id="45" name="Google Shape;45;p11"/>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6" name="Google Shape;46;p11"/>
          <p:cNvSpPr txBox="1"/>
          <p:nvPr>
            <p:ph idx="1" type="body"/>
          </p:nvPr>
        </p:nvSpPr>
        <p:spPr>
          <a:xfrm rot="5400000">
            <a:off x="11083132" y="-1208527"/>
            <a:ext cx="21724937" cy="39502642"/>
          </a:xfrm>
          <a:prstGeom prst="rect">
            <a:avLst/>
          </a:prstGeom>
          <a:noFill/>
          <a:ln>
            <a:noFill/>
          </a:ln>
        </p:spPr>
        <p:txBody>
          <a:bodyPr anchorCtr="0" anchor="t" bIns="45700" lIns="91425" spcFirstLastPara="1" rIns="91425" wrap="square" tIns="45700"/>
          <a:lstStyle>
            <a:lvl1pPr indent="-908050" lvl="0" marL="4572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12"/>
          <p:cNvSpPr txBox="1"/>
          <p:nvPr>
            <p:ph type="title"/>
          </p:nvPr>
        </p:nvSpPr>
        <p:spPr>
          <a:xfrm rot="5400000">
            <a:off x="22715628" y="10423966"/>
            <a:ext cx="28087638" cy="9874956"/>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9" name="Google Shape;49;p12"/>
          <p:cNvSpPr txBox="1"/>
          <p:nvPr>
            <p:ph idx="1" type="body"/>
          </p:nvPr>
        </p:nvSpPr>
        <p:spPr>
          <a:xfrm rot="5400000">
            <a:off x="2896570" y="615333"/>
            <a:ext cx="28087638" cy="29492223"/>
          </a:xfrm>
          <a:prstGeom prst="rect">
            <a:avLst/>
          </a:prstGeom>
          <a:noFill/>
          <a:ln>
            <a:noFill/>
          </a:ln>
        </p:spPr>
        <p:txBody>
          <a:bodyPr anchorCtr="0" anchor="t" bIns="45700" lIns="91425" spcFirstLastPara="1" rIns="91425" wrap="square" tIns="45700"/>
          <a:lstStyle>
            <a:lvl1pPr indent="-908050" lvl="0" marL="4572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2123" y="10226675"/>
            <a:ext cx="37306958" cy="70548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17" name="Google Shape;17;p3"/>
          <p:cNvSpPr txBox="1"/>
          <p:nvPr>
            <p:ph idx="1" type="subTitle"/>
          </p:nvPr>
        </p:nvSpPr>
        <p:spPr>
          <a:xfrm>
            <a:off x="6584245" y="18653125"/>
            <a:ext cx="30722712" cy="8413750"/>
          </a:xfrm>
          <a:prstGeom prst="rect">
            <a:avLst/>
          </a:prstGeom>
          <a:noFill/>
          <a:ln>
            <a:noFill/>
          </a:ln>
        </p:spPr>
        <p:txBody>
          <a:bodyPr anchorCtr="0" anchor="t" bIns="45700" lIns="91425" spcFirstLastPara="1" rIns="91425" wrap="square" tIns="45700"/>
          <a:lstStyle>
            <a:lvl1pPr lvl="0" marR="0" rtl="0" algn="ctr">
              <a:spcBef>
                <a:spcPts val="2140"/>
              </a:spcBef>
              <a:spcAft>
                <a:spcPts val="0"/>
              </a:spcAft>
              <a:buClr>
                <a:schemeClr val="dk1"/>
              </a:buClr>
              <a:buSzPts val="10700"/>
              <a:buFont typeface="Times New Roman"/>
              <a:buNone/>
              <a:defRPr b="0" i="0" sz="10700" u="none" cap="none" strike="noStrike">
                <a:solidFill>
                  <a:schemeClr val="dk1"/>
                </a:solidFill>
                <a:latin typeface="Times New Roman"/>
                <a:ea typeface="Times New Roman"/>
                <a:cs typeface="Times New Roman"/>
                <a:sym typeface="Times New Roman"/>
              </a:defRPr>
            </a:lvl1pPr>
            <a:lvl2pPr lvl="1" marR="0" rtl="0" algn="ctr">
              <a:spcBef>
                <a:spcPts val="1900"/>
              </a:spcBef>
              <a:spcAft>
                <a:spcPts val="0"/>
              </a:spcAft>
              <a:buClr>
                <a:schemeClr val="dk1"/>
              </a:buClr>
              <a:buSzPts val="9500"/>
              <a:buFont typeface="Times New Roman"/>
              <a:buNone/>
              <a:defRPr b="0" i="0" sz="9500" u="none" cap="none" strike="noStrike">
                <a:solidFill>
                  <a:schemeClr val="dk1"/>
                </a:solidFill>
                <a:latin typeface="Times New Roman"/>
                <a:ea typeface="Times New Roman"/>
                <a:cs typeface="Times New Roman"/>
                <a:sym typeface="Times New Roman"/>
              </a:defRPr>
            </a:lvl2pPr>
            <a:lvl3pPr lvl="2" marR="0" rtl="0" algn="ctr">
              <a:spcBef>
                <a:spcPts val="1620"/>
              </a:spcBef>
              <a:spcAft>
                <a:spcPts val="0"/>
              </a:spcAft>
              <a:buClr>
                <a:schemeClr val="dk1"/>
              </a:buClr>
              <a:buSzPts val="8100"/>
              <a:buFont typeface="Times New Roman"/>
              <a:buNone/>
              <a:defRPr b="0" i="0" sz="8100" u="none" cap="none" strike="noStrike">
                <a:solidFill>
                  <a:schemeClr val="dk1"/>
                </a:solidFill>
                <a:latin typeface="Times New Roman"/>
                <a:ea typeface="Times New Roman"/>
                <a:cs typeface="Times New Roman"/>
                <a:sym typeface="Times New Roman"/>
              </a:defRPr>
            </a:lvl3pPr>
            <a:lvl4pPr lvl="3"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4pPr>
            <a:lvl5pPr lvl="4"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5pPr>
            <a:lvl6pPr lvl="5"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6pPr>
            <a:lvl7pPr lvl="6"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7pPr>
            <a:lvl8pPr lvl="7"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8pPr>
            <a:lvl9pPr lvl="8"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0" name="Google Shape;20;p4"/>
          <p:cNvSpPr txBox="1"/>
          <p:nvPr>
            <p:ph idx="1" type="body"/>
          </p:nvPr>
        </p:nvSpPr>
        <p:spPr>
          <a:xfrm>
            <a:off x="2194279" y="7680325"/>
            <a:ext cx="39502642" cy="21724937"/>
          </a:xfrm>
          <a:prstGeom prst="rect">
            <a:avLst/>
          </a:prstGeom>
          <a:noFill/>
          <a:ln>
            <a:noFill/>
          </a:ln>
        </p:spPr>
        <p:txBody>
          <a:bodyPr anchorCtr="0" anchor="t" bIns="45700" lIns="91425" spcFirstLastPara="1" rIns="91425" wrap="square" tIns="45700"/>
          <a:lstStyle>
            <a:lvl1pPr indent="-908050" lvl="0" marL="4572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5"/>
          <p:cNvSpPr txBox="1"/>
          <p:nvPr>
            <p:ph type="title"/>
          </p:nvPr>
        </p:nvSpPr>
        <p:spPr>
          <a:xfrm>
            <a:off x="3467101" y="21153439"/>
            <a:ext cx="37306958" cy="65373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3" name="Google Shape;23;p5"/>
          <p:cNvSpPr txBox="1"/>
          <p:nvPr>
            <p:ph idx="1" type="body"/>
          </p:nvPr>
        </p:nvSpPr>
        <p:spPr>
          <a:xfrm>
            <a:off x="3467101" y="13952538"/>
            <a:ext cx="37306958" cy="720090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6"/>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6" name="Google Shape;26;p6"/>
          <p:cNvSpPr txBox="1"/>
          <p:nvPr>
            <p:ph idx="1" type="body"/>
          </p:nvPr>
        </p:nvSpPr>
        <p:spPr>
          <a:xfrm>
            <a:off x="2194279" y="7680325"/>
            <a:ext cx="19683588" cy="21724937"/>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 name="Google Shape;27;p6"/>
          <p:cNvSpPr txBox="1"/>
          <p:nvPr>
            <p:ph idx="2" type="body"/>
          </p:nvPr>
        </p:nvSpPr>
        <p:spPr>
          <a:xfrm>
            <a:off x="22013334" y="7680325"/>
            <a:ext cx="19683589" cy="21724937"/>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7"/>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0" name="Google Shape;30;p7"/>
          <p:cNvSpPr txBox="1"/>
          <p:nvPr>
            <p:ph idx="1" type="body"/>
          </p:nvPr>
        </p:nvSpPr>
        <p:spPr>
          <a:xfrm>
            <a:off x="2194278" y="7369176"/>
            <a:ext cx="19392900" cy="3070225"/>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1" name="Google Shape;31;p7"/>
          <p:cNvSpPr txBox="1"/>
          <p:nvPr>
            <p:ph idx="2" type="body"/>
          </p:nvPr>
        </p:nvSpPr>
        <p:spPr>
          <a:xfrm>
            <a:off x="2194278" y="10439401"/>
            <a:ext cx="19392900" cy="18965861"/>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32" name="Google Shape;32;p7"/>
          <p:cNvSpPr txBox="1"/>
          <p:nvPr>
            <p:ph idx="3" type="body"/>
          </p:nvPr>
        </p:nvSpPr>
        <p:spPr>
          <a:xfrm>
            <a:off x="22295555" y="7369176"/>
            <a:ext cx="19401368" cy="3070225"/>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3" name="Google Shape;33;p7"/>
          <p:cNvSpPr txBox="1"/>
          <p:nvPr>
            <p:ph idx="4" type="body"/>
          </p:nvPr>
        </p:nvSpPr>
        <p:spPr>
          <a:xfrm>
            <a:off x="22295555" y="10439401"/>
            <a:ext cx="19401368" cy="18965861"/>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2194278" y="1311275"/>
            <a:ext cx="14439900" cy="557688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8" name="Google Shape;38;p9"/>
          <p:cNvSpPr txBox="1"/>
          <p:nvPr>
            <p:ph idx="1" type="body"/>
          </p:nvPr>
        </p:nvSpPr>
        <p:spPr>
          <a:xfrm>
            <a:off x="17160523" y="1311275"/>
            <a:ext cx="24536399" cy="28093989"/>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9"/>
          <p:cNvSpPr txBox="1"/>
          <p:nvPr>
            <p:ph idx="2" type="body"/>
          </p:nvPr>
        </p:nvSpPr>
        <p:spPr>
          <a:xfrm>
            <a:off x="2194278" y="6888163"/>
            <a:ext cx="14439900" cy="225171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0" name="Shape 40"/>
        <p:cNvGrpSpPr/>
        <p:nvPr/>
      </p:nvGrpSpPr>
      <p:grpSpPr>
        <a:xfrm>
          <a:off x="0" y="0"/>
          <a:ext cx="0" cy="0"/>
          <a:chOff x="0" y="0"/>
          <a:chExt cx="0" cy="0"/>
        </a:xfrm>
      </p:grpSpPr>
      <p:sp>
        <p:nvSpPr>
          <p:cNvPr id="41" name="Google Shape;41;p10"/>
          <p:cNvSpPr txBox="1"/>
          <p:nvPr>
            <p:ph type="title"/>
          </p:nvPr>
        </p:nvSpPr>
        <p:spPr>
          <a:xfrm>
            <a:off x="8603545" y="23042564"/>
            <a:ext cx="26334157" cy="2720975"/>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2" name="Google Shape;42;p10"/>
          <p:cNvSpPr/>
          <p:nvPr>
            <p:ph idx="2" type="pic"/>
          </p:nvPr>
        </p:nvSpPr>
        <p:spPr>
          <a:xfrm>
            <a:off x="8603545" y="2941639"/>
            <a:ext cx="26334157" cy="19750088"/>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3" name="Google Shape;43;p10"/>
          <p:cNvSpPr txBox="1"/>
          <p:nvPr>
            <p:ph idx="1" type="body"/>
          </p:nvPr>
        </p:nvSpPr>
        <p:spPr>
          <a:xfrm>
            <a:off x="8603545" y="25763539"/>
            <a:ext cx="26334157" cy="386238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1" name="Google Shape;11;p1"/>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3" name="Google Shape;13;p1"/>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Times New Roman"/>
                <a:ea typeface="Times New Roman"/>
                <a:cs typeface="Times New Roman"/>
                <a:sym typeface="Times New Roman"/>
              </a:rPr>
              <a:t>Template ID: ponderingpeacock  Size: 48x36</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jstor.org/stable/2600315" TargetMode="External"/><Relationship Id="rId4" Type="http://schemas.openxmlformats.org/officeDocument/2006/relationships/hyperlink" Target="http://www.jstor.org/stable/2092989" TargetMode="External"/><Relationship Id="rId5" Type="http://schemas.openxmlformats.org/officeDocument/2006/relationships/hyperlink" Target="http://www.jstor.org/stable/23059158" TargetMode="External"/><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D3C50"/>
        </a:solidFill>
      </p:bgPr>
    </p:bg>
    <p:spTree>
      <p:nvGrpSpPr>
        <p:cNvPr id="54" name="Shape 54"/>
        <p:cNvGrpSpPr/>
        <p:nvPr/>
      </p:nvGrpSpPr>
      <p:grpSpPr>
        <a:xfrm>
          <a:off x="0" y="0"/>
          <a:ext cx="0" cy="0"/>
          <a:chOff x="0" y="0"/>
          <a:chExt cx="0" cy="0"/>
        </a:xfrm>
      </p:grpSpPr>
      <p:sp>
        <p:nvSpPr>
          <p:cNvPr id="55" name="Google Shape;55;p13"/>
          <p:cNvSpPr/>
          <p:nvPr/>
        </p:nvSpPr>
        <p:spPr>
          <a:xfrm>
            <a:off x="685800" y="609600"/>
            <a:ext cx="42519600" cy="6080700"/>
          </a:xfrm>
          <a:prstGeom prst="snip2DiagRect">
            <a:avLst>
              <a:gd fmla="val 0" name="adj1"/>
              <a:gd fmla="val 16667" name="adj2"/>
            </a:avLst>
          </a:prstGeom>
          <a:solidFill>
            <a:srgbClr val="E64B3C"/>
          </a:solidFill>
          <a:ln>
            <a:noFill/>
          </a:ln>
        </p:spPr>
        <p:txBody>
          <a:bodyPr anchorCtr="0" anchor="ctr" bIns="30575" lIns="61150" spcFirstLastPara="1" rIns="61150" wrap="square" tIns="30575">
            <a:noAutofit/>
          </a:bodyPr>
          <a:lstStyle/>
          <a:p>
            <a:pPr indent="0" lvl="0" marL="0" marR="0" rtl="0" algn="ctr">
              <a:spcBef>
                <a:spcPts val="0"/>
              </a:spcBef>
              <a:spcAft>
                <a:spcPts val="0"/>
              </a:spcAft>
              <a:buNone/>
            </a:pPr>
            <a:r>
              <a:t/>
            </a:r>
            <a:endParaRPr b="1" i="1" sz="4200" u="sng" cap="none" strike="noStrike">
              <a:solidFill>
                <a:schemeClr val="lt1"/>
              </a:solidFill>
              <a:latin typeface="Arial"/>
              <a:ea typeface="Arial"/>
              <a:cs typeface="Arial"/>
              <a:sym typeface="Arial"/>
            </a:endParaRPr>
          </a:p>
        </p:txBody>
      </p:sp>
      <p:sp>
        <p:nvSpPr>
          <p:cNvPr id="56" name="Google Shape;56;p13"/>
          <p:cNvSpPr txBox="1"/>
          <p:nvPr/>
        </p:nvSpPr>
        <p:spPr>
          <a:xfrm>
            <a:off x="3657600" y="1760574"/>
            <a:ext cx="36576000" cy="2601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8500"/>
              <a:buFont typeface="Quattrocento"/>
              <a:buNone/>
            </a:pPr>
            <a:r>
              <a:rPr b="1" lang="en-US" sz="8500">
                <a:solidFill>
                  <a:schemeClr val="lt1"/>
                </a:solidFill>
                <a:latin typeface="Quattrocento"/>
                <a:ea typeface="Quattrocento"/>
                <a:cs typeface="Quattrocento"/>
                <a:sym typeface="Quattrocento"/>
              </a:rPr>
              <a:t>Recreating Literary Author’s Styles With Markov Chains</a:t>
            </a:r>
            <a:endParaRPr/>
          </a:p>
        </p:txBody>
      </p:sp>
      <p:sp>
        <p:nvSpPr>
          <p:cNvPr id="57" name="Google Shape;57;p13"/>
          <p:cNvSpPr txBox="1"/>
          <p:nvPr/>
        </p:nvSpPr>
        <p:spPr>
          <a:xfrm>
            <a:off x="3657600" y="3715946"/>
            <a:ext cx="36576000" cy="1896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5600"/>
              <a:buFont typeface="Arial"/>
              <a:buNone/>
            </a:pPr>
            <a:r>
              <a:rPr lang="en-US" sz="5600">
                <a:solidFill>
                  <a:schemeClr val="lt1"/>
                </a:solidFill>
                <a:latin typeface="Quattrocento"/>
                <a:ea typeface="Quattrocento"/>
                <a:cs typeface="Quattrocento"/>
                <a:sym typeface="Quattrocento"/>
              </a:rPr>
              <a:t>Daniel Olivieri With Professor Chun and Professor Elkins</a:t>
            </a:r>
            <a:endParaRPr/>
          </a:p>
          <a:p>
            <a:pPr indent="0" lvl="0" marL="0" marR="0" rtl="0" algn="ctr">
              <a:lnSpc>
                <a:spcPct val="100000"/>
              </a:lnSpc>
              <a:spcBef>
                <a:spcPts val="1120"/>
              </a:spcBef>
              <a:spcAft>
                <a:spcPts val="0"/>
              </a:spcAft>
              <a:buClr>
                <a:schemeClr val="lt1"/>
              </a:buClr>
              <a:buSzPts val="5600"/>
              <a:buFont typeface="Arial"/>
              <a:buNone/>
            </a:pPr>
            <a:r>
              <a:rPr lang="en-US" sz="5600">
                <a:solidFill>
                  <a:schemeClr val="lt1"/>
                </a:solidFill>
                <a:latin typeface="Quattrocento"/>
                <a:ea typeface="Quattrocento"/>
                <a:cs typeface="Quattrocento"/>
                <a:sym typeface="Quattrocento"/>
              </a:rPr>
              <a:t>Artificial Intelligence for the Humanities </a:t>
            </a:r>
            <a:endParaRPr/>
          </a:p>
        </p:txBody>
      </p:sp>
      <p:sp>
        <p:nvSpPr>
          <p:cNvPr id="58" name="Google Shape;58;p13"/>
          <p:cNvSpPr/>
          <p:nvPr/>
        </p:nvSpPr>
        <p:spPr>
          <a:xfrm>
            <a:off x="660482" y="8000999"/>
            <a:ext cx="10058400" cy="90009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59" name="Google Shape;59;p13"/>
          <p:cNvSpPr txBox="1"/>
          <p:nvPr/>
        </p:nvSpPr>
        <p:spPr>
          <a:xfrm>
            <a:off x="890594" y="8610600"/>
            <a:ext cx="9598176" cy="483700"/>
          </a:xfrm>
          <a:prstGeom prst="rect">
            <a:avLst/>
          </a:prstGeom>
          <a:noFill/>
          <a:ln>
            <a:noFill/>
          </a:ln>
        </p:spPr>
        <p:txBody>
          <a:bodyPr anchorCtr="0" anchor="t" bIns="45700" lIns="91400" spcFirstLastPara="1" rIns="91400" wrap="square" tIns="45700">
            <a:noAutofit/>
          </a:bodyPr>
          <a:lstStyle/>
          <a:p>
            <a:pPr indent="0" lvl="0" marL="0" marR="0" rtl="0" algn="just">
              <a:lnSpc>
                <a:spcPct val="110000"/>
              </a:lnSpc>
              <a:spcBef>
                <a:spcPts val="0"/>
              </a:spcBef>
              <a:spcAft>
                <a:spcPts val="0"/>
              </a:spcAft>
              <a:buNone/>
            </a:pPr>
            <a:r>
              <a:rPr lang="en-US" sz="4000">
                <a:solidFill>
                  <a:schemeClr val="dk1"/>
                </a:solidFill>
                <a:latin typeface="Times New Roman"/>
                <a:ea typeface="Times New Roman"/>
                <a:cs typeface="Times New Roman"/>
                <a:sym typeface="Times New Roman"/>
              </a:rPr>
              <a:t>Style is an essential part of literature. What words a writer uses, how many adjectives and adverbs, their punctuation, are all important facets to great writing. Thus, to capture and recreate this style marks a significant achievement in artificial writing ability as it shows some level of proficiency at imitation. In this project, we wrote a program that uses Markov chains to reproduce the style of various authors. We then used Twitter’s API to have the program post its generated sentences online in real time.</a:t>
            </a:r>
            <a:endParaRPr sz="4000">
              <a:latin typeface="Times New Roman"/>
              <a:ea typeface="Times New Roman"/>
              <a:cs typeface="Times New Roman"/>
              <a:sym typeface="Times New Roman"/>
            </a:endParaRPr>
          </a:p>
        </p:txBody>
      </p:sp>
      <p:sp>
        <p:nvSpPr>
          <p:cNvPr id="60" name="Google Shape;60;p13"/>
          <p:cNvSpPr/>
          <p:nvPr/>
        </p:nvSpPr>
        <p:spPr>
          <a:xfrm>
            <a:off x="660482" y="7471321"/>
            <a:ext cx="10058400" cy="873301"/>
          </a:xfrm>
          <a:prstGeom prst="snipRoundRect">
            <a:avLst>
              <a:gd fmla="val 0" name="adj1"/>
              <a:gd fmla="val 50000" name="adj2"/>
            </a:avLst>
          </a:prstGeom>
          <a:solidFill>
            <a:srgbClr val="3684A0"/>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3600">
                <a:solidFill>
                  <a:schemeClr val="lt1"/>
                </a:solidFill>
                <a:latin typeface="Quattrocento"/>
                <a:ea typeface="Quattrocento"/>
                <a:cs typeface="Quattrocento"/>
                <a:sym typeface="Quattrocento"/>
              </a:rPr>
              <a:t>Motivation</a:t>
            </a:r>
            <a:endParaRPr/>
          </a:p>
        </p:txBody>
      </p:sp>
      <p:sp>
        <p:nvSpPr>
          <p:cNvPr id="61" name="Google Shape;61;p13"/>
          <p:cNvSpPr/>
          <p:nvPr/>
        </p:nvSpPr>
        <p:spPr>
          <a:xfrm>
            <a:off x="11488500" y="8001000"/>
            <a:ext cx="10058400" cy="10210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2" name="Google Shape;62;p13"/>
          <p:cNvSpPr txBox="1"/>
          <p:nvPr/>
        </p:nvSpPr>
        <p:spPr>
          <a:xfrm>
            <a:off x="11718614" y="8610600"/>
            <a:ext cx="9598176" cy="483700"/>
          </a:xfrm>
          <a:prstGeom prst="rect">
            <a:avLst/>
          </a:prstGeom>
          <a:noFill/>
          <a:ln>
            <a:noFill/>
          </a:ln>
        </p:spPr>
        <p:txBody>
          <a:bodyPr anchorCtr="0" anchor="t" bIns="45700" lIns="91400" spcFirstLastPara="1" rIns="914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4000">
                <a:solidFill>
                  <a:schemeClr val="dk1"/>
                </a:solidFill>
                <a:latin typeface="Times New Roman"/>
                <a:ea typeface="Times New Roman"/>
                <a:cs typeface="Times New Roman"/>
                <a:sym typeface="Times New Roman"/>
              </a:rPr>
              <a:t>As mentioned in this poster’s section on Markov Chains, while it is capable of reproducing style, the method I am using rarely produces text that has any clear meaning. Were the text to go on for a paragraph it would read like an incoherent jumble of unrelated sentences. Thus, it is important to apply this to a platform that does not require full paragraphs. With its limit of just 280 characters, Twitter was the perfect environment for this project. It allows readers to enjoy the imitation of an author’s style without requiring long passages of text.</a:t>
            </a:r>
            <a:endParaRPr sz="4000">
              <a:latin typeface="Times New Roman"/>
              <a:ea typeface="Times New Roman"/>
              <a:cs typeface="Times New Roman"/>
              <a:sym typeface="Times New Roman"/>
            </a:endParaRPr>
          </a:p>
        </p:txBody>
      </p:sp>
      <p:sp>
        <p:nvSpPr>
          <p:cNvPr id="63" name="Google Shape;63;p13"/>
          <p:cNvSpPr/>
          <p:nvPr/>
        </p:nvSpPr>
        <p:spPr>
          <a:xfrm>
            <a:off x="11488502" y="7471321"/>
            <a:ext cx="10058400" cy="873301"/>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3600">
                <a:solidFill>
                  <a:schemeClr val="lt1"/>
                </a:solidFill>
                <a:latin typeface="Quattrocento"/>
                <a:ea typeface="Quattrocento"/>
                <a:cs typeface="Quattrocento"/>
                <a:sym typeface="Quattrocento"/>
              </a:rPr>
              <a:t>Choice of Twitter as a Platform</a:t>
            </a:r>
            <a:endParaRPr/>
          </a:p>
        </p:txBody>
      </p:sp>
      <p:sp>
        <p:nvSpPr>
          <p:cNvPr id="64" name="Google Shape;64;p13"/>
          <p:cNvSpPr/>
          <p:nvPr/>
        </p:nvSpPr>
        <p:spPr>
          <a:xfrm>
            <a:off x="22316522" y="8000999"/>
            <a:ext cx="10058400" cy="2423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5" name="Google Shape;65;p13"/>
          <p:cNvSpPr txBox="1"/>
          <p:nvPr/>
        </p:nvSpPr>
        <p:spPr>
          <a:xfrm>
            <a:off x="22546634" y="8610600"/>
            <a:ext cx="9598176" cy="483700"/>
          </a:xfrm>
          <a:prstGeom prst="rect">
            <a:avLst/>
          </a:prstGeom>
          <a:noFill/>
          <a:ln>
            <a:noFill/>
          </a:ln>
        </p:spPr>
        <p:txBody>
          <a:bodyPr anchorCtr="0" anchor="t" bIns="45700" lIns="91400" spcFirstLastPara="1" rIns="914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4400">
                <a:solidFill>
                  <a:schemeClr val="dk1"/>
                </a:solidFill>
                <a:latin typeface="Times New Roman"/>
                <a:ea typeface="Times New Roman"/>
                <a:cs typeface="Times New Roman"/>
                <a:sym typeface="Times New Roman"/>
              </a:rPr>
              <a:t>We chose to work in the Python language because it had a robust number of libraries for working with text. We start by using the urllib python library to send a request to Project Gutenberg for the text file we are interested in. For example, Jane Austen’s </a:t>
            </a:r>
            <a:r>
              <a:rPr i="1" lang="en-US" sz="4400">
                <a:solidFill>
                  <a:schemeClr val="dk1"/>
                </a:solidFill>
                <a:latin typeface="Times New Roman"/>
                <a:ea typeface="Times New Roman"/>
                <a:cs typeface="Times New Roman"/>
                <a:sym typeface="Times New Roman"/>
              </a:rPr>
              <a:t>Pride and Prejudice</a:t>
            </a:r>
            <a:r>
              <a:rPr lang="en-US" sz="4400">
                <a:solidFill>
                  <a:schemeClr val="dk1"/>
                </a:solidFill>
                <a:latin typeface="Times New Roman"/>
                <a:ea typeface="Times New Roman"/>
                <a:cs typeface="Times New Roman"/>
                <a:sym typeface="Times New Roman"/>
              </a:rPr>
              <a:t>. In some cases, the data are not available on Project Gutenberg and the text is instead saved in the project’s folder. These are accessed through the file system. Once we have imported the data, we then decode the response using the UTF8 character encoding.We then use the Markovify library</a:t>
            </a:r>
            <a:r>
              <a:rPr baseline="30000" lang="en-US" sz="4400">
                <a:solidFill>
                  <a:schemeClr val="dk1"/>
                </a:solidFill>
                <a:latin typeface="Times New Roman"/>
                <a:ea typeface="Times New Roman"/>
                <a:cs typeface="Times New Roman"/>
                <a:sym typeface="Times New Roman"/>
              </a:rPr>
              <a:t>7</a:t>
            </a:r>
            <a:r>
              <a:rPr lang="en-US" sz="4400">
                <a:solidFill>
                  <a:schemeClr val="dk1"/>
                </a:solidFill>
                <a:latin typeface="Times New Roman"/>
                <a:ea typeface="Times New Roman"/>
                <a:cs typeface="Times New Roman"/>
                <a:sym typeface="Times New Roman"/>
              </a:rPr>
              <a:t> to instantiate a Markov chain model object based on the text to be imitated, in this case </a:t>
            </a:r>
            <a:r>
              <a:rPr i="1" lang="en-US" sz="4400">
                <a:solidFill>
                  <a:schemeClr val="dk1"/>
                </a:solidFill>
                <a:latin typeface="Times New Roman"/>
                <a:ea typeface="Times New Roman"/>
                <a:cs typeface="Times New Roman"/>
                <a:sym typeface="Times New Roman"/>
              </a:rPr>
              <a:t>Pride and Prejudice</a:t>
            </a:r>
            <a:r>
              <a:rPr lang="en-US" sz="4400">
                <a:solidFill>
                  <a:schemeClr val="dk1"/>
                </a:solidFill>
                <a:latin typeface="Times New Roman"/>
                <a:ea typeface="Times New Roman"/>
                <a:cs typeface="Times New Roman"/>
                <a:sym typeface="Times New Roman"/>
              </a:rPr>
              <a:t>. We use the “make_short_sentence” function of this object to create the main Tweet. We pass the integer argument “180” to the function so that it generates text that is no more than 180 characters. To make the hashtag, we then call this function again, this time limiting it to only 30 characters and removing all punctuation and spaces afterwards and adding an octothorpe at the beginning. The next step is to use Twitter’s Tweepy API to post the completed Tweet.</a:t>
            </a:r>
            <a:endParaRPr sz="4400">
              <a:latin typeface="Times New Roman"/>
              <a:ea typeface="Times New Roman"/>
              <a:cs typeface="Times New Roman"/>
              <a:sym typeface="Times New Roman"/>
            </a:endParaRPr>
          </a:p>
        </p:txBody>
      </p:sp>
      <p:sp>
        <p:nvSpPr>
          <p:cNvPr id="66" name="Google Shape;66;p13"/>
          <p:cNvSpPr/>
          <p:nvPr/>
        </p:nvSpPr>
        <p:spPr>
          <a:xfrm>
            <a:off x="22316522" y="7471321"/>
            <a:ext cx="10058400" cy="873301"/>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3600">
                <a:solidFill>
                  <a:schemeClr val="lt1"/>
                </a:solidFill>
                <a:latin typeface="Quattrocento"/>
                <a:ea typeface="Quattrocento"/>
                <a:cs typeface="Quattrocento"/>
                <a:sym typeface="Quattrocento"/>
              </a:rPr>
              <a:t>Methodology</a:t>
            </a:r>
            <a:endParaRPr/>
          </a:p>
        </p:txBody>
      </p:sp>
      <p:sp>
        <p:nvSpPr>
          <p:cNvPr id="67" name="Google Shape;67;p13"/>
          <p:cNvSpPr/>
          <p:nvPr/>
        </p:nvSpPr>
        <p:spPr>
          <a:xfrm>
            <a:off x="33144550" y="8001000"/>
            <a:ext cx="10058400" cy="12182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8" name="Google Shape;68;p13"/>
          <p:cNvSpPr txBox="1"/>
          <p:nvPr/>
        </p:nvSpPr>
        <p:spPr>
          <a:xfrm>
            <a:off x="33374653" y="8610600"/>
            <a:ext cx="9598176" cy="483700"/>
          </a:xfrm>
          <a:prstGeom prst="rect">
            <a:avLst/>
          </a:prstGeom>
          <a:noFill/>
          <a:ln>
            <a:noFill/>
          </a:ln>
        </p:spPr>
        <p:txBody>
          <a:bodyPr anchorCtr="0" anchor="t" bIns="45700" lIns="91400" spcFirstLastPara="1" rIns="914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4000">
                <a:solidFill>
                  <a:schemeClr val="dk1"/>
                </a:solidFill>
                <a:latin typeface="Times New Roman"/>
                <a:ea typeface="Times New Roman"/>
                <a:cs typeface="Times New Roman"/>
                <a:sym typeface="Times New Roman"/>
              </a:rPr>
              <a:t>I feel that this Twitterbot represents a significant advancement over other similar projects. There have been several attempts to make literary twitter accounts using Markov chains. Such attempts include the Murkami generator and the James Joyce generator.</a:t>
            </a:r>
            <a:r>
              <a:rPr baseline="30000" lang="en-US" sz="4000">
                <a:solidFill>
                  <a:schemeClr val="dk1"/>
                </a:solidFill>
                <a:latin typeface="Times New Roman"/>
                <a:ea typeface="Times New Roman"/>
                <a:cs typeface="Times New Roman"/>
                <a:sym typeface="Times New Roman"/>
              </a:rPr>
              <a:t>11</a:t>
            </a:r>
            <a:r>
              <a:rPr lang="en-US" sz="4000">
                <a:solidFill>
                  <a:schemeClr val="dk1"/>
                </a:solidFill>
                <a:latin typeface="Times New Roman"/>
                <a:ea typeface="Times New Roman"/>
                <a:cs typeface="Times New Roman"/>
                <a:sym typeface="Times New Roman"/>
              </a:rPr>
              <a:t> These previous attempts have been admirable, but have lacked the ability to make hashtags for their tweets. We found this to be a major oversight on their part, as the use of hashtags is a defining feature of the Tweet format. By using the Markovify library to generate short strings, we could then combine the words to allow for hashtags. Thus, this project now adds a new stochastically generated hashtag to each one of its tweets. </a:t>
            </a:r>
            <a:endParaRPr sz="4000">
              <a:latin typeface="Times New Roman"/>
              <a:ea typeface="Times New Roman"/>
              <a:cs typeface="Times New Roman"/>
              <a:sym typeface="Times New Roman"/>
            </a:endParaRPr>
          </a:p>
        </p:txBody>
      </p:sp>
      <p:sp>
        <p:nvSpPr>
          <p:cNvPr id="69" name="Google Shape;69;p13"/>
          <p:cNvSpPr/>
          <p:nvPr/>
        </p:nvSpPr>
        <p:spPr>
          <a:xfrm>
            <a:off x="33144541" y="7471321"/>
            <a:ext cx="10058400" cy="873301"/>
          </a:xfrm>
          <a:prstGeom prst="snipRoundRect">
            <a:avLst>
              <a:gd fmla="val 0" name="adj1"/>
              <a:gd fmla="val 50000" name="adj2"/>
            </a:avLst>
          </a:prstGeom>
          <a:solidFill>
            <a:srgbClr val="3684A0"/>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Conclusion</a:t>
            </a:r>
            <a:endParaRPr/>
          </a:p>
        </p:txBody>
      </p:sp>
      <p:sp>
        <p:nvSpPr>
          <p:cNvPr id="70" name="Google Shape;70;p13"/>
          <p:cNvSpPr/>
          <p:nvPr/>
        </p:nvSpPr>
        <p:spPr>
          <a:xfrm>
            <a:off x="660482" y="18211800"/>
            <a:ext cx="10058400" cy="14020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71" name="Google Shape;71;p13"/>
          <p:cNvSpPr txBox="1"/>
          <p:nvPr/>
        </p:nvSpPr>
        <p:spPr>
          <a:xfrm>
            <a:off x="890594" y="18897600"/>
            <a:ext cx="9598176" cy="483700"/>
          </a:xfrm>
          <a:prstGeom prst="rect">
            <a:avLst/>
          </a:prstGeom>
          <a:noFill/>
          <a:ln>
            <a:noFill/>
          </a:ln>
        </p:spPr>
        <p:txBody>
          <a:bodyPr anchorCtr="0" anchor="t" bIns="45700" lIns="91400" spcFirstLastPara="1" rIns="914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3800">
                <a:solidFill>
                  <a:schemeClr val="dk1"/>
                </a:solidFill>
                <a:latin typeface="Times New Roman"/>
                <a:ea typeface="Times New Roman"/>
                <a:cs typeface="Times New Roman"/>
                <a:sym typeface="Times New Roman"/>
              </a:rPr>
              <a:t>The most important underlying technological method for this project is the Markov chain. Markov chains are a series of stochastic decisions in which the chance of each option being chosen is not based on past occurrences, but solely on the current state of the Markov chain.</a:t>
            </a:r>
            <a:r>
              <a:rPr baseline="30000" lang="en-US" sz="3800">
                <a:solidFill>
                  <a:schemeClr val="dk1"/>
                </a:solidFill>
                <a:latin typeface="Times New Roman"/>
                <a:ea typeface="Times New Roman"/>
                <a:cs typeface="Times New Roman"/>
                <a:sym typeface="Times New Roman"/>
              </a:rPr>
              <a:t>4</a:t>
            </a:r>
            <a:r>
              <a:rPr lang="en-US" sz="3800">
                <a:solidFill>
                  <a:schemeClr val="dk1"/>
                </a:solidFill>
                <a:latin typeface="Times New Roman"/>
                <a:ea typeface="Times New Roman"/>
                <a:cs typeface="Times New Roman"/>
                <a:sym typeface="Times New Roman"/>
              </a:rPr>
              <a:t> This memoryless aspect that defines how Markov Chains operate is especially interesting when one is trying to produce text. Not taking into account what’s been said previously in the sentence means that few of the generated sentences will make logical sense. However, the Markov chains’ ability to find and reproduce patterns of which words follow one another allow it to effectively mimic an author’s style, even if the content rarely makes sense. Markov chains have been used to better understand international politics,</a:t>
            </a:r>
            <a:r>
              <a:rPr baseline="30000" lang="en-US" sz="3800">
                <a:solidFill>
                  <a:schemeClr val="dk1"/>
                </a:solidFill>
                <a:latin typeface="Times New Roman"/>
                <a:ea typeface="Times New Roman"/>
                <a:cs typeface="Times New Roman"/>
                <a:sym typeface="Times New Roman"/>
              </a:rPr>
              <a:t>3</a:t>
            </a:r>
            <a:r>
              <a:rPr lang="en-US" sz="3800">
                <a:solidFill>
                  <a:schemeClr val="dk1"/>
                </a:solidFill>
                <a:latin typeface="Times New Roman"/>
                <a:ea typeface="Times New Roman"/>
                <a:cs typeface="Times New Roman"/>
                <a:sym typeface="Times New Roman"/>
              </a:rPr>
              <a:t> make musical compositions,</a:t>
            </a:r>
            <a:r>
              <a:rPr baseline="30000" lang="en-US" sz="3800">
                <a:solidFill>
                  <a:schemeClr val="dk1"/>
                </a:solidFill>
                <a:latin typeface="Times New Roman"/>
                <a:ea typeface="Times New Roman"/>
                <a:cs typeface="Times New Roman"/>
                <a:sym typeface="Times New Roman"/>
              </a:rPr>
              <a:t>1</a:t>
            </a:r>
            <a:r>
              <a:rPr lang="en-US" sz="3800">
                <a:solidFill>
                  <a:schemeClr val="dk1"/>
                </a:solidFill>
                <a:latin typeface="Times New Roman"/>
                <a:ea typeface="Times New Roman"/>
                <a:cs typeface="Times New Roman"/>
                <a:sym typeface="Times New Roman"/>
              </a:rPr>
              <a:t> and understand sociology.</a:t>
            </a:r>
            <a:r>
              <a:rPr baseline="30000" lang="en-US" sz="3800">
                <a:solidFill>
                  <a:schemeClr val="dk1"/>
                </a:solidFill>
                <a:latin typeface="Times New Roman"/>
                <a:ea typeface="Times New Roman"/>
                <a:cs typeface="Times New Roman"/>
                <a:sym typeface="Times New Roman"/>
              </a:rPr>
              <a:t>5</a:t>
            </a:r>
            <a:endParaRPr baseline="30000" sz="3800">
              <a:solidFill>
                <a:schemeClr val="dk1"/>
              </a:solidFill>
              <a:latin typeface="Times New Roman"/>
              <a:ea typeface="Times New Roman"/>
              <a:cs typeface="Times New Roman"/>
              <a:sym typeface="Times New Roman"/>
            </a:endParaRPr>
          </a:p>
          <a:p>
            <a:pPr indent="0" lvl="0" marL="0" marR="0" rtl="0" algn="just">
              <a:lnSpc>
                <a:spcPct val="110000"/>
              </a:lnSpc>
              <a:spcBef>
                <a:spcPts val="0"/>
              </a:spcBef>
              <a:spcAft>
                <a:spcPts val="0"/>
              </a:spcAft>
              <a:buNone/>
            </a:pPr>
            <a:r>
              <a:t/>
            </a:r>
            <a:endParaRPr sz="3800">
              <a:solidFill>
                <a:schemeClr val="dk1"/>
              </a:solidFill>
              <a:latin typeface="Times New Roman"/>
              <a:ea typeface="Times New Roman"/>
              <a:cs typeface="Times New Roman"/>
              <a:sym typeface="Times New Roman"/>
            </a:endParaRPr>
          </a:p>
        </p:txBody>
      </p:sp>
      <p:sp>
        <p:nvSpPr>
          <p:cNvPr id="72" name="Google Shape;72;p13"/>
          <p:cNvSpPr/>
          <p:nvPr/>
        </p:nvSpPr>
        <p:spPr>
          <a:xfrm>
            <a:off x="660482" y="17769977"/>
            <a:ext cx="10058400" cy="873301"/>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3600">
                <a:solidFill>
                  <a:schemeClr val="lt1"/>
                </a:solidFill>
                <a:latin typeface="Quattrocento"/>
                <a:ea typeface="Quattrocento"/>
                <a:cs typeface="Quattrocento"/>
                <a:sym typeface="Quattrocento"/>
              </a:rPr>
              <a:t>Markov Chains</a:t>
            </a:r>
            <a:endParaRPr/>
          </a:p>
        </p:txBody>
      </p:sp>
      <p:sp>
        <p:nvSpPr>
          <p:cNvPr id="73" name="Google Shape;73;p13"/>
          <p:cNvSpPr/>
          <p:nvPr/>
        </p:nvSpPr>
        <p:spPr>
          <a:xfrm>
            <a:off x="33147000" y="21590400"/>
            <a:ext cx="10058400" cy="10642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74" name="Google Shape;74;p13"/>
          <p:cNvSpPr txBox="1"/>
          <p:nvPr/>
        </p:nvSpPr>
        <p:spPr>
          <a:xfrm>
            <a:off x="33144538" y="22010300"/>
            <a:ext cx="9598200" cy="483600"/>
          </a:xfrm>
          <a:prstGeom prst="rect">
            <a:avLst/>
          </a:prstGeom>
          <a:noFill/>
          <a:ln>
            <a:noFill/>
          </a:ln>
        </p:spPr>
        <p:txBody>
          <a:bodyPr anchorCtr="0" anchor="t" bIns="45700" lIns="91400" spcFirstLastPara="1" rIns="91400" wrap="square" tIns="45700">
            <a:noAutofit/>
          </a:bodyPr>
          <a:lstStyle/>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Ames, Charles. “The Markov Process as a Compositional Model: A Survey and Tutorial.” Leonardo, vol. 22, no. 2, 1989, pp. 175–187. JSTOR, JSTOR, www.jstor.org/stable/1575226.</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solidFill>
                  <a:schemeClr val="dk1"/>
                </a:solidFill>
                <a:latin typeface="Times New Roman"/>
                <a:ea typeface="Times New Roman"/>
                <a:cs typeface="Times New Roman"/>
                <a:sym typeface="Times New Roman"/>
              </a:rPr>
              <a:t>Duncan, George T., and Randolph M. Siverson. “Markov Chain Models for Conflict Analysis: Results from Sino-Indian Relations, 1959-1964.” International Studies Quarterly, vol. 19, no. 3, 1975, pp. 344–374. JSTOR, JSTOR, </a:t>
            </a:r>
            <a:r>
              <a:rPr lang="en-US" sz="2200" u="sng">
                <a:solidFill>
                  <a:schemeClr val="hlink"/>
                </a:solidFill>
                <a:latin typeface="Times New Roman"/>
                <a:ea typeface="Times New Roman"/>
                <a:cs typeface="Times New Roman"/>
                <a:sym typeface="Times New Roman"/>
                <a:hlinkClick r:id="rId3"/>
              </a:rPr>
              <a:t>www.jstor.org/stable/2600315</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Gagniuc, Paul A. (2017). Markov Chains: From Theory to Implementation and Experimentation. USA, NJ: John Wiley &amp; Sons. pp. 1–235. ISBN 978-1-119-38755-8.</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McFarland, David D. “Intragenerational Social Mobility as a Markov Process: Including a Time- Stationary Mark-Ovian Model That Explains Observed Declines in Mobility Rates Over Time.” American Sociological Review, vol. 35, no. 3, 1970, pp. 463–476. JSTOR, JSTOR, </a:t>
            </a:r>
            <a:r>
              <a:rPr lang="en-US" sz="2200" u="sng">
                <a:solidFill>
                  <a:schemeClr val="hlink"/>
                </a:solidFill>
                <a:latin typeface="Times New Roman"/>
                <a:ea typeface="Times New Roman"/>
                <a:cs typeface="Times New Roman"/>
                <a:sym typeface="Times New Roman"/>
                <a:hlinkClick r:id="rId4"/>
              </a:rPr>
              <a:t>www.jstor.org/stable/2092989</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Robert, Christian, and George Casella. “A Short History of Markov Chain Monte Carlo: Subjective Recollections from Incomplete Data.” Statistical Science, vol. 26, no. 1, 2011, pp. 102–115. JSTOR, JSTOR, </a:t>
            </a:r>
            <a:r>
              <a:rPr lang="en-US" sz="2200" u="sng">
                <a:solidFill>
                  <a:schemeClr val="hlink"/>
                </a:solidFill>
                <a:latin typeface="Times New Roman"/>
                <a:ea typeface="Times New Roman"/>
                <a:cs typeface="Times New Roman"/>
                <a:sym typeface="Times New Roman"/>
                <a:hlinkClick r:id="rId5"/>
              </a:rPr>
              <a:t>www.jstor.org/stable/23059158</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Singer-Vine, Jeremy. Markovify, (2013), GitHub repository, https://github.com/jsvine/markovify</a:t>
            </a:r>
            <a:endParaRPr sz="2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75" name="Google Shape;75;p13"/>
          <p:cNvSpPr/>
          <p:nvPr/>
        </p:nvSpPr>
        <p:spPr>
          <a:xfrm>
            <a:off x="33144538" y="20660050"/>
            <a:ext cx="10058400" cy="873300"/>
          </a:xfrm>
          <a:prstGeom prst="snipRoundRect">
            <a:avLst>
              <a:gd fmla="val 0" name="adj1"/>
              <a:gd fmla="val 46622" name="adj2"/>
            </a:avLst>
          </a:prstGeom>
          <a:solidFill>
            <a:srgbClr val="7F7F7F"/>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3600">
                <a:solidFill>
                  <a:schemeClr val="lt1"/>
                </a:solidFill>
                <a:latin typeface="Quattrocento"/>
                <a:ea typeface="Quattrocento"/>
                <a:cs typeface="Quattrocento"/>
                <a:sym typeface="Quattrocento"/>
              </a:rPr>
              <a:t>References</a:t>
            </a:r>
            <a:endParaRPr/>
          </a:p>
        </p:txBody>
      </p:sp>
      <p:pic>
        <p:nvPicPr>
          <p:cNvPr id="76" name="Google Shape;76;p13"/>
          <p:cNvPicPr preferRelativeResize="0"/>
          <p:nvPr/>
        </p:nvPicPr>
        <p:blipFill>
          <a:blip r:embed="rId6">
            <a:alphaModFix/>
          </a:blip>
          <a:stretch>
            <a:fillRect/>
          </a:stretch>
        </p:blipFill>
        <p:spPr>
          <a:xfrm>
            <a:off x="11758075" y="19305100"/>
            <a:ext cx="9598200" cy="4876800"/>
          </a:xfrm>
          <a:prstGeom prst="rect">
            <a:avLst/>
          </a:prstGeom>
          <a:noFill/>
          <a:ln>
            <a:noFill/>
          </a:ln>
        </p:spPr>
      </p:pic>
      <p:sp>
        <p:nvSpPr>
          <p:cNvPr id="77" name="Google Shape;77;p13"/>
          <p:cNvSpPr txBox="1"/>
          <p:nvPr/>
        </p:nvSpPr>
        <p:spPr>
          <a:xfrm>
            <a:off x="11968525" y="24553900"/>
            <a:ext cx="9598200" cy="18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FFFFFF"/>
                </a:solidFill>
              </a:rPr>
              <a:t>This is a visual representation f the stochastic process of the Markov chain.</a:t>
            </a:r>
            <a:endParaRPr sz="4000">
              <a:solidFill>
                <a:srgbClr val="FFFFFF"/>
              </a:solidFill>
            </a:endParaRPr>
          </a:p>
        </p:txBody>
      </p:sp>
      <p:sp>
        <p:nvSpPr>
          <p:cNvPr id="78" name="Google Shape;78;p13"/>
          <p:cNvSpPr txBox="1"/>
          <p:nvPr/>
        </p:nvSpPr>
        <p:spPr>
          <a:xfrm>
            <a:off x="11468725" y="30421425"/>
            <a:ext cx="10597800" cy="13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rgbClr val="FFFFFF"/>
                </a:solidFill>
              </a:rPr>
              <a:t>This is a tweet based on </a:t>
            </a:r>
            <a:r>
              <a:rPr i="1" lang="en-US" sz="4000">
                <a:solidFill>
                  <a:srgbClr val="FFFFFF"/>
                </a:solidFill>
              </a:rPr>
              <a:t>Pride and Prejudice.</a:t>
            </a:r>
            <a:endParaRPr i="1" sz="4000">
              <a:solidFill>
                <a:srgbClr val="FFFFFF"/>
              </a:solidFill>
            </a:endParaRPr>
          </a:p>
        </p:txBody>
      </p:sp>
      <p:pic>
        <p:nvPicPr>
          <p:cNvPr id="79" name="Google Shape;79;p13"/>
          <p:cNvPicPr preferRelativeResize="0"/>
          <p:nvPr/>
        </p:nvPicPr>
        <p:blipFill>
          <a:blip r:embed="rId7">
            <a:alphaModFix/>
          </a:blip>
          <a:stretch>
            <a:fillRect/>
          </a:stretch>
        </p:blipFill>
        <p:spPr>
          <a:xfrm>
            <a:off x="11968523" y="26449900"/>
            <a:ext cx="9348276" cy="36805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