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29184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b="def" i="def"/>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3E3"/>
          </a:solidFill>
        </a:fill>
      </a:tcStyle>
    </a:wholeTbl>
    <a:band2H>
      <a:tcTxStyle b="def" i="def"/>
      <a:tcStyle>
        <a:tcBdr/>
        <a:fill>
          <a:solidFill>
            <a:srgbClr val="E9EA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E4DB"/>
          </a:solidFill>
        </a:fill>
      </a:tcStyle>
    </a:wholeTbl>
    <a:band2H>
      <a:tcTxStyle b="def" i="def"/>
      <a:tcStyle>
        <a:tcBdr/>
        <a:fill>
          <a:solidFill>
            <a:srgbClr val="F2F2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lumOff val="31361"/>
            </a:schemeClr>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ph type="sldImg"/>
          </p:nvPr>
        </p:nvSpPr>
        <p:spPr>
          <a:xfrm>
            <a:off x="1143000" y="685800"/>
            <a:ext cx="4572000" cy="3429000"/>
          </a:xfrm>
          <a:prstGeom prst="rect">
            <a:avLst/>
          </a:prstGeom>
        </p:spPr>
        <p:txBody>
          <a:bodyPr/>
          <a:lstStyle/>
          <a:p>
            <a:pPr/>
          </a:p>
        </p:txBody>
      </p:sp>
      <p:sp>
        <p:nvSpPr>
          <p:cNvPr id="114" name="Shape 1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5" name="Shape 15"/>
          <p:cNvSpPr/>
          <p:nvPr>
            <p:ph type="title"/>
          </p:nvPr>
        </p:nvSpPr>
        <p:spPr>
          <a:xfrm>
            <a:off x="2469356" y="10226675"/>
            <a:ext cx="27979688" cy="7054850"/>
          </a:xfrm>
          <a:prstGeom prst="rect">
            <a:avLst/>
          </a:prstGeom>
        </p:spPr>
        <p:txBody>
          <a:bodyPr/>
          <a:lstStyle/>
          <a:p>
            <a:pPr/>
            <a:r>
              <a:t>Click to edit Master title style</a:t>
            </a:r>
          </a:p>
        </p:txBody>
      </p:sp>
      <p:sp>
        <p:nvSpPr>
          <p:cNvPr id="16" name="Shape 16"/>
          <p:cNvSpPr/>
          <p:nvPr>
            <p:ph type="body" sz="quarter" idx="1"/>
          </p:nvPr>
        </p:nvSpPr>
        <p:spPr>
          <a:xfrm>
            <a:off x="4937523" y="18653125"/>
            <a:ext cx="23043357" cy="8413750"/>
          </a:xfrm>
          <a:prstGeom prst="rect">
            <a:avLst/>
          </a:prstGeom>
        </p:spPr>
        <p:txBody>
          <a:bodyPr/>
          <a:lstStyle>
            <a:lvl1pPr marL="0" indent="0" algn="ctr">
              <a:buSzTx/>
              <a:buNone/>
            </a:lvl1pPr>
          </a:lstStyle>
          <a:p>
            <a:pPr/>
            <a:r>
              <a:t>Click to edit Master subtitle style</a:t>
            </a:r>
          </a:p>
        </p:txBody>
      </p:sp>
      <p:sp>
        <p:nvSpPr>
          <p:cNvPr id="17" name="Shape 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a:r>
              <a:t>Click to edit Master title style</a:t>
            </a:r>
          </a:p>
        </p:txBody>
      </p:sp>
      <p:sp>
        <p:nvSpPr>
          <p:cNvPr id="97" name="Shape 97"/>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5" name="Shape 105"/>
          <p:cNvSpPr/>
          <p:nvPr>
            <p:ph type="title"/>
          </p:nvPr>
        </p:nvSpPr>
        <p:spPr>
          <a:xfrm>
            <a:off x="23867268" y="1319212"/>
            <a:ext cx="7405690" cy="28087639"/>
          </a:xfrm>
          <a:prstGeom prst="rect">
            <a:avLst/>
          </a:prstGeom>
        </p:spPr>
        <p:txBody>
          <a:bodyPr/>
          <a:lstStyle/>
          <a:p>
            <a:pPr/>
            <a:r>
              <a:t>Click to edit Master title style</a:t>
            </a:r>
          </a:p>
        </p:txBody>
      </p:sp>
      <p:sp>
        <p:nvSpPr>
          <p:cNvPr id="106" name="Shape 106"/>
          <p:cNvSpPr/>
          <p:nvPr>
            <p:ph type="body" idx="1"/>
          </p:nvPr>
        </p:nvSpPr>
        <p:spPr>
          <a:xfrm>
            <a:off x="1646634" y="1319212"/>
            <a:ext cx="22106336" cy="28087639"/>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a:r>
              <a:t>Click to edit Master title style</a:t>
            </a:r>
          </a:p>
        </p:txBody>
      </p:sp>
      <p:sp>
        <p:nvSpPr>
          <p:cNvPr id="25" name="Shape 25"/>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3" name="Shape 33"/>
          <p:cNvSpPr/>
          <p:nvPr>
            <p:ph type="title"/>
          </p:nvPr>
        </p:nvSpPr>
        <p:spPr>
          <a:xfrm>
            <a:off x="2600325" y="21153439"/>
            <a:ext cx="27980879" cy="6537326"/>
          </a:xfrm>
          <a:prstGeom prst="rect">
            <a:avLst/>
          </a:prstGeom>
        </p:spPr>
        <p:txBody>
          <a:bodyPr anchor="t"/>
          <a:lstStyle>
            <a:lvl1pPr algn="l">
              <a:defRPr b="1" cap="all" sz="3000"/>
            </a:lvl1pPr>
          </a:lstStyle>
          <a:p>
            <a:pPr/>
            <a:r>
              <a:t>Click to edit Master title style</a:t>
            </a:r>
          </a:p>
        </p:txBody>
      </p:sp>
      <p:sp>
        <p:nvSpPr>
          <p:cNvPr id="34" name="Shape 34"/>
          <p:cNvSpPr/>
          <p:nvPr>
            <p:ph type="body" sz="quarter" idx="1"/>
          </p:nvPr>
        </p:nvSpPr>
        <p:spPr>
          <a:xfrm>
            <a:off x="2600325" y="13952537"/>
            <a:ext cx="27980879" cy="7200901"/>
          </a:xfrm>
          <a:prstGeom prst="rect">
            <a:avLst/>
          </a:prstGeom>
        </p:spPr>
        <p:txBody>
          <a:bodyPr anchor="b"/>
          <a:lstStyle>
            <a:lvl1pPr marL="0" indent="0">
              <a:spcBef>
                <a:spcPts val="300"/>
              </a:spcBef>
              <a:buSzTx/>
              <a:buNone/>
              <a:defRPr sz="1500"/>
            </a:lvl1pPr>
          </a:lstStyle>
          <a:p>
            <a:pPr/>
            <a:r>
              <a:t>Click to edit Master text styles</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p>
            <a:pPr/>
            <a:r>
              <a:t>Click to edit Master title style</a:t>
            </a:r>
          </a:p>
        </p:txBody>
      </p:sp>
      <p:sp>
        <p:nvSpPr>
          <p:cNvPr id="43" name="Shape 43"/>
          <p:cNvSpPr/>
          <p:nvPr>
            <p:ph type="body" sz="half" idx="1"/>
          </p:nvPr>
        </p:nvSpPr>
        <p:spPr>
          <a:xfrm>
            <a:off x="1646634" y="7681913"/>
            <a:ext cx="14755417" cy="21724938"/>
          </a:xfrm>
          <a:prstGeom prst="rect">
            <a:avLst/>
          </a:prstGeom>
        </p:spPr>
        <p:txBody>
          <a:bodyPr/>
          <a:lstStyle>
            <a:lvl1pPr>
              <a:spcBef>
                <a:spcPts val="500"/>
              </a:spcBef>
              <a:defRPr sz="2100"/>
            </a:lvl1pPr>
            <a:lvl2pPr marL="3050976" indent="-1287661">
              <a:spcBef>
                <a:spcPts val="500"/>
              </a:spcBef>
              <a:defRPr sz="2100"/>
            </a:lvl2pPr>
            <a:lvl3pPr marL="4762976" indent="-1235155">
              <a:spcBef>
                <a:spcPts val="500"/>
              </a:spcBef>
              <a:defRPr sz="2100"/>
            </a:lvl3pPr>
            <a:lvl4pPr marL="6715125" indent="-1425179">
              <a:spcBef>
                <a:spcPts val="500"/>
              </a:spcBef>
              <a:defRPr sz="2100"/>
            </a:lvl4pPr>
            <a:lvl5pPr marL="8477708" indent="-1423255">
              <a:spcBef>
                <a:spcPts val="500"/>
              </a:spcBef>
              <a:defRPr sz="2100"/>
            </a:lvl5pPr>
          </a:lstStyle>
          <a:p>
            <a:pPr/>
            <a:r>
              <a:t>Click to edit Master text styles</a:t>
            </a:r>
          </a:p>
          <a:p>
            <a:pPr lvl="1"/>
            <a:r>
              <a:t>Second level</a:t>
            </a:r>
          </a:p>
          <a:p>
            <a:pPr lvl="2"/>
            <a:r>
              <a:t>Third level</a:t>
            </a:r>
          </a:p>
          <a:p>
            <a:pPr lvl="3"/>
            <a:r>
              <a:t>Fourth level</a:t>
            </a:r>
          </a:p>
          <a:p>
            <a:pPr lvl="4"/>
            <a:r>
              <a:t>Fifth level</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1" name="Shape 51"/>
          <p:cNvSpPr/>
          <p:nvPr>
            <p:ph type="title"/>
          </p:nvPr>
        </p:nvSpPr>
        <p:spPr>
          <a:xfrm>
            <a:off x="1645443" y="1317625"/>
            <a:ext cx="29627514" cy="5486400"/>
          </a:xfrm>
          <a:prstGeom prst="rect">
            <a:avLst/>
          </a:prstGeom>
        </p:spPr>
        <p:txBody>
          <a:bodyPr/>
          <a:lstStyle/>
          <a:p>
            <a:pPr/>
            <a:r>
              <a:t>Click to edit Master title style</a:t>
            </a:r>
          </a:p>
        </p:txBody>
      </p:sp>
      <p:sp>
        <p:nvSpPr>
          <p:cNvPr id="52" name="Shape 52"/>
          <p:cNvSpPr/>
          <p:nvPr>
            <p:ph type="body" sz="quarter" idx="1"/>
          </p:nvPr>
        </p:nvSpPr>
        <p:spPr>
          <a:xfrm>
            <a:off x="1645443" y="7369175"/>
            <a:ext cx="14544676" cy="3070226"/>
          </a:xfrm>
          <a:prstGeom prst="rect">
            <a:avLst/>
          </a:prstGeom>
        </p:spPr>
        <p:txBody>
          <a:bodyPr anchor="b"/>
          <a:lstStyle>
            <a:lvl1pPr marL="0" indent="0">
              <a:spcBef>
                <a:spcPts val="400"/>
              </a:spcBef>
              <a:buSzTx/>
              <a:buNone/>
              <a:defRPr b="1" sz="1800"/>
            </a:lvl1pPr>
          </a:lstStyle>
          <a:p>
            <a:pPr/>
            <a:r>
              <a:t>Click to edit Master text styles</a:t>
            </a:r>
          </a:p>
        </p:txBody>
      </p:sp>
      <p:sp>
        <p:nvSpPr>
          <p:cNvPr id="53" name="Shape 53"/>
          <p:cNvSpPr/>
          <p:nvPr>
            <p:ph type="body" sz="quarter" idx="13"/>
          </p:nvPr>
        </p:nvSpPr>
        <p:spPr>
          <a:xfrm>
            <a:off x="16722328" y="7369175"/>
            <a:ext cx="14550630" cy="3070226"/>
          </a:xfrm>
          <a:prstGeom prst="rect">
            <a:avLst/>
          </a:prstGeom>
        </p:spPr>
        <p:txBody>
          <a:bodyPr anchor="b"/>
          <a:lstStyle/>
          <a:p>
            <a:pPr marL="0" indent="0">
              <a:spcBef>
                <a:spcPts val="400"/>
              </a:spcBef>
              <a:buSzTx/>
              <a:buNone/>
              <a:defRPr b="1" sz="1800"/>
            </a:pP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a:r>
              <a:t>Click to edit Master title style</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9" name="Shape 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6" name="Shape 76"/>
          <p:cNvSpPr/>
          <p:nvPr>
            <p:ph type="title"/>
          </p:nvPr>
        </p:nvSpPr>
        <p:spPr>
          <a:xfrm>
            <a:off x="1645443" y="1311275"/>
            <a:ext cx="10829926" cy="5576888"/>
          </a:xfrm>
          <a:prstGeom prst="rect">
            <a:avLst/>
          </a:prstGeom>
        </p:spPr>
        <p:txBody>
          <a:bodyPr anchor="b"/>
          <a:lstStyle>
            <a:lvl1pPr algn="l">
              <a:defRPr b="1" sz="1500"/>
            </a:lvl1pPr>
          </a:lstStyle>
          <a:p>
            <a:pPr/>
            <a:r>
              <a:t>Click to edit Master title style</a:t>
            </a:r>
          </a:p>
        </p:txBody>
      </p:sp>
      <p:sp>
        <p:nvSpPr>
          <p:cNvPr id="77" name="Shape 77"/>
          <p:cNvSpPr/>
          <p:nvPr>
            <p:ph type="body" idx="1"/>
          </p:nvPr>
        </p:nvSpPr>
        <p:spPr>
          <a:xfrm>
            <a:off x="12870656" y="1311275"/>
            <a:ext cx="18402301" cy="28093988"/>
          </a:xfrm>
          <a:prstGeom prst="rect">
            <a:avLst/>
          </a:prstGeom>
        </p:spPr>
        <p:txBody>
          <a:bodyPr/>
          <a:lstStyle>
            <a:lvl1pPr>
              <a:spcBef>
                <a:spcPts val="500"/>
              </a:spcBef>
              <a:defRPr sz="2400"/>
            </a:lvl1pPr>
            <a:lvl2pPr marL="3024697" indent="-1261382">
              <a:spcBef>
                <a:spcPts val="500"/>
              </a:spcBef>
              <a:defRPr sz="2400"/>
            </a:lvl2pPr>
            <a:lvl3pPr marL="4704159" indent="-1176338">
              <a:spcBef>
                <a:spcPts val="500"/>
              </a:spcBef>
              <a:defRPr sz="2400"/>
            </a:lvl3pPr>
            <a:lvl4pPr marL="6701552" indent="-1411606">
              <a:spcBef>
                <a:spcPts val="500"/>
              </a:spcBef>
              <a:defRPr sz="2400"/>
            </a:lvl4pPr>
            <a:lvl5pPr marL="8464153" indent="-1409701">
              <a:spcBef>
                <a:spcPts val="500"/>
              </a:spcBef>
              <a:defRPr sz="2400"/>
            </a:lvl5pPr>
          </a:lstStyle>
          <a:p>
            <a:pPr/>
            <a:r>
              <a:t>Click to edit Master text styles</a:t>
            </a:r>
          </a:p>
          <a:p>
            <a:pPr lvl="1"/>
            <a:r>
              <a:t>Second level</a:t>
            </a:r>
          </a:p>
          <a:p>
            <a:pPr lvl="2"/>
            <a:r>
              <a:t>Third level</a:t>
            </a:r>
          </a:p>
          <a:p>
            <a:pPr lvl="3"/>
            <a:r>
              <a:t>Fourth level</a:t>
            </a:r>
          </a:p>
          <a:p>
            <a:pPr lvl="4"/>
            <a:r>
              <a:t>Fifth level</a:t>
            </a:r>
          </a:p>
        </p:txBody>
      </p:sp>
      <p:sp>
        <p:nvSpPr>
          <p:cNvPr id="78" name="Shape 78"/>
          <p:cNvSpPr/>
          <p:nvPr>
            <p:ph type="body" sz="half" idx="13"/>
          </p:nvPr>
        </p:nvSpPr>
        <p:spPr>
          <a:xfrm>
            <a:off x="1645443" y="6888163"/>
            <a:ext cx="10829926" cy="22517101"/>
          </a:xfrm>
          <a:prstGeom prst="rect">
            <a:avLst/>
          </a:prstGeom>
        </p:spPr>
        <p:txBody>
          <a:bodyPr/>
          <a:lstStyle/>
          <a:p>
            <a:pPr marL="0" indent="0">
              <a:spcBef>
                <a:spcPts val="200"/>
              </a:spcBef>
              <a:buSzTx/>
              <a:buNone/>
              <a:defRPr sz="1000"/>
            </a:pPr>
          </a:p>
        </p:txBody>
      </p:sp>
      <p:sp>
        <p:nvSpPr>
          <p:cNvPr id="79" name="Shape 7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6" name="Shape 86"/>
          <p:cNvSpPr/>
          <p:nvPr>
            <p:ph type="title"/>
          </p:nvPr>
        </p:nvSpPr>
        <p:spPr>
          <a:xfrm>
            <a:off x="6451996" y="23042562"/>
            <a:ext cx="19751281" cy="2720976"/>
          </a:xfrm>
          <a:prstGeom prst="rect">
            <a:avLst/>
          </a:prstGeom>
        </p:spPr>
        <p:txBody>
          <a:bodyPr anchor="b"/>
          <a:lstStyle>
            <a:lvl1pPr algn="l">
              <a:defRPr b="1" sz="1500"/>
            </a:lvl1pPr>
          </a:lstStyle>
          <a:p>
            <a:pPr/>
            <a:r>
              <a:t>Click to edit Master title style</a:t>
            </a:r>
          </a:p>
        </p:txBody>
      </p:sp>
      <p:sp>
        <p:nvSpPr>
          <p:cNvPr id="87" name="Shape 87"/>
          <p:cNvSpPr/>
          <p:nvPr>
            <p:ph type="pic" sz="half" idx="13"/>
          </p:nvPr>
        </p:nvSpPr>
        <p:spPr>
          <a:xfrm>
            <a:off x="6451996" y="2941638"/>
            <a:ext cx="19751281" cy="19750088"/>
          </a:xfrm>
          <a:prstGeom prst="rect">
            <a:avLst/>
          </a:prstGeom>
        </p:spPr>
        <p:txBody>
          <a:bodyPr lIns="91439" tIns="45719" rIns="91439" bIns="45719">
            <a:noAutofit/>
          </a:bodyPr>
          <a:lstStyle/>
          <a:p>
            <a:pPr/>
          </a:p>
        </p:txBody>
      </p:sp>
      <p:sp>
        <p:nvSpPr>
          <p:cNvPr id="88" name="Shape 88"/>
          <p:cNvSpPr/>
          <p:nvPr>
            <p:ph type="body" sz="quarter" idx="1"/>
          </p:nvPr>
        </p:nvSpPr>
        <p:spPr>
          <a:xfrm>
            <a:off x="6451996" y="25763539"/>
            <a:ext cx="19751281" cy="3862388"/>
          </a:xfrm>
          <a:prstGeom prst="rect">
            <a:avLst/>
          </a:prstGeom>
        </p:spPr>
        <p:txBody>
          <a:bodyPr/>
          <a:lstStyle>
            <a:lvl1pPr marL="0" indent="0">
              <a:spcBef>
                <a:spcPts val="200"/>
              </a:spcBef>
              <a:buSzTx/>
              <a:buNone/>
              <a:defRPr sz="1000"/>
            </a:lvl1pPr>
          </a:lstStyle>
          <a:p>
            <a:pPr/>
            <a:r>
              <a:t>Click to edit Master text styles</a:t>
            </a:r>
          </a:p>
        </p:txBody>
      </p:sp>
      <p:sp>
        <p:nvSpPr>
          <p:cNvPr id="89" name="Shape 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BF"/>
            </a:gs>
            <a:gs pos="100000">
              <a:srgbClr val="FFFFE5"/>
            </a:gs>
          </a:gsLst>
          <a:lin ang="5400000" scaled="0"/>
        </a:gradFill>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extLst/>
          </a:blip>
          <a:stretch>
            <a:fillRect/>
          </a:stretch>
        </p:blipFill>
        <p:spPr>
          <a:xfrm rot="16200000">
            <a:off x="-11506200" y="16459200"/>
            <a:ext cx="14274800" cy="4368800"/>
          </a:xfrm>
          <a:prstGeom prst="rect">
            <a:avLst/>
          </a:prstGeom>
          <a:ln w="12700">
            <a:miter lim="400000"/>
          </a:ln>
        </p:spPr>
      </p:pic>
      <p:pic>
        <p:nvPicPr>
          <p:cNvPr id="3" name="image1.png"/>
          <p:cNvPicPr>
            <a:picLocks noChangeAspect="1"/>
          </p:cNvPicPr>
          <p:nvPr/>
        </p:nvPicPr>
        <p:blipFill>
          <a:blip r:embed="rId2">
            <a:extLst/>
          </a:blip>
          <a:stretch>
            <a:fillRect/>
          </a:stretch>
        </p:blipFill>
        <p:spPr>
          <a:xfrm rot="5400000">
            <a:off x="30149800" y="16459200"/>
            <a:ext cx="14274800" cy="4368800"/>
          </a:xfrm>
          <a:prstGeom prst="rect">
            <a:avLst/>
          </a:prstGeom>
          <a:ln w="12700">
            <a:miter lim="400000"/>
          </a:ln>
        </p:spPr>
      </p:pic>
      <p:pic>
        <p:nvPicPr>
          <p:cNvPr id="4" name="image2.png"/>
          <p:cNvPicPr>
            <a:picLocks noChangeAspect="1"/>
          </p:cNvPicPr>
          <p:nvPr/>
        </p:nvPicPr>
        <p:blipFill>
          <a:blip r:embed="rId3">
            <a:extLst/>
          </a:blip>
          <a:stretch>
            <a:fillRect/>
          </a:stretch>
        </p:blipFill>
        <p:spPr>
          <a:xfrm>
            <a:off x="1473200" y="33426400"/>
            <a:ext cx="29972000" cy="1549400"/>
          </a:xfrm>
          <a:prstGeom prst="rect">
            <a:avLst/>
          </a:prstGeom>
          <a:ln w="12700">
            <a:miter lim="400000"/>
          </a:ln>
        </p:spPr>
      </p:pic>
      <p:sp>
        <p:nvSpPr>
          <p:cNvPr id="5" name="Shape 5"/>
          <p:cNvSpPr/>
          <p:nvPr/>
        </p:nvSpPr>
        <p:spPr>
          <a:xfrm>
            <a:off x="1473200" y="34247901"/>
            <a:ext cx="16459200" cy="76999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808080"/>
                </a:solidFill>
              </a:defRPr>
            </a:lvl1pPr>
          </a:lstStyle>
          <a:p>
            <a:pPr/>
            <a:r>
              <a:t>Template ID: melancholymedallion  Size: 36x36</a:t>
            </a:r>
          </a:p>
        </p:txBody>
      </p:sp>
      <p:sp>
        <p:nvSpPr>
          <p:cNvPr id="6" name="Shape 6"/>
          <p:cNvSpPr/>
          <p:nvPr>
            <p:ph type="title"/>
          </p:nvPr>
        </p:nvSpPr>
        <p:spPr>
          <a:xfrm>
            <a:off x="1646634" y="1319212"/>
            <a:ext cx="29626323" cy="5486401"/>
          </a:xfrm>
          <a:prstGeom prst="rect">
            <a:avLst/>
          </a:prstGeom>
          <a:ln w="12700">
            <a:miter lim="400000"/>
          </a:ln>
          <a:extLst>
            <a:ext uri="{C572A759-6A51-4108-AA02-DFA0A04FC94B}">
              <ma14:wrappingTextBoxFlag xmlns:ma14="http://schemas.microsoft.com/office/mac/drawingml/2011/main" val="1"/>
            </a:ext>
          </a:extLst>
        </p:spPr>
        <p:txBody>
          <a:bodyPr lIns="235126" tIns="235126" rIns="235126" bIns="235126" anchor="ctr">
            <a:normAutofit fontScale="100000" lnSpcReduction="0"/>
          </a:bodyPr>
          <a:lstStyle/>
          <a:p>
            <a:pPr/>
            <a:r>
              <a:t>Click to edit Master title style</a:t>
            </a:r>
          </a:p>
        </p:txBody>
      </p:sp>
      <p:sp>
        <p:nvSpPr>
          <p:cNvPr id="7" name="Shape 7"/>
          <p:cNvSpPr/>
          <p:nvPr>
            <p:ph type="body" idx="1"/>
          </p:nvPr>
        </p:nvSpPr>
        <p:spPr>
          <a:xfrm>
            <a:off x="1646634" y="7681913"/>
            <a:ext cx="29626323" cy="21724938"/>
          </a:xfrm>
          <a:prstGeom prst="rect">
            <a:avLst/>
          </a:prstGeom>
          <a:ln w="12700">
            <a:miter lim="400000"/>
          </a:ln>
          <a:extLst>
            <a:ext uri="{C572A759-6A51-4108-AA02-DFA0A04FC94B}">
              <ma14:wrappingTextBoxFlag xmlns:ma14="http://schemas.microsoft.com/office/mac/drawingml/2011/main" val="1"/>
            </a:ext>
          </a:extLst>
        </p:spPr>
        <p:txBody>
          <a:bodyPr lIns="235126" tIns="235126" rIns="235126" bIns="235126">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8" name="Shape 8"/>
          <p:cNvSpPr/>
          <p:nvPr>
            <p:ph type="sldNum" sz="quarter" idx="2"/>
          </p:nvPr>
        </p:nvSpPr>
        <p:spPr>
          <a:xfrm>
            <a:off x="30027183" y="29978350"/>
            <a:ext cx="1245774" cy="1235219"/>
          </a:xfrm>
          <a:prstGeom prst="rect">
            <a:avLst/>
          </a:prstGeom>
          <a:ln w="12700">
            <a:miter lim="400000"/>
          </a:ln>
        </p:spPr>
        <p:txBody>
          <a:bodyPr wrap="none" lIns="235126" tIns="235126" rIns="235126" bIns="235126">
            <a:spAutoFit/>
          </a:bodyPr>
          <a:lstStyle>
            <a:lvl1pPr algn="r" defTabSz="3527821">
              <a:defRPr sz="5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ransition xmlns:p14="http://schemas.microsoft.com/office/powerpoint/2010/main" spd="med" advClick="1"/>
  <p:txStyles>
    <p:titleStyle>
      <a:lvl1pPr marL="0" marR="0" indent="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1pPr>
      <a:lvl2pPr marL="0" marR="0" indent="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2pPr>
      <a:lvl3pPr marL="0" marR="0" indent="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3pPr>
      <a:lvl4pPr marL="0" marR="0" indent="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4pPr>
      <a:lvl5pPr marL="0" marR="0" indent="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5pPr>
      <a:lvl6pPr marL="0" marR="0" indent="34290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6pPr>
      <a:lvl7pPr marL="0" marR="0" indent="68580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7pPr>
      <a:lvl8pPr marL="0" marR="0" indent="102870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8pPr>
      <a:lvl9pPr marL="0" marR="0" indent="1371600" algn="ctr" defTabSz="3527821" rtl="0" latinLnBrk="0">
        <a:lnSpc>
          <a:spcPct val="100000"/>
        </a:lnSpc>
        <a:spcBef>
          <a:spcPts val="0"/>
        </a:spcBef>
        <a:spcAft>
          <a:spcPts val="0"/>
        </a:spcAft>
        <a:buClrTx/>
        <a:buSzTx/>
        <a:buFontTx/>
        <a:buNone/>
        <a:tabLst/>
        <a:defRPr b="0" baseline="0" cap="none" i="0" spc="0" strike="noStrike" sz="17000" u="none">
          <a:ln>
            <a:noFill/>
          </a:ln>
          <a:solidFill>
            <a:srgbClr val="D1282E"/>
          </a:solidFill>
          <a:uFillTx/>
          <a:latin typeface="+mn-lt"/>
          <a:ea typeface="+mn-ea"/>
          <a:cs typeface="+mn-cs"/>
          <a:sym typeface="Arial"/>
        </a:defRPr>
      </a:lvl9pPr>
    </p:titleStyle>
    <p:bodyStyle>
      <a:lvl1pPr marL="1323975" marR="0" indent="-1323975"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1pPr>
      <a:lvl2pPr marL="3020317" marR="0" indent="-1257002"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2pPr>
      <a:lvl3pPr marL="4707356" marR="0" indent="-1179534"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3pPr>
      <a:lvl4pPr marL="6681192" marR="0" indent="-1391246"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4pPr>
      <a:lvl5pPr marL="8443821" marR="0" indent="-1389368"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5pPr>
      <a:lvl6pPr marL="8786721" marR="0" indent="-1389368"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6pPr>
      <a:lvl7pPr marL="9129621" marR="0" indent="-1389368"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7pPr>
      <a:lvl8pPr marL="9472521" marR="0" indent="-1389368"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8pPr>
      <a:lvl9pPr marL="9815421" marR="0" indent="-1389368" algn="l" defTabSz="3527821" rtl="0" latinLnBrk="0">
        <a:lnSpc>
          <a:spcPct val="100000"/>
        </a:lnSpc>
        <a:spcBef>
          <a:spcPts val="2900"/>
        </a:spcBef>
        <a:spcAft>
          <a:spcPts val="0"/>
        </a:spcAft>
        <a:buClrTx/>
        <a:buSzPct val="100000"/>
        <a:buFontTx/>
        <a:buChar char="»"/>
        <a:tabLst/>
        <a:defRPr b="0" baseline="0" cap="none" i="0" spc="0" strike="noStrike" sz="12300" u="none">
          <a:ln>
            <a:noFill/>
          </a:ln>
          <a:solidFill>
            <a:srgbClr val="000000"/>
          </a:solidFill>
          <a:uFillTx/>
          <a:latin typeface="+mn-lt"/>
          <a:ea typeface="+mn-ea"/>
          <a:cs typeface="+mn-cs"/>
          <a:sym typeface="Arial"/>
        </a:defRPr>
      </a:lvl9pPr>
    </p:bodyStyle>
    <p:otherStyle>
      <a:lvl1pPr marL="0" marR="0" indent="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1pPr>
      <a:lvl2pPr marL="0" marR="0" indent="45720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2pPr>
      <a:lvl3pPr marL="0" marR="0" indent="91440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3pPr>
      <a:lvl4pPr marL="0" marR="0" indent="137160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4pPr>
      <a:lvl5pPr marL="0" marR="0" indent="182880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5pPr>
      <a:lvl6pPr marL="0" marR="0" indent="228600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6pPr>
      <a:lvl7pPr marL="0" marR="0" indent="274320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7pPr>
      <a:lvl8pPr marL="0" marR="0" indent="320040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8pPr>
      <a:lvl9pPr marL="0" marR="0" indent="3657600" algn="r" defTabSz="3527821" rtl="0" latinLnBrk="0">
        <a:lnSpc>
          <a:spcPct val="100000"/>
        </a:lnSpc>
        <a:spcBef>
          <a:spcPts val="0"/>
        </a:spcBef>
        <a:spcAft>
          <a:spcPts val="0"/>
        </a:spcAft>
        <a:buClrTx/>
        <a:buSzTx/>
        <a:buFontTx/>
        <a:buNone/>
        <a:tabLst/>
        <a:defRPr b="0" baseline="0" cap="none" i="0" spc="0" strike="noStrike" sz="54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jpeg"/><Relationship Id="rId10" Type="http://schemas.openxmlformats.org/officeDocument/2006/relationships/image" Target="../media/image2.jpeg"/><Relationship Id="rId11" Type="http://schemas.openxmlformats.org/officeDocument/2006/relationships/image" Target="../media/image3.jpeg"/><Relationship Id="rId12" Type="http://schemas.openxmlformats.org/officeDocument/2006/relationships/image" Target="../media/image4.jpeg"/><Relationship Id="rId13" Type="http://schemas.openxmlformats.org/officeDocument/2006/relationships/image" Target="../media/image5.jpeg"/><Relationship Id="rId14" Type="http://schemas.openxmlformats.org/officeDocument/2006/relationships/image" Target="../media/image6.jpeg"/><Relationship Id="rId15" Type="http://schemas.openxmlformats.org/officeDocument/2006/relationships/image" Target="../media/image10.png"/><Relationship Id="rId16" Type="http://schemas.openxmlformats.org/officeDocument/2006/relationships/image" Target="../media/image11.png"/><Relationship Id="rId17" Type="http://schemas.openxmlformats.org/officeDocument/2006/relationships/image" Target="../media/image12.png"/><Relationship Id="rId18" Type="http://schemas.openxmlformats.org/officeDocument/2006/relationships/image" Target="../media/image13.png"/><Relationship Id="rId1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16" name="Shape 116"/>
          <p:cNvSpPr/>
          <p:nvPr/>
        </p:nvSpPr>
        <p:spPr>
          <a:xfrm>
            <a:off x="457200" y="534280"/>
            <a:ext cx="32004001" cy="4656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4" y="0"/>
                </a:moveTo>
                <a:lnTo>
                  <a:pt x="21600" y="0"/>
                </a:lnTo>
                <a:lnTo>
                  <a:pt x="21600" y="18000"/>
                </a:lnTo>
                <a:cubicBezTo>
                  <a:pt x="21600" y="19988"/>
                  <a:pt x="21365" y="21600"/>
                  <a:pt x="21076" y="21600"/>
                </a:cubicBezTo>
                <a:lnTo>
                  <a:pt x="0" y="21600"/>
                </a:lnTo>
                <a:lnTo>
                  <a:pt x="0" y="3600"/>
                </a:lnTo>
                <a:cubicBezTo>
                  <a:pt x="0" y="1612"/>
                  <a:pt x="235" y="0"/>
                  <a:pt x="524" y="0"/>
                </a:cubicBezTo>
                <a:close/>
              </a:path>
            </a:pathLst>
          </a:custGeom>
          <a:solidFill>
            <a:srgbClr val="B41E1E"/>
          </a:solidFill>
          <a:ln w="12700">
            <a:miter lim="400000"/>
          </a:ln>
        </p:spPr>
        <p:txBody>
          <a:bodyPr lIns="45719" rIns="45719" anchor="ctr"/>
          <a:lstStyle/>
          <a:p>
            <a:pPr algn="ctr" defTabSz="2821781">
              <a:defRPr b="1" sz="3300">
                <a:solidFill>
                  <a:srgbClr val="FFF4CA"/>
                </a:solidFill>
                <a:effectLst>
                  <a:outerShdw sx="100000" sy="100000" kx="0" ky="0" algn="b" rotWithShape="0" blurRad="38100" dist="38100" dir="2700000">
                    <a:srgbClr val="000000"/>
                  </a:outerShdw>
                </a:effectLst>
              </a:defRPr>
            </a:pPr>
          </a:p>
        </p:txBody>
      </p:sp>
      <p:sp>
        <p:nvSpPr>
          <p:cNvPr id="117" name="Shape 117"/>
          <p:cNvSpPr/>
          <p:nvPr/>
        </p:nvSpPr>
        <p:spPr>
          <a:xfrm>
            <a:off x="1028700" y="1017956"/>
            <a:ext cx="30861000" cy="1635634"/>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cap="all" sz="9300">
                <a:solidFill>
                  <a:srgbClr val="FFFFFF"/>
                </a:solidFill>
                <a:latin typeface="Futura"/>
                <a:ea typeface="Futura"/>
                <a:cs typeface="Futura"/>
                <a:sym typeface="Futura"/>
              </a:defRPr>
            </a:lvl1pPr>
          </a:lstStyle>
          <a:p>
            <a:pPr/>
            <a:r>
              <a:t>Picmoji - English Translator</a:t>
            </a:r>
          </a:p>
        </p:txBody>
      </p:sp>
      <p:sp>
        <p:nvSpPr>
          <p:cNvPr id="118" name="Shape 118"/>
          <p:cNvSpPr/>
          <p:nvPr/>
        </p:nvSpPr>
        <p:spPr>
          <a:xfrm>
            <a:off x="1233162" y="3100334"/>
            <a:ext cx="30861001" cy="1630541"/>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cap="all" sz="4200">
                <a:solidFill>
                  <a:srgbClr val="FFFFFF"/>
                </a:solidFill>
                <a:latin typeface="Futura"/>
                <a:ea typeface="Futura"/>
                <a:cs typeface="Futura"/>
                <a:sym typeface="Futura"/>
              </a:defRPr>
            </a:pPr>
            <a:r>
              <a:t>Alexander Beatty</a:t>
            </a:r>
            <a:endParaRPr sz="13400"/>
          </a:p>
          <a:p>
            <a:pPr algn="ctr" defTabSz="4389027">
              <a:spcBef>
                <a:spcPts val="1000"/>
              </a:spcBef>
              <a:defRPr cap="all" sz="4200">
                <a:solidFill>
                  <a:srgbClr val="FFFFFF"/>
                </a:solidFill>
                <a:latin typeface="Futura"/>
                <a:ea typeface="Futura"/>
                <a:cs typeface="Futura"/>
                <a:sym typeface="Futura"/>
              </a:defRPr>
            </a:pPr>
            <a:r>
              <a:t>Kenyon College</a:t>
            </a:r>
          </a:p>
        </p:txBody>
      </p:sp>
      <p:sp>
        <p:nvSpPr>
          <p:cNvPr id="119" name="Shape 119"/>
          <p:cNvSpPr/>
          <p:nvPr/>
        </p:nvSpPr>
        <p:spPr>
          <a:xfrm>
            <a:off x="571634" y="5674649"/>
            <a:ext cx="9715367" cy="3511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0"/>
                </a:moveTo>
                <a:lnTo>
                  <a:pt x="21600" y="0"/>
                </a:lnTo>
                <a:lnTo>
                  <a:pt x="21600" y="20125"/>
                </a:lnTo>
                <a:cubicBezTo>
                  <a:pt x="21600" y="20940"/>
                  <a:pt x="21049" y="21600"/>
                  <a:pt x="20368" y="21600"/>
                </a:cubicBezTo>
                <a:lnTo>
                  <a:pt x="0" y="21600"/>
                </a:lnTo>
                <a:lnTo>
                  <a:pt x="0" y="1475"/>
                </a:lnTo>
                <a:cubicBezTo>
                  <a:pt x="0" y="660"/>
                  <a:pt x="551" y="0"/>
                  <a:pt x="1232" y="0"/>
                </a:cubicBez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grpSp>
        <p:nvGrpSpPr>
          <p:cNvPr id="122" name="Group 122"/>
          <p:cNvGrpSpPr/>
          <p:nvPr/>
        </p:nvGrpSpPr>
        <p:grpSpPr>
          <a:xfrm>
            <a:off x="11611880" y="5674650"/>
            <a:ext cx="9715367" cy="822961"/>
            <a:chOff x="0" y="0"/>
            <a:chExt cx="9715365" cy="822960"/>
          </a:xfrm>
        </p:grpSpPr>
        <p:sp>
          <p:nvSpPr>
            <p:cNvPr id="120" name="Shape 120"/>
            <p:cNvSpPr/>
            <p:nvPr/>
          </p:nvSpPr>
          <p:spPr>
            <a:xfrm>
              <a:off x="0" y="-1"/>
              <a:ext cx="9715367" cy="82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2" y="0"/>
                  </a:moveTo>
                  <a:lnTo>
                    <a:pt x="21600" y="0"/>
                  </a:lnTo>
                  <a:lnTo>
                    <a:pt x="21600" y="15082"/>
                  </a:lnTo>
                  <a:cubicBezTo>
                    <a:pt x="21600" y="18682"/>
                    <a:pt x="21353" y="21600"/>
                    <a:pt x="21048" y="21600"/>
                  </a:cubicBezTo>
                  <a:lnTo>
                    <a:pt x="0" y="21600"/>
                  </a:lnTo>
                  <a:lnTo>
                    <a:pt x="0" y="6518"/>
                  </a:lnTo>
                  <a:cubicBezTo>
                    <a:pt x="0" y="2918"/>
                    <a:pt x="247" y="0"/>
                    <a:pt x="552" y="0"/>
                  </a:cubicBezTo>
                  <a:close/>
                </a:path>
              </a:pathLst>
            </a:custGeom>
            <a:solidFill>
              <a:srgbClr val="B41E1E"/>
            </a:solidFill>
            <a:ln w="12700" cap="flat">
              <a:noFill/>
              <a:miter lim="400000"/>
            </a:ln>
            <a:effectLst/>
          </p:spPr>
          <p:txBody>
            <a:bodyPr wrap="square" lIns="45719" tIns="45719" rIns="45719" bIns="45719" numCol="1" anchor="ctr">
              <a:noAutofit/>
            </a:bodyPr>
            <a:lstStyle/>
            <a:p>
              <a:pPr algn="ctr" defTabSz="3526940"/>
            </a:p>
          </p:txBody>
        </p:sp>
        <p:sp>
          <p:nvSpPr>
            <p:cNvPr id="121" name="Shape 121"/>
            <p:cNvSpPr/>
            <p:nvPr/>
          </p:nvSpPr>
          <p:spPr>
            <a:xfrm>
              <a:off x="2742510" y="87007"/>
              <a:ext cx="4230345" cy="648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1422" tIns="51422" rIns="51422" bIns="51422" numCol="1" anchor="ctr">
              <a:spAutoFit/>
            </a:bodyPr>
            <a:lstStyle>
              <a:lvl1pPr algn="ctr" defTabSz="3526940">
                <a:defRPr b="1" sz="3600">
                  <a:solidFill>
                    <a:srgbClr val="FFFFFF"/>
                  </a:solidFill>
                  <a:latin typeface="Quattrocento"/>
                  <a:ea typeface="Quattrocento"/>
                  <a:cs typeface="Quattrocento"/>
                  <a:sym typeface="Quattrocento"/>
                </a:defRPr>
              </a:lvl1pPr>
            </a:lstStyle>
            <a:p>
              <a:pPr/>
              <a:r>
                <a:t>Emojis (continued)</a:t>
              </a:r>
            </a:p>
          </p:txBody>
        </p:sp>
      </p:grpSp>
      <p:grpSp>
        <p:nvGrpSpPr>
          <p:cNvPr id="125" name="Group 125"/>
          <p:cNvGrpSpPr/>
          <p:nvPr/>
        </p:nvGrpSpPr>
        <p:grpSpPr>
          <a:xfrm>
            <a:off x="22590946" y="5674650"/>
            <a:ext cx="9715367" cy="822961"/>
            <a:chOff x="0" y="0"/>
            <a:chExt cx="9715365" cy="822960"/>
          </a:xfrm>
        </p:grpSpPr>
        <p:sp>
          <p:nvSpPr>
            <p:cNvPr id="123" name="Shape 123"/>
            <p:cNvSpPr/>
            <p:nvPr/>
          </p:nvSpPr>
          <p:spPr>
            <a:xfrm>
              <a:off x="0" y="-1"/>
              <a:ext cx="9715367" cy="82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2" y="0"/>
                  </a:moveTo>
                  <a:lnTo>
                    <a:pt x="21600" y="0"/>
                  </a:lnTo>
                  <a:lnTo>
                    <a:pt x="21600" y="15082"/>
                  </a:lnTo>
                  <a:cubicBezTo>
                    <a:pt x="21600" y="18682"/>
                    <a:pt x="21353" y="21600"/>
                    <a:pt x="21048" y="21600"/>
                  </a:cubicBezTo>
                  <a:lnTo>
                    <a:pt x="0" y="21600"/>
                  </a:lnTo>
                  <a:lnTo>
                    <a:pt x="0" y="6518"/>
                  </a:lnTo>
                  <a:cubicBezTo>
                    <a:pt x="0" y="2918"/>
                    <a:pt x="247" y="0"/>
                    <a:pt x="552" y="0"/>
                  </a:cubicBezTo>
                  <a:close/>
                </a:path>
              </a:pathLst>
            </a:custGeom>
            <a:solidFill>
              <a:srgbClr val="B41E1E"/>
            </a:solidFill>
            <a:ln w="12700" cap="flat">
              <a:noFill/>
              <a:miter lim="400000"/>
            </a:ln>
            <a:effectLst/>
          </p:spPr>
          <p:txBody>
            <a:bodyPr wrap="square" lIns="45719" tIns="45719" rIns="45719" bIns="45719" numCol="1" anchor="ctr">
              <a:noAutofit/>
            </a:bodyPr>
            <a:lstStyle/>
            <a:p>
              <a:pPr algn="ctr" defTabSz="3526940"/>
            </a:p>
          </p:txBody>
        </p:sp>
        <p:sp>
          <p:nvSpPr>
            <p:cNvPr id="124" name="Shape 124"/>
            <p:cNvSpPr/>
            <p:nvPr/>
          </p:nvSpPr>
          <p:spPr>
            <a:xfrm>
              <a:off x="3377746" y="87007"/>
              <a:ext cx="2959874" cy="648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1422" tIns="51422" rIns="51422" bIns="51422" numCol="1" anchor="ctr">
              <a:spAutoFit/>
            </a:bodyPr>
            <a:lstStyle>
              <a:lvl1pPr algn="ctr" defTabSz="3526940">
                <a:defRPr b="1" sz="3600">
                  <a:solidFill>
                    <a:srgbClr val="FFFFFF"/>
                  </a:solidFill>
                  <a:latin typeface="Quattrocento"/>
                  <a:ea typeface="Quattrocento"/>
                  <a:cs typeface="Quattrocento"/>
                  <a:sym typeface="Quattrocento"/>
                </a:defRPr>
              </a:lvl1pPr>
            </a:lstStyle>
            <a:p>
              <a:pPr/>
              <a:r>
                <a:t>Methodology</a:t>
              </a:r>
            </a:p>
          </p:txBody>
        </p:sp>
      </p:grpSp>
      <p:grpSp>
        <p:nvGrpSpPr>
          <p:cNvPr id="128" name="Group 128"/>
          <p:cNvGrpSpPr/>
          <p:nvPr/>
        </p:nvGrpSpPr>
        <p:grpSpPr>
          <a:xfrm>
            <a:off x="571634" y="9465587"/>
            <a:ext cx="9715367" cy="822961"/>
            <a:chOff x="0" y="0"/>
            <a:chExt cx="9715365" cy="822960"/>
          </a:xfrm>
        </p:grpSpPr>
        <p:sp>
          <p:nvSpPr>
            <p:cNvPr id="126" name="Shape 126"/>
            <p:cNvSpPr/>
            <p:nvPr/>
          </p:nvSpPr>
          <p:spPr>
            <a:xfrm>
              <a:off x="0" y="-1"/>
              <a:ext cx="9715367" cy="82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2" y="0"/>
                  </a:moveTo>
                  <a:lnTo>
                    <a:pt x="21600" y="0"/>
                  </a:lnTo>
                  <a:lnTo>
                    <a:pt x="21600" y="15082"/>
                  </a:lnTo>
                  <a:cubicBezTo>
                    <a:pt x="21600" y="18682"/>
                    <a:pt x="21353" y="21600"/>
                    <a:pt x="21048" y="21600"/>
                  </a:cubicBezTo>
                  <a:lnTo>
                    <a:pt x="0" y="21600"/>
                  </a:lnTo>
                  <a:lnTo>
                    <a:pt x="0" y="6518"/>
                  </a:lnTo>
                  <a:cubicBezTo>
                    <a:pt x="0" y="2918"/>
                    <a:pt x="247" y="0"/>
                    <a:pt x="552" y="0"/>
                  </a:cubicBezTo>
                  <a:close/>
                </a:path>
              </a:pathLst>
            </a:custGeom>
            <a:solidFill>
              <a:srgbClr val="B41E1E"/>
            </a:solidFill>
            <a:ln w="12700" cap="flat">
              <a:noFill/>
              <a:miter lim="400000"/>
            </a:ln>
            <a:effectLst/>
          </p:spPr>
          <p:txBody>
            <a:bodyPr wrap="square" lIns="45719" tIns="45719" rIns="45719" bIns="45719" numCol="1" anchor="ctr">
              <a:noAutofit/>
            </a:bodyPr>
            <a:lstStyle/>
            <a:p>
              <a:pPr algn="ctr" defTabSz="3526940"/>
            </a:p>
          </p:txBody>
        </p:sp>
        <p:sp>
          <p:nvSpPr>
            <p:cNvPr id="127" name="Shape 127"/>
            <p:cNvSpPr/>
            <p:nvPr/>
          </p:nvSpPr>
          <p:spPr>
            <a:xfrm>
              <a:off x="3466262" y="87007"/>
              <a:ext cx="2782842" cy="648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1422" tIns="51422" rIns="51422" bIns="51422" numCol="1" anchor="ctr">
              <a:spAutoFit/>
            </a:bodyPr>
            <a:lstStyle>
              <a:lvl1pPr algn="ctr" defTabSz="3526940">
                <a:defRPr b="1" sz="3600">
                  <a:solidFill>
                    <a:srgbClr val="FFFFFF"/>
                  </a:solidFill>
                  <a:latin typeface="Quattrocento"/>
                  <a:ea typeface="Quattrocento"/>
                  <a:cs typeface="Quattrocento"/>
                  <a:sym typeface="Quattrocento"/>
                </a:defRPr>
              </a:lvl1pPr>
            </a:lstStyle>
            <a:p>
              <a:pPr/>
              <a:r>
                <a:t>Background</a:t>
              </a:r>
            </a:p>
          </p:txBody>
        </p:sp>
      </p:grpSp>
      <p:grpSp>
        <p:nvGrpSpPr>
          <p:cNvPr id="131" name="Group 131"/>
          <p:cNvGrpSpPr/>
          <p:nvPr/>
        </p:nvGrpSpPr>
        <p:grpSpPr>
          <a:xfrm>
            <a:off x="22590946" y="15914913"/>
            <a:ext cx="9715367" cy="822961"/>
            <a:chOff x="0" y="0"/>
            <a:chExt cx="9715365" cy="822960"/>
          </a:xfrm>
        </p:grpSpPr>
        <p:sp>
          <p:nvSpPr>
            <p:cNvPr id="129" name="Shape 129"/>
            <p:cNvSpPr/>
            <p:nvPr/>
          </p:nvSpPr>
          <p:spPr>
            <a:xfrm>
              <a:off x="0" y="-1"/>
              <a:ext cx="9715367" cy="82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4" y="0"/>
                  </a:moveTo>
                  <a:lnTo>
                    <a:pt x="21600" y="0"/>
                  </a:lnTo>
                  <a:lnTo>
                    <a:pt x="21600" y="14352"/>
                  </a:lnTo>
                  <a:cubicBezTo>
                    <a:pt x="21600" y="18355"/>
                    <a:pt x="21325" y="21600"/>
                    <a:pt x="20986" y="21600"/>
                  </a:cubicBezTo>
                  <a:lnTo>
                    <a:pt x="0" y="21600"/>
                  </a:lnTo>
                  <a:lnTo>
                    <a:pt x="0" y="7248"/>
                  </a:lnTo>
                  <a:cubicBezTo>
                    <a:pt x="0" y="3245"/>
                    <a:pt x="275" y="0"/>
                    <a:pt x="614" y="0"/>
                  </a:cubicBezTo>
                  <a:close/>
                </a:path>
              </a:pathLst>
            </a:custGeom>
            <a:solidFill>
              <a:srgbClr val="B41E1E"/>
            </a:solidFill>
            <a:ln w="12700" cap="flat">
              <a:noFill/>
              <a:miter lim="400000"/>
            </a:ln>
            <a:effectLst/>
          </p:spPr>
          <p:txBody>
            <a:bodyPr wrap="square" lIns="45719" tIns="45719" rIns="45719" bIns="45719" numCol="1" anchor="ctr">
              <a:noAutofit/>
            </a:bodyPr>
            <a:lstStyle/>
            <a:p>
              <a:pPr algn="ctr" defTabSz="3526940"/>
            </a:p>
          </p:txBody>
        </p:sp>
        <p:sp>
          <p:nvSpPr>
            <p:cNvPr id="130" name="Shape 130"/>
            <p:cNvSpPr/>
            <p:nvPr/>
          </p:nvSpPr>
          <p:spPr>
            <a:xfrm>
              <a:off x="3428199" y="87007"/>
              <a:ext cx="2858968" cy="648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1422" tIns="51422" rIns="51422" bIns="51422" numCol="1" anchor="ctr">
              <a:spAutoFit/>
            </a:bodyPr>
            <a:lstStyle>
              <a:lvl1pPr algn="ctr" defTabSz="3526940">
                <a:defRPr b="1" sz="3600">
                  <a:solidFill>
                    <a:srgbClr val="FFFFFF"/>
                  </a:solidFill>
                  <a:latin typeface="Quattrocento"/>
                  <a:ea typeface="Quattrocento"/>
                  <a:cs typeface="Quattrocento"/>
                  <a:sym typeface="Quattrocento"/>
                </a:defRPr>
              </a:lvl1pPr>
            </a:lstStyle>
            <a:p>
              <a:pPr/>
              <a:r>
                <a:t>Conclusions</a:t>
              </a:r>
            </a:p>
          </p:txBody>
        </p:sp>
      </p:grpSp>
      <p:sp>
        <p:nvSpPr>
          <p:cNvPr id="132" name="Shape 132"/>
          <p:cNvSpPr/>
          <p:nvPr/>
        </p:nvSpPr>
        <p:spPr>
          <a:xfrm>
            <a:off x="802952" y="5903350"/>
            <a:ext cx="9252730" cy="651848"/>
          </a:xfrm>
          <a:prstGeom prst="rect">
            <a:avLst/>
          </a:prstGeom>
          <a:ln w="12700">
            <a:miter lim="400000"/>
          </a:ln>
          <a:extLst>
            <a:ext uri="{C572A759-6A51-4108-AA02-DFA0A04FC94B}">
              <ma14:wrappingTextBoxFlag xmlns:ma14="http://schemas.microsoft.com/office/mac/drawingml/2011/main" val="1"/>
            </a:ext>
          </a:extLst>
        </p:spPr>
        <p:txBody>
          <a:bodyPr lIns="34282" tIns="34282" rIns="34282" bIns="34282">
            <a:spAutoFit/>
          </a:bodyPr>
          <a:lstStyle>
            <a:lvl1pPr algn="just">
              <a:lnSpc>
                <a:spcPct val="110000"/>
              </a:lnSpc>
              <a:defRPr sz="3600">
                <a:latin typeface="Futura"/>
                <a:ea typeface="Futura"/>
                <a:cs typeface="Futura"/>
                <a:sym typeface="Futura"/>
              </a:defRPr>
            </a:lvl1pPr>
          </a:lstStyle>
          <a:p>
            <a:pPr/>
            <a:r>
              <a:t>Abstract</a:t>
            </a:r>
          </a:p>
        </p:txBody>
      </p:sp>
      <p:sp>
        <p:nvSpPr>
          <p:cNvPr id="133" name="Shape 133"/>
          <p:cNvSpPr/>
          <p:nvPr/>
        </p:nvSpPr>
        <p:spPr>
          <a:xfrm>
            <a:off x="802952" y="6500276"/>
            <a:ext cx="9252731" cy="252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This project lays the groundwork for studying how sentiment changes as information is selectively converted from (a) text to imagery and then from (b) image/text to interpretation.  The first process is guided by Artificial Intelligence embedded within Natural Language Processing while the second processes a product of human intelligence and interpretation.</a:t>
            </a:r>
          </a:p>
        </p:txBody>
      </p:sp>
      <p:sp>
        <p:nvSpPr>
          <p:cNvPr id="134" name="Shape 134"/>
          <p:cNvSpPr/>
          <p:nvPr/>
        </p:nvSpPr>
        <p:spPr>
          <a:xfrm>
            <a:off x="571634" y="10424557"/>
            <a:ext cx="9715366" cy="118679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Futura"/>
                <a:ea typeface="Futura"/>
                <a:cs typeface="Futura"/>
                <a:sym typeface="Futura"/>
              </a:defRPr>
            </a:pPr>
            <a:r>
              <a:t>The design aesthetic for this project was inspired by the imagery of the Austrian philosopher and Political Economist, Otto Neurath’s ISOTYPE (International System Of Typographic Picture Education). Neurath, with the help of Gerd Arntz, a Germain artist who specialized in Japanese style woodcuts, sought to develop a highly intuitive visual language comprised of simple, modular, and easily repeatable icons. The intent of the project was to easily educate people on economic concepts with minimal text and numbers. Neurath believed that by teaching the concepts though simple imagery, it could be easily understood by a far wider range of people, regardless of the language they spoke.</a:t>
            </a:r>
          </a:p>
          <a:p>
            <a:pPr>
              <a:defRPr sz="2400">
                <a:latin typeface="Futura"/>
                <a:ea typeface="Futura"/>
                <a:cs typeface="Futura"/>
                <a:sym typeface="Futura"/>
              </a:defRPr>
            </a:pPr>
          </a:p>
          <a:p>
            <a:pPr>
              <a:defRPr sz="2400">
                <a:latin typeface="Futura"/>
                <a:ea typeface="Futura"/>
                <a:cs typeface="Futura"/>
                <a:sym typeface="Futura"/>
              </a:defRPr>
            </a:pPr>
            <a:r>
              <a:t>Although the Isotypes were never intended to be used as an entire language on its own, the additive nature and simple, high contrast imagery gave the language far more potential to communicate complete ideas than similar visual languages.</a:t>
            </a:r>
          </a:p>
          <a:p>
            <a:pPr>
              <a:defRPr sz="2400">
                <a:latin typeface="Futura"/>
                <a:ea typeface="Futura"/>
                <a:cs typeface="Futura"/>
                <a:sym typeface="Futura"/>
              </a:defRPr>
            </a:pPr>
          </a:p>
          <a:p>
            <a:pPr>
              <a:defRPr sz="2400">
                <a:latin typeface="Futura"/>
                <a:ea typeface="Futura"/>
                <a:cs typeface="Futura"/>
                <a:sym typeface="Futura"/>
              </a:defRPr>
            </a:pPr>
            <a:r>
              <a:t>Similar to emojis currently available on smartphones, Neuraths Isotypes could not be used as words to write out sentences because there aren't defined parts of speech. Without the ability to identify the subject and verb of a sentence, it is impossible to communicate effectively.</a:t>
            </a:r>
          </a:p>
          <a:p>
            <a:pPr>
              <a:defRPr sz="2400">
                <a:latin typeface="Futura"/>
                <a:ea typeface="Futura"/>
                <a:cs typeface="Futura"/>
                <a:sym typeface="Futura"/>
              </a:defRPr>
            </a:pPr>
          </a:p>
          <a:p>
            <a:pPr>
              <a:defRPr sz="2400">
                <a:latin typeface="Futura"/>
                <a:ea typeface="Futura"/>
                <a:cs typeface="Futura"/>
                <a:sym typeface="Futura"/>
              </a:defRPr>
            </a:pPr>
            <a:r>
              <a:t>In a digital imaging course at Kenyon College, we were assigned to create visual languages such as emojis. Inspired by the aesthetic and potential of Neurath’s work, I sought to develop a similar visual language with the addition of essential elements of modern language such as parts of speech, tense, and person. </a:t>
            </a:r>
          </a:p>
        </p:txBody>
      </p:sp>
      <p:sp>
        <p:nvSpPr>
          <p:cNvPr id="135" name="Shape 135"/>
          <p:cNvSpPr/>
          <p:nvPr/>
        </p:nvSpPr>
        <p:spPr>
          <a:xfrm>
            <a:off x="11611880" y="6646303"/>
            <a:ext cx="9715367" cy="8951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A significant aspect of the visual language is the inclusion of the first, second, and third person</a:t>
            </a:r>
          </a:p>
        </p:txBody>
      </p:sp>
      <p:sp>
        <p:nvSpPr>
          <p:cNvPr id="136" name="Shape 136"/>
          <p:cNvSpPr/>
          <p:nvPr/>
        </p:nvSpPr>
        <p:spPr>
          <a:xfrm>
            <a:off x="25638946" y="7204074"/>
            <a:ext cx="9252731" cy="6127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Futura"/>
                <a:ea typeface="Futura"/>
                <a:cs typeface="Futura"/>
                <a:sym typeface="Futura"/>
              </a:defRPr>
            </a:lvl1pPr>
          </a:lstStyle>
          <a:p>
            <a:pPr/>
            <a:r>
              <a:t>WORDNET SYNSET</a:t>
            </a:r>
          </a:p>
        </p:txBody>
      </p:sp>
      <p:sp>
        <p:nvSpPr>
          <p:cNvPr id="137" name="Shape 137"/>
          <p:cNvSpPr/>
          <p:nvPr/>
        </p:nvSpPr>
        <p:spPr>
          <a:xfrm>
            <a:off x="22590946" y="17143896"/>
            <a:ext cx="9715367" cy="94295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Futura"/>
                <a:ea typeface="Futura"/>
                <a:cs typeface="Futura"/>
                <a:sym typeface="Futura"/>
              </a:defRPr>
            </a:pPr>
            <a:r>
              <a:t>In its current state, this project stands a proof of concept on which to be developed further in the future. We have found that a visual language can be utilized with Artificial Intelligence embedded in NLP to communicate ideas with a similar structure to english sentences.</a:t>
            </a:r>
          </a:p>
          <a:p>
            <a:pPr>
              <a:defRPr sz="2400">
                <a:latin typeface="Futura"/>
                <a:ea typeface="Futura"/>
                <a:cs typeface="Futura"/>
                <a:sym typeface="Futura"/>
              </a:defRPr>
            </a:pPr>
          </a:p>
          <a:p>
            <a:pPr>
              <a:defRPr sz="2400">
                <a:latin typeface="Futura"/>
                <a:ea typeface="Futura"/>
                <a:cs typeface="Futura"/>
                <a:sym typeface="Futura"/>
              </a:defRPr>
            </a:pPr>
            <a:r>
              <a:t>Future Developments</a:t>
            </a:r>
          </a:p>
          <a:p>
            <a:pPr>
              <a:defRPr sz="2400">
                <a:latin typeface="Futura"/>
                <a:ea typeface="Futura"/>
                <a:cs typeface="Futura"/>
                <a:sym typeface="Futura"/>
              </a:defRPr>
            </a:pPr>
          </a:p>
          <a:p>
            <a:pPr>
              <a:defRPr sz="2400">
                <a:latin typeface="Futura"/>
                <a:ea typeface="Futura"/>
                <a:cs typeface="Futura"/>
                <a:sym typeface="Futura"/>
              </a:defRPr>
            </a:pPr>
            <a:r>
              <a:t>We have found that in order to truly test the effectiveness of the program, we must first greatly expand the visual language. After we have a more expansive vocabulary, we plan to utilize double blind testing to evaluate the success of the system in communicating the intended concepts. The test will begin with a written English sentence. The program will translate the sentences into the visual language. A participant who has not seen the original sentence will try to translate the new visual sentence back into English text. The success of the system will be evaluated by the similarity between the original sentence and the participant’s translation.</a:t>
            </a:r>
          </a:p>
          <a:p>
            <a:pPr>
              <a:defRPr sz="2400">
                <a:latin typeface="Futura"/>
                <a:ea typeface="Futura"/>
                <a:cs typeface="Futura"/>
                <a:sym typeface="Futura"/>
              </a:defRPr>
            </a:pPr>
          </a:p>
          <a:p>
            <a:pPr>
              <a:defRPr sz="2400">
                <a:latin typeface="Futura"/>
                <a:ea typeface="Futura"/>
                <a:cs typeface="Futura"/>
                <a:sym typeface="Futura"/>
              </a:defRPr>
            </a:pPr>
            <a:r>
              <a:t>We also hope to utilize this system with languages other than English.</a:t>
            </a:r>
          </a:p>
          <a:p>
            <a:pPr>
              <a:defRPr sz="2400">
                <a:latin typeface="Futura"/>
                <a:ea typeface="Futura"/>
                <a:cs typeface="Futura"/>
                <a:sym typeface="Futura"/>
              </a:defRPr>
            </a:pPr>
            <a:r>
              <a:t>Utilizing the same test, we hope to see potential changes in sentiment as word order varies. </a:t>
            </a:r>
          </a:p>
          <a:p>
            <a:pPr>
              <a:defRPr sz="2400">
                <a:latin typeface="Futura"/>
                <a:ea typeface="Futura"/>
                <a:cs typeface="Futura"/>
                <a:sym typeface="Futura"/>
              </a:defRPr>
            </a:pPr>
          </a:p>
        </p:txBody>
      </p:sp>
      <p:sp>
        <p:nvSpPr>
          <p:cNvPr id="138" name="Shape 138"/>
          <p:cNvSpPr/>
          <p:nvPr/>
        </p:nvSpPr>
        <p:spPr>
          <a:xfrm>
            <a:off x="571634" y="22620275"/>
            <a:ext cx="9715367" cy="82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2" y="0"/>
                </a:moveTo>
                <a:lnTo>
                  <a:pt x="21600" y="0"/>
                </a:lnTo>
                <a:lnTo>
                  <a:pt x="21600" y="15082"/>
                </a:lnTo>
                <a:cubicBezTo>
                  <a:pt x="21600" y="18682"/>
                  <a:pt x="21353" y="21600"/>
                  <a:pt x="21048" y="21600"/>
                </a:cubicBezTo>
                <a:lnTo>
                  <a:pt x="0" y="21600"/>
                </a:lnTo>
                <a:lnTo>
                  <a:pt x="0" y="6518"/>
                </a:lnTo>
                <a:cubicBezTo>
                  <a:pt x="0" y="2918"/>
                  <a:pt x="247" y="0"/>
                  <a:pt x="552" y="0"/>
                </a:cubicBezTo>
                <a:close/>
              </a:path>
            </a:pathLst>
          </a:custGeom>
          <a:solidFill>
            <a:srgbClr val="B41E1E"/>
          </a:solidFill>
          <a:ln w="12700">
            <a:miter lim="400000"/>
          </a:ln>
          <a:extLst>
            <a:ext uri="{C572A759-6A51-4108-AA02-DFA0A04FC94B}">
              <ma14:wrappingTextBoxFlag xmlns:ma14="http://schemas.microsoft.com/office/mac/drawingml/2011/main" val="1"/>
            </a:ext>
          </a:extLst>
        </p:spPr>
        <p:txBody>
          <a:bodyPr lIns="45719" rIns="45719" anchor="ctr"/>
          <a:lstStyle>
            <a:lvl1pPr algn="ctr" defTabSz="3526940">
              <a:defRPr b="1" sz="3600">
                <a:solidFill>
                  <a:srgbClr val="FFFFFF"/>
                </a:solidFill>
                <a:latin typeface="Quattrocento"/>
                <a:ea typeface="Quattrocento"/>
                <a:cs typeface="Quattrocento"/>
                <a:sym typeface="Quattrocento"/>
              </a:defRPr>
            </a:lvl1pPr>
          </a:lstStyle>
          <a:p>
            <a:pPr/>
            <a:r>
              <a:t>The Emojis</a:t>
            </a:r>
          </a:p>
        </p:txBody>
      </p:sp>
      <p:sp>
        <p:nvSpPr>
          <p:cNvPr id="139" name="Shape 139"/>
          <p:cNvSpPr/>
          <p:nvPr/>
        </p:nvSpPr>
        <p:spPr>
          <a:xfrm>
            <a:off x="571634" y="23595465"/>
            <a:ext cx="9715367" cy="4887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How it works:</a:t>
            </a:r>
          </a:p>
        </p:txBody>
      </p:sp>
      <p:pic>
        <p:nvPicPr>
          <p:cNvPr id="140" name="building(base)emoji.pdf"/>
          <p:cNvPicPr>
            <a:picLocks noChangeAspect="1"/>
          </p:cNvPicPr>
          <p:nvPr/>
        </p:nvPicPr>
        <p:blipFill>
          <a:blip r:embed="rId2">
            <a:extLst/>
          </a:blip>
          <a:stretch>
            <a:fillRect/>
          </a:stretch>
        </p:blipFill>
        <p:spPr>
          <a:xfrm>
            <a:off x="661292" y="25524839"/>
            <a:ext cx="2035051" cy="1993680"/>
          </a:xfrm>
          <a:prstGeom prst="rect">
            <a:avLst/>
          </a:prstGeom>
          <a:ln w="12700">
            <a:miter lim="400000"/>
          </a:ln>
        </p:spPr>
      </p:pic>
      <p:sp>
        <p:nvSpPr>
          <p:cNvPr id="141" name="Shape 141"/>
          <p:cNvSpPr/>
          <p:nvPr/>
        </p:nvSpPr>
        <p:spPr>
          <a:xfrm>
            <a:off x="571634" y="24079250"/>
            <a:ext cx="9836711" cy="13015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Futura"/>
                <a:ea typeface="Futura"/>
                <a:cs typeface="Futura"/>
                <a:sym typeface="Futura"/>
              </a:defRPr>
            </a:pPr>
            <a:r>
              <a:t>• The images start with a base image such as the icons on the left</a:t>
            </a:r>
          </a:p>
          <a:p>
            <a:pPr>
              <a:defRPr sz="2400">
                <a:latin typeface="Futura"/>
                <a:ea typeface="Futura"/>
                <a:cs typeface="Futura"/>
                <a:sym typeface="Futura"/>
              </a:defRPr>
            </a:pPr>
            <a:r>
              <a:t>• Icons are then added to the base nouns to create more specific words </a:t>
            </a:r>
          </a:p>
        </p:txBody>
      </p:sp>
      <p:pic>
        <p:nvPicPr>
          <p:cNvPr id="142" name="hospital.pdf"/>
          <p:cNvPicPr>
            <a:picLocks noChangeAspect="1"/>
          </p:cNvPicPr>
          <p:nvPr/>
        </p:nvPicPr>
        <p:blipFill>
          <a:blip r:embed="rId3">
            <a:extLst/>
          </a:blip>
          <a:stretch>
            <a:fillRect/>
          </a:stretch>
        </p:blipFill>
        <p:spPr>
          <a:xfrm>
            <a:off x="4244818" y="25537539"/>
            <a:ext cx="1835944" cy="1835945"/>
          </a:xfrm>
          <a:prstGeom prst="rect">
            <a:avLst/>
          </a:prstGeom>
          <a:ln w="12700">
            <a:miter lim="400000"/>
          </a:ln>
        </p:spPr>
      </p:pic>
      <p:sp>
        <p:nvSpPr>
          <p:cNvPr id="143" name="Shape 143"/>
          <p:cNvSpPr/>
          <p:nvPr/>
        </p:nvSpPr>
        <p:spPr>
          <a:xfrm>
            <a:off x="2880291" y="26277210"/>
            <a:ext cx="1180704" cy="488762"/>
          </a:xfrm>
          <a:prstGeom prst="rightArrow">
            <a:avLst>
              <a:gd name="adj1" fmla="val 32000"/>
              <a:gd name="adj2" fmla="val 106947"/>
            </a:avLst>
          </a:prstGeom>
          <a:solidFill>
            <a:srgbClr val="B41D1D"/>
          </a:solidFill>
          <a:ln w="12700">
            <a:miter lim="400000"/>
          </a:ln>
        </p:spPr>
        <p:txBody>
          <a:bodyPr lIns="45719" rIns="45719" anchor="ctr"/>
          <a:lstStyle/>
          <a:p>
            <a:pPr/>
          </a:p>
        </p:txBody>
      </p:sp>
      <p:pic>
        <p:nvPicPr>
          <p:cNvPr id="144" name="car.pdf"/>
          <p:cNvPicPr>
            <a:picLocks noChangeAspect="1"/>
          </p:cNvPicPr>
          <p:nvPr/>
        </p:nvPicPr>
        <p:blipFill>
          <a:blip r:embed="rId4">
            <a:extLst/>
          </a:blip>
          <a:stretch>
            <a:fillRect/>
          </a:stretch>
        </p:blipFill>
        <p:spPr>
          <a:xfrm>
            <a:off x="659308" y="27834838"/>
            <a:ext cx="1835945" cy="1835945"/>
          </a:xfrm>
          <a:prstGeom prst="rect">
            <a:avLst/>
          </a:prstGeom>
          <a:ln w="12700">
            <a:miter lim="400000"/>
          </a:ln>
        </p:spPr>
      </p:pic>
      <p:pic>
        <p:nvPicPr>
          <p:cNvPr id="145" name="ambulance.pdf"/>
          <p:cNvPicPr>
            <a:picLocks noChangeAspect="1"/>
          </p:cNvPicPr>
          <p:nvPr/>
        </p:nvPicPr>
        <p:blipFill>
          <a:blip r:embed="rId5">
            <a:extLst/>
          </a:blip>
          <a:stretch>
            <a:fillRect/>
          </a:stretch>
        </p:blipFill>
        <p:spPr>
          <a:xfrm>
            <a:off x="4244818" y="27834838"/>
            <a:ext cx="1835944" cy="1835945"/>
          </a:xfrm>
          <a:prstGeom prst="rect">
            <a:avLst/>
          </a:prstGeom>
          <a:ln w="12700">
            <a:miter lim="400000"/>
          </a:ln>
        </p:spPr>
      </p:pic>
      <p:sp>
        <p:nvSpPr>
          <p:cNvPr id="146" name="Shape 146"/>
          <p:cNvSpPr/>
          <p:nvPr/>
        </p:nvSpPr>
        <p:spPr>
          <a:xfrm>
            <a:off x="2880291" y="28508429"/>
            <a:ext cx="1180704" cy="488763"/>
          </a:xfrm>
          <a:prstGeom prst="rightArrow">
            <a:avLst>
              <a:gd name="adj1" fmla="val 32000"/>
              <a:gd name="adj2" fmla="val 106947"/>
            </a:avLst>
          </a:prstGeom>
          <a:solidFill>
            <a:srgbClr val="B41D1D"/>
          </a:solidFill>
          <a:ln w="12700">
            <a:miter lim="400000"/>
          </a:ln>
        </p:spPr>
        <p:txBody>
          <a:bodyPr lIns="45719" rIns="45719" anchor="ctr"/>
          <a:lstStyle/>
          <a:p>
            <a:pPr/>
          </a:p>
        </p:txBody>
      </p:sp>
      <p:pic>
        <p:nvPicPr>
          <p:cNvPr id="147" name="building(base)emoji.ai"/>
          <p:cNvPicPr>
            <a:picLocks noChangeAspect="1"/>
          </p:cNvPicPr>
          <p:nvPr/>
        </p:nvPicPr>
        <p:blipFill>
          <a:blip r:embed="rId2">
            <a:extLst/>
          </a:blip>
          <a:stretch>
            <a:fillRect/>
          </a:stretch>
        </p:blipFill>
        <p:spPr>
          <a:xfrm>
            <a:off x="661292" y="30147638"/>
            <a:ext cx="2035051" cy="1993681"/>
          </a:xfrm>
          <a:prstGeom prst="rect">
            <a:avLst/>
          </a:prstGeom>
          <a:ln w="12700">
            <a:miter lim="400000"/>
          </a:ln>
        </p:spPr>
      </p:pic>
      <p:pic>
        <p:nvPicPr>
          <p:cNvPr id="148" name="power plant (1).pdf"/>
          <p:cNvPicPr>
            <a:picLocks noChangeAspect="1"/>
          </p:cNvPicPr>
          <p:nvPr/>
        </p:nvPicPr>
        <p:blipFill>
          <a:blip r:embed="rId6">
            <a:extLst/>
          </a:blip>
          <a:stretch>
            <a:fillRect/>
          </a:stretch>
        </p:blipFill>
        <p:spPr>
          <a:xfrm>
            <a:off x="7857712" y="30226418"/>
            <a:ext cx="1835944" cy="1835945"/>
          </a:xfrm>
          <a:prstGeom prst="rect">
            <a:avLst/>
          </a:prstGeom>
          <a:ln w="12700">
            <a:miter lim="400000"/>
          </a:ln>
        </p:spPr>
      </p:pic>
      <p:pic>
        <p:nvPicPr>
          <p:cNvPr id="149" name="factory (1).pdf"/>
          <p:cNvPicPr>
            <a:picLocks noChangeAspect="1"/>
          </p:cNvPicPr>
          <p:nvPr/>
        </p:nvPicPr>
        <p:blipFill>
          <a:blip r:embed="rId7">
            <a:extLst/>
          </a:blip>
          <a:stretch>
            <a:fillRect/>
          </a:stretch>
        </p:blipFill>
        <p:spPr>
          <a:xfrm>
            <a:off x="4244818" y="30226418"/>
            <a:ext cx="1835944" cy="1835945"/>
          </a:xfrm>
          <a:prstGeom prst="rect">
            <a:avLst/>
          </a:prstGeom>
          <a:ln w="12700">
            <a:miter lim="400000"/>
          </a:ln>
        </p:spPr>
      </p:pic>
      <p:sp>
        <p:nvSpPr>
          <p:cNvPr id="150" name="Shape 150"/>
          <p:cNvSpPr/>
          <p:nvPr/>
        </p:nvSpPr>
        <p:spPr>
          <a:xfrm>
            <a:off x="2880291" y="30900009"/>
            <a:ext cx="1180704" cy="488763"/>
          </a:xfrm>
          <a:prstGeom prst="rightArrow">
            <a:avLst>
              <a:gd name="adj1" fmla="val 32000"/>
              <a:gd name="adj2" fmla="val 106947"/>
            </a:avLst>
          </a:prstGeom>
          <a:solidFill>
            <a:srgbClr val="B41D1D"/>
          </a:solidFill>
          <a:ln w="12700">
            <a:miter lim="400000"/>
          </a:ln>
        </p:spPr>
        <p:txBody>
          <a:bodyPr lIns="45719" rIns="45719" anchor="ctr"/>
          <a:lstStyle/>
          <a:p>
            <a:pPr/>
          </a:p>
        </p:txBody>
      </p:sp>
      <p:sp>
        <p:nvSpPr>
          <p:cNvPr id="151" name="Shape 151"/>
          <p:cNvSpPr/>
          <p:nvPr/>
        </p:nvSpPr>
        <p:spPr>
          <a:xfrm>
            <a:off x="6378885" y="30900009"/>
            <a:ext cx="1180704" cy="488763"/>
          </a:xfrm>
          <a:prstGeom prst="rightArrow">
            <a:avLst>
              <a:gd name="adj1" fmla="val 32000"/>
              <a:gd name="adj2" fmla="val 106947"/>
            </a:avLst>
          </a:prstGeom>
          <a:solidFill>
            <a:srgbClr val="B41D1D"/>
          </a:solidFill>
          <a:ln w="12700">
            <a:miter lim="400000"/>
          </a:ln>
        </p:spPr>
        <p:txBody>
          <a:bodyPr lIns="45719" rIns="45719" anchor="ctr"/>
          <a:lstStyle/>
          <a:p>
            <a:pPr/>
          </a:p>
        </p:txBody>
      </p:sp>
      <p:sp>
        <p:nvSpPr>
          <p:cNvPr id="152" name="Shape 152"/>
          <p:cNvSpPr/>
          <p:nvPr/>
        </p:nvSpPr>
        <p:spPr>
          <a:xfrm>
            <a:off x="774834" y="27309426"/>
            <a:ext cx="2525381" cy="4887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BUILDING</a:t>
            </a:r>
          </a:p>
        </p:txBody>
      </p:sp>
      <p:sp>
        <p:nvSpPr>
          <p:cNvPr id="153" name="Shape 153"/>
          <p:cNvSpPr/>
          <p:nvPr/>
        </p:nvSpPr>
        <p:spPr>
          <a:xfrm>
            <a:off x="4443199" y="27341721"/>
            <a:ext cx="2525381" cy="4887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HOSPITAL</a:t>
            </a:r>
          </a:p>
        </p:txBody>
      </p:sp>
      <p:sp>
        <p:nvSpPr>
          <p:cNvPr id="154" name="Shape 154"/>
          <p:cNvSpPr/>
          <p:nvPr/>
        </p:nvSpPr>
        <p:spPr>
          <a:xfrm>
            <a:off x="1181234" y="29672469"/>
            <a:ext cx="2525381" cy="4887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CAR</a:t>
            </a:r>
          </a:p>
        </p:txBody>
      </p:sp>
      <p:sp>
        <p:nvSpPr>
          <p:cNvPr id="155" name="Shape 155"/>
          <p:cNvSpPr/>
          <p:nvPr/>
        </p:nvSpPr>
        <p:spPr>
          <a:xfrm>
            <a:off x="4227299" y="29704219"/>
            <a:ext cx="2525381" cy="4887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AMBULANCE</a:t>
            </a:r>
          </a:p>
        </p:txBody>
      </p:sp>
      <p:sp>
        <p:nvSpPr>
          <p:cNvPr id="156" name="Shape 156"/>
          <p:cNvSpPr/>
          <p:nvPr/>
        </p:nvSpPr>
        <p:spPr>
          <a:xfrm>
            <a:off x="774834" y="31832312"/>
            <a:ext cx="2525381" cy="488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BUILDING</a:t>
            </a:r>
          </a:p>
        </p:txBody>
      </p:sp>
      <p:sp>
        <p:nvSpPr>
          <p:cNvPr id="157" name="Shape 157"/>
          <p:cNvSpPr/>
          <p:nvPr/>
        </p:nvSpPr>
        <p:spPr>
          <a:xfrm>
            <a:off x="7679912" y="31859162"/>
            <a:ext cx="2525381" cy="488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POWER PLANT</a:t>
            </a:r>
          </a:p>
        </p:txBody>
      </p:sp>
      <p:sp>
        <p:nvSpPr>
          <p:cNvPr id="158" name="Shape 158"/>
          <p:cNvSpPr/>
          <p:nvPr/>
        </p:nvSpPr>
        <p:spPr>
          <a:xfrm>
            <a:off x="4506699" y="31859162"/>
            <a:ext cx="2525381" cy="488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FACTORY</a:t>
            </a:r>
          </a:p>
        </p:txBody>
      </p:sp>
      <p:grpSp>
        <p:nvGrpSpPr>
          <p:cNvPr id="161" name="Group 161"/>
          <p:cNvGrpSpPr/>
          <p:nvPr/>
        </p:nvGrpSpPr>
        <p:grpSpPr>
          <a:xfrm>
            <a:off x="22590946" y="26979213"/>
            <a:ext cx="9715367" cy="822961"/>
            <a:chOff x="0" y="0"/>
            <a:chExt cx="9715365" cy="822960"/>
          </a:xfrm>
        </p:grpSpPr>
        <p:sp>
          <p:nvSpPr>
            <p:cNvPr id="159" name="Shape 159"/>
            <p:cNvSpPr/>
            <p:nvPr/>
          </p:nvSpPr>
          <p:spPr>
            <a:xfrm>
              <a:off x="0" y="-1"/>
              <a:ext cx="9715366" cy="822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4" y="0"/>
                  </a:moveTo>
                  <a:lnTo>
                    <a:pt x="21600" y="0"/>
                  </a:lnTo>
                  <a:lnTo>
                    <a:pt x="21600" y="14352"/>
                  </a:lnTo>
                  <a:cubicBezTo>
                    <a:pt x="21600" y="18355"/>
                    <a:pt x="21325" y="21600"/>
                    <a:pt x="20986" y="21600"/>
                  </a:cubicBezTo>
                  <a:lnTo>
                    <a:pt x="0" y="21600"/>
                  </a:lnTo>
                  <a:lnTo>
                    <a:pt x="0" y="7248"/>
                  </a:lnTo>
                  <a:cubicBezTo>
                    <a:pt x="0" y="3245"/>
                    <a:pt x="275" y="0"/>
                    <a:pt x="614" y="0"/>
                  </a:cubicBezTo>
                  <a:close/>
                </a:path>
              </a:pathLst>
            </a:custGeom>
            <a:solidFill>
              <a:srgbClr val="B41E1E"/>
            </a:solidFill>
            <a:ln w="12700" cap="flat">
              <a:noFill/>
              <a:miter lim="400000"/>
            </a:ln>
            <a:effectLst/>
          </p:spPr>
          <p:txBody>
            <a:bodyPr wrap="square" lIns="45719" tIns="45719" rIns="45719" bIns="45719" numCol="1" anchor="ctr">
              <a:noAutofit/>
            </a:bodyPr>
            <a:lstStyle/>
            <a:p>
              <a:pPr algn="ctr" defTabSz="3526940"/>
            </a:p>
          </p:txBody>
        </p:sp>
        <p:sp>
          <p:nvSpPr>
            <p:cNvPr id="160" name="Shape 160"/>
            <p:cNvSpPr/>
            <p:nvPr/>
          </p:nvSpPr>
          <p:spPr>
            <a:xfrm>
              <a:off x="2653102" y="87008"/>
              <a:ext cx="4409162" cy="648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1422" tIns="51422" rIns="51422" bIns="51422" numCol="1" anchor="ctr">
              <a:spAutoFit/>
            </a:bodyPr>
            <a:lstStyle>
              <a:lvl1pPr algn="ctr" defTabSz="3526940">
                <a:defRPr b="1" sz="3600">
                  <a:solidFill>
                    <a:srgbClr val="FFFFFF"/>
                  </a:solidFill>
                  <a:latin typeface="Quattrocento"/>
                  <a:ea typeface="Quattrocento"/>
                  <a:cs typeface="Quattrocento"/>
                  <a:sym typeface="Quattrocento"/>
                </a:defRPr>
              </a:lvl1pPr>
            </a:lstStyle>
            <a:p>
              <a:pPr/>
              <a:r>
                <a:t>Acknowledgements</a:t>
              </a:r>
            </a:p>
          </p:txBody>
        </p:sp>
      </p:grpSp>
      <p:sp>
        <p:nvSpPr>
          <p:cNvPr id="162" name="Shape 162"/>
          <p:cNvSpPr/>
          <p:nvPr/>
        </p:nvSpPr>
        <p:spPr>
          <a:xfrm>
            <a:off x="22590946" y="27890173"/>
            <a:ext cx="9715367" cy="40929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Quattrocento Sans"/>
                <a:ea typeface="Quattrocento Sans"/>
                <a:cs typeface="Quattrocento Sans"/>
                <a:sym typeface="Quattrocento Sans"/>
              </a:defRPr>
            </a:pPr>
          </a:p>
          <a:p>
            <a:pPr>
              <a:defRPr sz="3100">
                <a:latin typeface="Futura"/>
                <a:ea typeface="Futura"/>
                <a:cs typeface="Futura"/>
                <a:sym typeface="Futura"/>
              </a:defRPr>
            </a:pPr>
            <a:r>
              <a:t>https://wordnet.princeton.edu/</a:t>
            </a:r>
          </a:p>
          <a:p>
            <a:pPr>
              <a:defRPr sz="3100">
                <a:latin typeface="Futura"/>
                <a:ea typeface="Futura"/>
                <a:cs typeface="Futura"/>
                <a:sym typeface="Futura"/>
              </a:defRPr>
            </a:pPr>
          </a:p>
          <a:p>
            <a:pPr>
              <a:defRPr sz="3100">
                <a:latin typeface="Futura"/>
                <a:ea typeface="Futura"/>
                <a:cs typeface="Futura"/>
                <a:sym typeface="Futura"/>
              </a:defRPr>
            </a:pPr>
            <a:r>
              <a:t>https://www.nltk.org/</a:t>
            </a:r>
          </a:p>
          <a:p>
            <a:pPr>
              <a:defRPr sz="3100">
                <a:latin typeface="Futura"/>
                <a:ea typeface="Futura"/>
                <a:cs typeface="Futura"/>
                <a:sym typeface="Futura"/>
              </a:defRPr>
            </a:pPr>
          </a:p>
          <a:p>
            <a:pPr>
              <a:defRPr sz="3100">
                <a:latin typeface="Futura"/>
                <a:ea typeface="Futura"/>
                <a:cs typeface="Futura"/>
                <a:sym typeface="Futura"/>
              </a:defRPr>
            </a:pPr>
            <a:r>
              <a:t>https://python-pillow.org/ </a:t>
            </a:r>
          </a:p>
          <a:p>
            <a:pPr>
              <a:defRPr sz="3100">
                <a:latin typeface="Futura"/>
                <a:ea typeface="Futura"/>
                <a:cs typeface="Futura"/>
                <a:sym typeface="Futura"/>
              </a:defRPr>
            </a:pPr>
          </a:p>
        </p:txBody>
      </p:sp>
      <p:grpSp>
        <p:nvGrpSpPr>
          <p:cNvPr id="165" name="Group 165"/>
          <p:cNvGrpSpPr/>
          <p:nvPr/>
        </p:nvGrpSpPr>
        <p:grpSpPr>
          <a:xfrm>
            <a:off x="11805979" y="15914913"/>
            <a:ext cx="9715367" cy="822961"/>
            <a:chOff x="0" y="0"/>
            <a:chExt cx="9715365" cy="822960"/>
          </a:xfrm>
        </p:grpSpPr>
        <p:sp>
          <p:nvSpPr>
            <p:cNvPr id="163" name="Shape 163"/>
            <p:cNvSpPr/>
            <p:nvPr/>
          </p:nvSpPr>
          <p:spPr>
            <a:xfrm>
              <a:off x="0" y="-1"/>
              <a:ext cx="9715366" cy="822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2" y="0"/>
                  </a:moveTo>
                  <a:lnTo>
                    <a:pt x="21600" y="0"/>
                  </a:lnTo>
                  <a:lnTo>
                    <a:pt x="21600" y="15082"/>
                  </a:lnTo>
                  <a:cubicBezTo>
                    <a:pt x="21600" y="18682"/>
                    <a:pt x="21353" y="21600"/>
                    <a:pt x="21048" y="21600"/>
                  </a:cubicBezTo>
                  <a:lnTo>
                    <a:pt x="0" y="21600"/>
                  </a:lnTo>
                  <a:lnTo>
                    <a:pt x="0" y="6518"/>
                  </a:lnTo>
                  <a:cubicBezTo>
                    <a:pt x="0" y="2918"/>
                    <a:pt x="247" y="0"/>
                    <a:pt x="552" y="0"/>
                  </a:cubicBezTo>
                  <a:close/>
                </a:path>
              </a:pathLst>
            </a:custGeom>
            <a:solidFill>
              <a:srgbClr val="B41E1E"/>
            </a:solidFill>
            <a:ln w="12700" cap="flat">
              <a:noFill/>
              <a:miter lim="400000"/>
            </a:ln>
            <a:effectLst/>
          </p:spPr>
          <p:txBody>
            <a:bodyPr wrap="square" lIns="45719" tIns="45719" rIns="45719" bIns="45719" numCol="1" anchor="ctr">
              <a:noAutofit/>
            </a:bodyPr>
            <a:lstStyle/>
            <a:p>
              <a:pPr algn="ctr" defTabSz="3526940"/>
            </a:p>
          </p:txBody>
        </p:sp>
        <p:sp>
          <p:nvSpPr>
            <p:cNvPr id="164" name="Shape 164"/>
            <p:cNvSpPr/>
            <p:nvPr/>
          </p:nvSpPr>
          <p:spPr>
            <a:xfrm>
              <a:off x="3377746" y="87008"/>
              <a:ext cx="2959874" cy="648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1422" tIns="51422" rIns="51422" bIns="51422" numCol="1" anchor="ctr">
              <a:spAutoFit/>
            </a:bodyPr>
            <a:lstStyle>
              <a:lvl1pPr algn="ctr" defTabSz="3526940">
                <a:defRPr b="1" sz="3600">
                  <a:solidFill>
                    <a:srgbClr val="FFFFFF"/>
                  </a:solidFill>
                  <a:latin typeface="Quattrocento"/>
                  <a:ea typeface="Quattrocento"/>
                  <a:cs typeface="Quattrocento"/>
                  <a:sym typeface="Quattrocento"/>
                </a:defRPr>
              </a:lvl1pPr>
            </a:lstStyle>
            <a:p>
              <a:pPr/>
              <a:r>
                <a:t>Methodology</a:t>
              </a:r>
            </a:p>
          </p:txBody>
        </p:sp>
      </p:grpSp>
      <p:sp>
        <p:nvSpPr>
          <p:cNvPr id="166" name="Shape 166"/>
          <p:cNvSpPr/>
          <p:nvPr/>
        </p:nvSpPr>
        <p:spPr>
          <a:xfrm>
            <a:off x="11805979" y="16886566"/>
            <a:ext cx="9715367" cy="155255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Futura"/>
                <a:ea typeface="Futura"/>
                <a:cs typeface="Futura"/>
                <a:sym typeface="Futura"/>
              </a:defRPr>
            </a:pPr>
            <a:r>
              <a:t>Our goal is to study how textual sentiment is transformed by the process of translating selective words into emojis.  We accomplish this by observing how human observer interpretations of sentiment changes between the original all word text and the modified text containing some emojis substituted for key words.  </a:t>
            </a:r>
          </a:p>
          <a:p>
            <a:pPr>
              <a:defRPr sz="2400">
                <a:latin typeface="Futura"/>
                <a:ea typeface="Futura"/>
                <a:cs typeface="Futura"/>
                <a:sym typeface="Futura"/>
              </a:defRPr>
            </a:pPr>
          </a:p>
          <a:p>
            <a:pPr>
              <a:defRPr sz="2400">
                <a:latin typeface="Futura"/>
                <a:ea typeface="Futura"/>
                <a:cs typeface="Futura"/>
                <a:sym typeface="Futura"/>
              </a:defRPr>
            </a:pPr>
            <a:r>
              <a:t>We start with a emoji lexicon of 75 images each representing one core word like ‘love’ or ‘car’.  Each of these 75 core words is then expanded to a set of synonyms using WordNet synsets(1) resulting in an expanded lexicon of X words.  Each of the core words in the original 75 emoji lexicon along with their synonyms map to a common emoji image.  For example:</a:t>
            </a:r>
          </a:p>
          <a:p>
            <a:pPr>
              <a:defRPr sz="2400">
                <a:latin typeface="Futura"/>
                <a:ea typeface="Futura"/>
                <a:cs typeface="Futura"/>
                <a:sym typeface="Futura"/>
              </a:defRPr>
            </a:pPr>
          </a:p>
          <a:p>
            <a:pPr>
              <a:defRPr sz="2400">
                <a:latin typeface="Futura"/>
                <a:ea typeface="Futura"/>
                <a:cs typeface="Futura"/>
                <a:sym typeface="Futura"/>
              </a:defRPr>
            </a:pPr>
          </a:p>
          <a:p>
            <a:pPr>
              <a:defRPr sz="2400">
                <a:latin typeface="Futura"/>
                <a:ea typeface="Futura"/>
                <a:cs typeface="Futura"/>
                <a:sym typeface="Futura"/>
              </a:defRPr>
            </a:pPr>
            <a:r>
              <a:t>&lt; car emoji image&gt; maps to the word ‘car’ </a:t>
            </a:r>
          </a:p>
          <a:p>
            <a:pPr>
              <a:defRPr sz="2400">
                <a:latin typeface="Futura"/>
                <a:ea typeface="Futura"/>
                <a:cs typeface="Futura"/>
                <a:sym typeface="Futura"/>
              </a:defRPr>
            </a:pPr>
          </a:p>
          <a:p>
            <a:pPr>
              <a:defRPr sz="2400">
                <a:latin typeface="Futura"/>
                <a:ea typeface="Futura"/>
                <a:cs typeface="Futura"/>
                <a:sym typeface="Futura"/>
              </a:defRPr>
            </a:pPr>
          </a:p>
          <a:p>
            <a:pPr>
              <a:defRPr sz="2400">
                <a:latin typeface="Futura"/>
                <a:ea typeface="Futura"/>
                <a:cs typeface="Futura"/>
                <a:sym typeface="Futura"/>
              </a:defRPr>
            </a:pPr>
            <a:r>
              <a:t>The word ‘car’ is in synset &lt;car.n.01&gt; which includes the synonym words ‘auto’, ‘automobile’, ‘machine’ and ‘motorcar’.</a:t>
            </a:r>
          </a:p>
          <a:p>
            <a:pPr>
              <a:defRPr sz="2400">
                <a:latin typeface="Futura"/>
                <a:ea typeface="Futura"/>
                <a:cs typeface="Futura"/>
                <a:sym typeface="Futura"/>
              </a:defRPr>
            </a:pPr>
          </a:p>
          <a:p>
            <a:pPr>
              <a:defRPr sz="2400">
                <a:latin typeface="Futura"/>
                <a:ea typeface="Futura"/>
                <a:cs typeface="Futura"/>
                <a:sym typeface="Futura"/>
              </a:defRPr>
            </a:pPr>
          </a:p>
          <a:p>
            <a:pPr>
              <a:defRPr sz="2400">
                <a:latin typeface="Futura"/>
                <a:ea typeface="Futura"/>
                <a:cs typeface="Futura"/>
                <a:sym typeface="Futura"/>
              </a:defRPr>
            </a:pPr>
            <a:r>
              <a:t>Before we can search for the core words and associated synonyms for replace them with their corresponding emoji we have to first preprocess the original text.  This preprocessing includes the standard NLP cleaning operations of tokenizing strings into distinct words, lowercasing, removing punctuation, and stemming.  WordNet synsets contain root English words like ‘run’ which should map to all variants including ‘ran’ and ‘running’. We use the Python library Natural Language Toolkit(2) to tokenize, and stem text that is input.</a:t>
            </a:r>
          </a:p>
          <a:p>
            <a:pPr>
              <a:defRPr sz="2400">
                <a:latin typeface="Futura"/>
                <a:ea typeface="Futura"/>
                <a:cs typeface="Futura"/>
                <a:sym typeface="Futura"/>
              </a:defRPr>
            </a:pPr>
          </a:p>
          <a:p>
            <a:pPr>
              <a:defRPr sz="2400">
                <a:latin typeface="Futura"/>
                <a:ea typeface="Futura"/>
                <a:cs typeface="Futura"/>
                <a:sym typeface="Futura"/>
              </a:defRPr>
            </a:pPr>
            <a:r>
              <a:t>After selectively substituting emojis for key words in the original text we are left with a sequence of words in text form and emojis in image form.  We use the Python library Pillow(3) to then convert words from text from into images sized to be compatible with our emoji images.  Next concatenate the images of words and emojis together preserving the sequence order of the original text.</a:t>
            </a:r>
          </a:p>
          <a:p>
            <a:pPr>
              <a:defRPr sz="2400">
                <a:latin typeface="Futura"/>
                <a:ea typeface="Futura"/>
                <a:cs typeface="Futura"/>
                <a:sym typeface="Futura"/>
              </a:defRPr>
            </a:pPr>
          </a:p>
        </p:txBody>
      </p:sp>
      <p:pic>
        <p:nvPicPr>
          <p:cNvPr id="167" name="wordnet-hierarchy.png"/>
          <p:cNvPicPr>
            <a:picLocks noChangeAspect="1"/>
          </p:cNvPicPr>
          <p:nvPr/>
        </p:nvPicPr>
        <p:blipFill>
          <a:blip r:embed="rId8">
            <a:extLst/>
          </a:blip>
          <a:srcRect l="0" t="0" r="0" b="0"/>
          <a:stretch>
            <a:fillRect/>
          </a:stretch>
        </p:blipFill>
        <p:spPr>
          <a:xfrm>
            <a:off x="22701929" y="8789974"/>
            <a:ext cx="9518801" cy="5168103"/>
          </a:xfrm>
          <a:prstGeom prst="rect">
            <a:avLst/>
          </a:prstGeom>
          <a:ln w="12700">
            <a:miter lim="400000"/>
          </a:ln>
        </p:spPr>
      </p:pic>
      <p:pic>
        <p:nvPicPr>
          <p:cNvPr id="168" name="me-01.jpg"/>
          <p:cNvPicPr>
            <a:picLocks noChangeAspect="1"/>
          </p:cNvPicPr>
          <p:nvPr/>
        </p:nvPicPr>
        <p:blipFill>
          <a:blip r:embed="rId9">
            <a:extLst/>
          </a:blip>
          <a:stretch>
            <a:fillRect/>
          </a:stretch>
        </p:blipFill>
        <p:spPr>
          <a:xfrm>
            <a:off x="12949726" y="7574533"/>
            <a:ext cx="1835945" cy="1835945"/>
          </a:xfrm>
          <a:prstGeom prst="rect">
            <a:avLst/>
          </a:prstGeom>
          <a:ln w="12700">
            <a:miter lim="400000"/>
          </a:ln>
        </p:spPr>
      </p:pic>
      <p:pic>
        <p:nvPicPr>
          <p:cNvPr id="169" name="Untitled-9-01.jpg"/>
          <p:cNvPicPr>
            <a:picLocks noChangeAspect="1"/>
          </p:cNvPicPr>
          <p:nvPr/>
        </p:nvPicPr>
        <p:blipFill>
          <a:blip r:embed="rId10">
            <a:extLst/>
          </a:blip>
          <a:stretch>
            <a:fillRect/>
          </a:stretch>
        </p:blipFill>
        <p:spPr>
          <a:xfrm>
            <a:off x="12949726" y="9631582"/>
            <a:ext cx="1835945" cy="1835945"/>
          </a:xfrm>
          <a:prstGeom prst="rect">
            <a:avLst/>
          </a:prstGeom>
          <a:ln w="12700">
            <a:miter lim="400000"/>
          </a:ln>
        </p:spPr>
      </p:pic>
      <p:pic>
        <p:nvPicPr>
          <p:cNvPr id="170" name="you.jpg"/>
          <p:cNvPicPr>
            <a:picLocks noChangeAspect="1"/>
          </p:cNvPicPr>
          <p:nvPr/>
        </p:nvPicPr>
        <p:blipFill>
          <a:blip r:embed="rId11">
            <a:extLst/>
          </a:blip>
          <a:stretch>
            <a:fillRect/>
          </a:stretch>
        </p:blipFill>
        <p:spPr>
          <a:xfrm>
            <a:off x="15561787" y="7570093"/>
            <a:ext cx="1844825" cy="1844825"/>
          </a:xfrm>
          <a:prstGeom prst="rect">
            <a:avLst/>
          </a:prstGeom>
          <a:ln w="12700">
            <a:miter lim="400000"/>
          </a:ln>
        </p:spPr>
      </p:pic>
      <p:pic>
        <p:nvPicPr>
          <p:cNvPr id="171" name="you(all)-01 (1).jpg"/>
          <p:cNvPicPr>
            <a:picLocks noChangeAspect="1"/>
          </p:cNvPicPr>
          <p:nvPr/>
        </p:nvPicPr>
        <p:blipFill>
          <a:blip r:embed="rId12">
            <a:extLst/>
          </a:blip>
          <a:stretch>
            <a:fillRect/>
          </a:stretch>
        </p:blipFill>
        <p:spPr>
          <a:xfrm>
            <a:off x="15566227" y="9631582"/>
            <a:ext cx="1835945" cy="1835945"/>
          </a:xfrm>
          <a:prstGeom prst="rect">
            <a:avLst/>
          </a:prstGeom>
          <a:ln w="12700">
            <a:miter lim="400000"/>
          </a:ln>
        </p:spPr>
      </p:pic>
      <p:pic>
        <p:nvPicPr>
          <p:cNvPr id="172" name="they-01.jpg"/>
          <p:cNvPicPr>
            <a:picLocks noChangeAspect="1"/>
          </p:cNvPicPr>
          <p:nvPr/>
        </p:nvPicPr>
        <p:blipFill>
          <a:blip r:embed="rId13">
            <a:extLst/>
          </a:blip>
          <a:stretch>
            <a:fillRect/>
          </a:stretch>
        </p:blipFill>
        <p:spPr>
          <a:xfrm>
            <a:off x="18178288" y="9631582"/>
            <a:ext cx="1835945" cy="1835945"/>
          </a:xfrm>
          <a:prstGeom prst="rect">
            <a:avLst/>
          </a:prstGeom>
          <a:ln w="12700">
            <a:miter lim="400000"/>
          </a:ln>
        </p:spPr>
      </p:pic>
      <p:pic>
        <p:nvPicPr>
          <p:cNvPr id="173" name="he_she-01.jpg"/>
          <p:cNvPicPr>
            <a:picLocks noChangeAspect="1"/>
          </p:cNvPicPr>
          <p:nvPr/>
        </p:nvPicPr>
        <p:blipFill>
          <a:blip r:embed="rId14">
            <a:extLst/>
          </a:blip>
          <a:stretch>
            <a:fillRect/>
          </a:stretch>
        </p:blipFill>
        <p:spPr>
          <a:xfrm>
            <a:off x="18182728" y="7574533"/>
            <a:ext cx="1835945" cy="1835945"/>
          </a:xfrm>
          <a:prstGeom prst="rect">
            <a:avLst/>
          </a:prstGeom>
          <a:ln w="12700">
            <a:miter lim="400000"/>
          </a:ln>
        </p:spPr>
      </p:pic>
      <p:sp>
        <p:nvSpPr>
          <p:cNvPr id="174" name="Shape 174"/>
          <p:cNvSpPr/>
          <p:nvPr/>
        </p:nvSpPr>
        <p:spPr>
          <a:xfrm>
            <a:off x="13333199" y="9268857"/>
            <a:ext cx="2525381" cy="488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I / ME</a:t>
            </a:r>
          </a:p>
        </p:txBody>
      </p:sp>
      <p:sp>
        <p:nvSpPr>
          <p:cNvPr id="175" name="Shape 175"/>
          <p:cNvSpPr/>
          <p:nvPr/>
        </p:nvSpPr>
        <p:spPr>
          <a:xfrm>
            <a:off x="13168099" y="11346142"/>
            <a:ext cx="2525381" cy="488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WE / US</a:t>
            </a:r>
          </a:p>
        </p:txBody>
      </p:sp>
      <p:sp>
        <p:nvSpPr>
          <p:cNvPr id="176" name="Shape 176"/>
          <p:cNvSpPr/>
          <p:nvPr/>
        </p:nvSpPr>
        <p:spPr>
          <a:xfrm>
            <a:off x="16050999" y="9268857"/>
            <a:ext cx="2525381" cy="488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YOU</a:t>
            </a:r>
          </a:p>
        </p:txBody>
      </p:sp>
      <p:sp>
        <p:nvSpPr>
          <p:cNvPr id="177" name="Shape 177"/>
          <p:cNvSpPr/>
          <p:nvPr/>
        </p:nvSpPr>
        <p:spPr>
          <a:xfrm>
            <a:off x="15708497" y="11346142"/>
            <a:ext cx="2525381" cy="488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YOU (ALL)</a:t>
            </a:r>
          </a:p>
        </p:txBody>
      </p:sp>
      <p:sp>
        <p:nvSpPr>
          <p:cNvPr id="178" name="Shape 178"/>
          <p:cNvSpPr/>
          <p:nvPr/>
        </p:nvSpPr>
        <p:spPr>
          <a:xfrm>
            <a:off x="18412079" y="9267390"/>
            <a:ext cx="2525381" cy="4887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HE / SHE</a:t>
            </a:r>
          </a:p>
        </p:txBody>
      </p:sp>
      <p:sp>
        <p:nvSpPr>
          <p:cNvPr id="179" name="Shape 179"/>
          <p:cNvSpPr/>
          <p:nvPr/>
        </p:nvSpPr>
        <p:spPr>
          <a:xfrm>
            <a:off x="18601764" y="11346142"/>
            <a:ext cx="2525381" cy="488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THEY</a:t>
            </a:r>
          </a:p>
        </p:txBody>
      </p:sp>
      <p:sp>
        <p:nvSpPr>
          <p:cNvPr id="180" name="Shape 180"/>
          <p:cNvSpPr/>
          <p:nvPr/>
        </p:nvSpPr>
        <p:spPr>
          <a:xfrm>
            <a:off x="11821899" y="11883992"/>
            <a:ext cx="9715367" cy="13015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Futura"/>
                <a:ea typeface="Futura"/>
                <a:cs typeface="Futura"/>
                <a:sym typeface="Futura"/>
              </a:defRPr>
            </a:pPr>
            <a:r>
              <a:t>• Another key element is the ability to identify verbs in the sentences</a:t>
            </a:r>
          </a:p>
          <a:p>
            <a:pPr>
              <a:defRPr sz="2400">
                <a:latin typeface="Futura"/>
                <a:ea typeface="Futura"/>
                <a:cs typeface="Futura"/>
                <a:sym typeface="Futura"/>
              </a:defRPr>
            </a:pPr>
            <a:r>
              <a:t>• The verbs are signified by a black circle and the inverted color of the icon</a:t>
            </a:r>
          </a:p>
        </p:txBody>
      </p:sp>
      <p:pic>
        <p:nvPicPr>
          <p:cNvPr id="181" name="go.pdf"/>
          <p:cNvPicPr>
            <a:picLocks noChangeAspect="1"/>
          </p:cNvPicPr>
          <p:nvPr/>
        </p:nvPicPr>
        <p:blipFill>
          <a:blip r:embed="rId15">
            <a:extLst/>
          </a:blip>
          <a:stretch>
            <a:fillRect/>
          </a:stretch>
        </p:blipFill>
        <p:spPr>
          <a:xfrm>
            <a:off x="12095485" y="13372627"/>
            <a:ext cx="1477388" cy="1477387"/>
          </a:xfrm>
          <a:prstGeom prst="rect">
            <a:avLst/>
          </a:prstGeom>
          <a:ln w="12700">
            <a:miter lim="400000"/>
          </a:ln>
        </p:spPr>
      </p:pic>
      <p:pic>
        <p:nvPicPr>
          <p:cNvPr id="182" name="purchase (revised).pdf"/>
          <p:cNvPicPr>
            <a:picLocks noChangeAspect="1"/>
          </p:cNvPicPr>
          <p:nvPr/>
        </p:nvPicPr>
        <p:blipFill>
          <a:blip r:embed="rId16">
            <a:extLst/>
          </a:blip>
          <a:stretch>
            <a:fillRect/>
          </a:stretch>
        </p:blipFill>
        <p:spPr>
          <a:xfrm>
            <a:off x="13958795" y="13372627"/>
            <a:ext cx="1477388" cy="1477387"/>
          </a:xfrm>
          <a:prstGeom prst="rect">
            <a:avLst/>
          </a:prstGeom>
          <a:ln w="12700">
            <a:miter lim="400000"/>
          </a:ln>
        </p:spPr>
      </p:pic>
      <p:pic>
        <p:nvPicPr>
          <p:cNvPr id="183" name="to Drive.pdf"/>
          <p:cNvPicPr>
            <a:picLocks noChangeAspect="1"/>
          </p:cNvPicPr>
          <p:nvPr/>
        </p:nvPicPr>
        <p:blipFill>
          <a:blip r:embed="rId17">
            <a:extLst/>
          </a:blip>
          <a:stretch>
            <a:fillRect/>
          </a:stretch>
        </p:blipFill>
        <p:spPr>
          <a:xfrm>
            <a:off x="15822106" y="13387553"/>
            <a:ext cx="1477388" cy="1477387"/>
          </a:xfrm>
          <a:prstGeom prst="rect">
            <a:avLst/>
          </a:prstGeom>
          <a:ln w="12700">
            <a:miter lim="400000"/>
          </a:ln>
        </p:spPr>
      </p:pic>
      <p:pic>
        <p:nvPicPr>
          <p:cNvPr id="184" name="to eat emoji.pdf"/>
          <p:cNvPicPr>
            <a:picLocks noChangeAspect="1"/>
          </p:cNvPicPr>
          <p:nvPr/>
        </p:nvPicPr>
        <p:blipFill>
          <a:blip r:embed="rId18">
            <a:extLst/>
          </a:blip>
          <a:stretch>
            <a:fillRect/>
          </a:stretch>
        </p:blipFill>
        <p:spPr>
          <a:xfrm>
            <a:off x="17685417" y="13351546"/>
            <a:ext cx="1549401" cy="1549401"/>
          </a:xfrm>
          <a:prstGeom prst="rect">
            <a:avLst/>
          </a:prstGeom>
          <a:ln w="12700">
            <a:miter lim="400000"/>
          </a:ln>
        </p:spPr>
      </p:pic>
      <p:pic>
        <p:nvPicPr>
          <p:cNvPr id="185" name="to call.pdf"/>
          <p:cNvPicPr>
            <a:picLocks noChangeAspect="1"/>
          </p:cNvPicPr>
          <p:nvPr/>
        </p:nvPicPr>
        <p:blipFill>
          <a:blip r:embed="rId19">
            <a:extLst/>
          </a:blip>
          <a:stretch>
            <a:fillRect/>
          </a:stretch>
        </p:blipFill>
        <p:spPr>
          <a:xfrm>
            <a:off x="19619856" y="13336620"/>
            <a:ext cx="1549401" cy="1549401"/>
          </a:xfrm>
          <a:prstGeom prst="rect">
            <a:avLst/>
          </a:prstGeom>
          <a:ln w="12700">
            <a:miter lim="400000"/>
          </a:ln>
        </p:spPr>
      </p:pic>
      <p:sp>
        <p:nvSpPr>
          <p:cNvPr id="186" name="Shape 186"/>
          <p:cNvSpPr/>
          <p:nvPr/>
        </p:nvSpPr>
        <p:spPr>
          <a:xfrm>
            <a:off x="12126698" y="14987296"/>
            <a:ext cx="9054969" cy="4887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a:ea typeface="Futura"/>
                <a:cs typeface="Futura"/>
                <a:sym typeface="Futura"/>
              </a:defRPr>
            </a:lvl1pPr>
          </a:lstStyle>
          <a:p>
            <a:pPr/>
            <a:r>
              <a:t>  TO GO        TO BUY       TO DRIVE       TO EAT        TO CALL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7A7A7A"/>
      </a:accent1>
      <a:accent2>
        <a:srgbClr val="F5C201"/>
      </a:accent2>
      <a:accent3>
        <a:srgbClr val="526DB0"/>
      </a:accent3>
      <a:accent4>
        <a:srgbClr val="989AAC"/>
      </a:accent4>
      <a:accent5>
        <a:srgbClr val="DC5924"/>
      </a:accent5>
      <a:accent6>
        <a:srgbClr val="B4B392"/>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7A7A7A"/>
      </a:accent1>
      <a:accent2>
        <a:srgbClr val="F5C201"/>
      </a:accent2>
      <a:accent3>
        <a:srgbClr val="526DB0"/>
      </a:accent3>
      <a:accent4>
        <a:srgbClr val="989AAC"/>
      </a:accent4>
      <a:accent5>
        <a:srgbClr val="DC5924"/>
      </a:accent5>
      <a:accent6>
        <a:srgbClr val="B4B392"/>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