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953250" cy="9239250"/>
  <p:custDataLst>
    <p:tags r:id="rId3"/>
  </p:custDataLst>
  <p:defaultTextStyle>
    <a:defPPr>
      <a:defRPr lang="en-US"/>
    </a:defPPr>
    <a:lvl1pPr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9300" kern="1200">
        <a:solidFill>
          <a:schemeClr val="tx1"/>
        </a:solidFill>
        <a:latin typeface="Arial" panose="020B0604020202020204" pitchFamily="34" charset="0"/>
        <a:ea typeface="+mn-ea"/>
        <a:cs typeface="+mn-cs"/>
      </a:defRPr>
    </a:lvl5pPr>
    <a:lvl6pPr marL="2286000" algn="l" defTabSz="914400" rtl="0" eaLnBrk="1" latinLnBrk="0" hangingPunct="1">
      <a:defRPr sz="9300" kern="1200">
        <a:solidFill>
          <a:schemeClr val="tx1"/>
        </a:solidFill>
        <a:latin typeface="Arial" panose="020B0604020202020204" pitchFamily="34" charset="0"/>
        <a:ea typeface="+mn-ea"/>
        <a:cs typeface="+mn-cs"/>
      </a:defRPr>
    </a:lvl6pPr>
    <a:lvl7pPr marL="2743200" algn="l" defTabSz="914400" rtl="0" eaLnBrk="1" latinLnBrk="0" hangingPunct="1">
      <a:defRPr sz="9300" kern="1200">
        <a:solidFill>
          <a:schemeClr val="tx1"/>
        </a:solidFill>
        <a:latin typeface="Arial" panose="020B0604020202020204" pitchFamily="34" charset="0"/>
        <a:ea typeface="+mn-ea"/>
        <a:cs typeface="+mn-cs"/>
      </a:defRPr>
    </a:lvl7pPr>
    <a:lvl8pPr marL="3200400" algn="l" defTabSz="914400" rtl="0" eaLnBrk="1" latinLnBrk="0" hangingPunct="1">
      <a:defRPr sz="9300" kern="1200">
        <a:solidFill>
          <a:schemeClr val="tx1"/>
        </a:solidFill>
        <a:latin typeface="Arial" panose="020B0604020202020204" pitchFamily="34" charset="0"/>
        <a:ea typeface="+mn-ea"/>
        <a:cs typeface="+mn-cs"/>
      </a:defRPr>
    </a:lvl8pPr>
    <a:lvl9pPr marL="3657600" algn="l" defTabSz="914400" rtl="0" eaLnBrk="1" latinLnBrk="0" hangingPunct="1">
      <a:defRPr sz="93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E64B3C"/>
    <a:srgbClr val="1482A5"/>
    <a:srgbClr val="235078"/>
    <a:srgbClr val="B41E1E"/>
    <a:srgbClr val="30664B"/>
    <a:srgbClr val="18516E"/>
    <a:srgbClr val="0088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40" d="100"/>
          <a:sy n="40" d="100"/>
        </p:scale>
        <p:origin x="-560" y="14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31D309A8-F4AA-43A2-8C81-BEC027D80B26}"/>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18554123-AAA0-490D-8022-C1D9AFEC3944}"/>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F1329F74-F32B-4159-80E2-548E04DAA4D1}"/>
              </a:ext>
            </a:extLst>
          </p:cNvPr>
          <p:cNvSpPr>
            <a:spLocks noGrp="1" noChangeArrowheads="1"/>
          </p:cNvSpPr>
          <p:nvPr>
            <p:ph type="sldNum" sz="quarter" idx="12"/>
          </p:nvPr>
        </p:nvSpPr>
        <p:spPr/>
        <p:txBody>
          <a:bodyPr/>
          <a:lstStyle>
            <a:lvl1pPr>
              <a:defRPr/>
            </a:lvl1pPr>
          </a:lstStyle>
          <a:p>
            <a:pPr>
              <a:defRPr/>
            </a:pPr>
            <a:fld id="{88190BE1-1AF4-4408-BABD-9E6C219040E5}" type="slidenum">
              <a:rPr lang="en-US" altLang="en-US"/>
              <a:pPr>
                <a:defRPr/>
              </a:pPr>
              <a:t>‹#›</a:t>
            </a:fld>
            <a:endParaRPr lang="en-US" altLang="en-US"/>
          </a:p>
        </p:txBody>
      </p:sp>
    </p:spTree>
    <p:extLst>
      <p:ext uri="{BB962C8B-B14F-4D97-AF65-F5344CB8AC3E}">
        <p14:creationId xmlns:p14="http://schemas.microsoft.com/office/powerpoint/2010/main" val="22545989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A2C49E7D-9002-4E1C-AA2D-A877BD7BDAC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18CE2A29-7601-4A4E-BD59-9C0CC5D8E68C}"/>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B6177322-F0C3-4D59-892E-B7ED71FC3AD4}"/>
              </a:ext>
            </a:extLst>
          </p:cNvPr>
          <p:cNvSpPr>
            <a:spLocks noGrp="1" noChangeArrowheads="1"/>
          </p:cNvSpPr>
          <p:nvPr>
            <p:ph type="sldNum" sz="quarter" idx="12"/>
          </p:nvPr>
        </p:nvSpPr>
        <p:spPr/>
        <p:txBody>
          <a:bodyPr/>
          <a:lstStyle>
            <a:lvl1pPr>
              <a:defRPr/>
            </a:lvl1pPr>
          </a:lstStyle>
          <a:p>
            <a:pPr>
              <a:defRPr/>
            </a:pPr>
            <a:fld id="{D0B36E21-A752-4F0E-AB8A-476EB6091062}" type="slidenum">
              <a:rPr lang="en-US" altLang="en-US"/>
              <a:pPr>
                <a:defRPr/>
              </a:pPr>
              <a:t>‹#›</a:t>
            </a:fld>
            <a:endParaRPr lang="en-US" altLang="en-US"/>
          </a:p>
        </p:txBody>
      </p:sp>
    </p:spTree>
    <p:extLst>
      <p:ext uri="{BB962C8B-B14F-4D97-AF65-F5344CB8AC3E}">
        <p14:creationId xmlns:p14="http://schemas.microsoft.com/office/powerpoint/2010/main" val="13052249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096D8CD8-44EF-42DE-991D-F854F7E91A16}"/>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2835E3C2-DA48-4567-916A-0395163CB235}"/>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0A3E065-E3C2-4A13-B466-C6E0B6FAB804}"/>
              </a:ext>
            </a:extLst>
          </p:cNvPr>
          <p:cNvSpPr>
            <a:spLocks noGrp="1" noChangeArrowheads="1"/>
          </p:cNvSpPr>
          <p:nvPr>
            <p:ph type="sldNum" sz="quarter" idx="12"/>
          </p:nvPr>
        </p:nvSpPr>
        <p:spPr/>
        <p:txBody>
          <a:bodyPr/>
          <a:lstStyle>
            <a:lvl1pPr>
              <a:defRPr/>
            </a:lvl1pPr>
          </a:lstStyle>
          <a:p>
            <a:pPr>
              <a:defRPr/>
            </a:pPr>
            <a:fld id="{19B9B070-A8C8-4C1B-ACF4-A01A01276AB1}" type="slidenum">
              <a:rPr lang="en-US" altLang="en-US"/>
              <a:pPr>
                <a:defRPr/>
              </a:pPr>
              <a:t>‹#›</a:t>
            </a:fld>
            <a:endParaRPr lang="en-US" altLang="en-US"/>
          </a:p>
        </p:txBody>
      </p:sp>
    </p:spTree>
    <p:extLst>
      <p:ext uri="{BB962C8B-B14F-4D97-AF65-F5344CB8AC3E}">
        <p14:creationId xmlns:p14="http://schemas.microsoft.com/office/powerpoint/2010/main" val="42714767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83C98B32-86AA-438F-A892-070260C13FEC}"/>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5017C40A-403D-4927-AF81-1349B579D723}"/>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A5C4AEA9-4741-442A-9304-90C650E99F12}"/>
              </a:ext>
            </a:extLst>
          </p:cNvPr>
          <p:cNvSpPr>
            <a:spLocks noGrp="1" noChangeArrowheads="1"/>
          </p:cNvSpPr>
          <p:nvPr>
            <p:ph type="sldNum" sz="quarter" idx="12"/>
          </p:nvPr>
        </p:nvSpPr>
        <p:spPr/>
        <p:txBody>
          <a:bodyPr/>
          <a:lstStyle>
            <a:lvl1pPr>
              <a:defRPr/>
            </a:lvl1pPr>
          </a:lstStyle>
          <a:p>
            <a:pPr>
              <a:defRPr/>
            </a:pPr>
            <a:fld id="{EB31477D-E407-4230-B1A8-1287929FCCE8}" type="slidenum">
              <a:rPr lang="en-US" altLang="en-US"/>
              <a:pPr>
                <a:defRPr/>
              </a:pPr>
              <a:t>‹#›</a:t>
            </a:fld>
            <a:endParaRPr lang="en-US" altLang="en-US"/>
          </a:p>
        </p:txBody>
      </p:sp>
    </p:spTree>
    <p:extLst>
      <p:ext uri="{BB962C8B-B14F-4D97-AF65-F5344CB8AC3E}">
        <p14:creationId xmlns:p14="http://schemas.microsoft.com/office/powerpoint/2010/main" val="5218094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8FECD266-FAE4-4C91-A2A9-2DC0A6D8BC6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D803D73F-CFBC-44B9-8A60-1D50D5919227}"/>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50DBD84F-6C78-4D3D-A3C7-166E737DF9B6}"/>
              </a:ext>
            </a:extLst>
          </p:cNvPr>
          <p:cNvSpPr>
            <a:spLocks noGrp="1" noChangeArrowheads="1"/>
          </p:cNvSpPr>
          <p:nvPr>
            <p:ph type="sldNum" sz="quarter" idx="12"/>
          </p:nvPr>
        </p:nvSpPr>
        <p:spPr/>
        <p:txBody>
          <a:bodyPr/>
          <a:lstStyle>
            <a:lvl1pPr>
              <a:defRPr/>
            </a:lvl1pPr>
          </a:lstStyle>
          <a:p>
            <a:pPr>
              <a:defRPr/>
            </a:pPr>
            <a:fld id="{510F0159-E43F-47CF-A97D-10BC1EC0C927}" type="slidenum">
              <a:rPr lang="en-US" altLang="en-US"/>
              <a:pPr>
                <a:defRPr/>
              </a:pPr>
              <a:t>‹#›</a:t>
            </a:fld>
            <a:endParaRPr lang="en-US" altLang="en-US"/>
          </a:p>
        </p:txBody>
      </p:sp>
    </p:spTree>
    <p:extLst>
      <p:ext uri="{BB962C8B-B14F-4D97-AF65-F5344CB8AC3E}">
        <p14:creationId xmlns:p14="http://schemas.microsoft.com/office/powerpoint/2010/main" val="279705360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279" y="7680325"/>
            <a:ext cx="19683588"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14F43144-8958-4837-A52E-1F3C116497F3}"/>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B0B3B7B1-031E-40F0-9A19-A184E5DA3340}"/>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A1C2AFAF-166A-4550-B27C-7BEAC727120B}"/>
              </a:ext>
            </a:extLst>
          </p:cNvPr>
          <p:cNvSpPr>
            <a:spLocks noGrp="1" noChangeArrowheads="1"/>
          </p:cNvSpPr>
          <p:nvPr>
            <p:ph type="sldNum" sz="quarter" idx="12"/>
          </p:nvPr>
        </p:nvSpPr>
        <p:spPr/>
        <p:txBody>
          <a:bodyPr/>
          <a:lstStyle>
            <a:lvl1pPr>
              <a:defRPr/>
            </a:lvl1pPr>
          </a:lstStyle>
          <a:p>
            <a:pPr>
              <a:defRPr/>
            </a:pPr>
            <a:fld id="{9F6EC4A5-8AF5-4C62-B207-85F51DA8570F}" type="slidenum">
              <a:rPr lang="en-US" altLang="en-US"/>
              <a:pPr>
                <a:defRPr/>
              </a:pPr>
              <a:t>‹#›</a:t>
            </a:fld>
            <a:endParaRPr lang="en-US" altLang="en-US"/>
          </a:p>
        </p:txBody>
      </p:sp>
    </p:spTree>
    <p:extLst>
      <p:ext uri="{BB962C8B-B14F-4D97-AF65-F5344CB8AC3E}">
        <p14:creationId xmlns:p14="http://schemas.microsoft.com/office/powerpoint/2010/main" val="33082114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2054FD09-9B48-4151-9028-96214DB60527}"/>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22E47633-FCBE-465A-ABCB-691ADA011A27}"/>
              </a:ext>
            </a:extLst>
          </p:cNvPr>
          <p:cNvSpPr>
            <a:spLocks noGrp="1" noChangeArrowheads="1"/>
          </p:cNvSpPr>
          <p:nvPr>
            <p:ph type="ftr" sz="quarter" idx="11"/>
          </p:nvPr>
        </p:nvSpPr>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AE9214A6-E1E4-4A2B-AEC7-55D4C3CA4B16}"/>
              </a:ext>
            </a:extLst>
          </p:cNvPr>
          <p:cNvSpPr>
            <a:spLocks noGrp="1" noChangeArrowheads="1"/>
          </p:cNvSpPr>
          <p:nvPr>
            <p:ph type="sldNum" sz="quarter" idx="12"/>
          </p:nvPr>
        </p:nvSpPr>
        <p:spPr/>
        <p:txBody>
          <a:bodyPr/>
          <a:lstStyle>
            <a:lvl1pPr>
              <a:defRPr/>
            </a:lvl1pPr>
          </a:lstStyle>
          <a:p>
            <a:pPr>
              <a:defRPr/>
            </a:pPr>
            <a:fld id="{2062BA43-3945-466E-87F2-3C2221FE8015}" type="slidenum">
              <a:rPr lang="en-US" altLang="en-US"/>
              <a:pPr>
                <a:defRPr/>
              </a:pPr>
              <a:t>‹#›</a:t>
            </a:fld>
            <a:endParaRPr lang="en-US" altLang="en-US"/>
          </a:p>
        </p:txBody>
      </p:sp>
    </p:spTree>
    <p:extLst>
      <p:ext uri="{BB962C8B-B14F-4D97-AF65-F5344CB8AC3E}">
        <p14:creationId xmlns:p14="http://schemas.microsoft.com/office/powerpoint/2010/main" val="31271352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DCE1BE56-50A0-4FE0-97C3-3FB306A94844}"/>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009DB606-8FDA-467B-9062-C80460A59351}"/>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47119720-A5A3-4507-9724-399123FCDE1F}"/>
              </a:ext>
            </a:extLst>
          </p:cNvPr>
          <p:cNvSpPr>
            <a:spLocks noGrp="1" noChangeArrowheads="1"/>
          </p:cNvSpPr>
          <p:nvPr>
            <p:ph type="sldNum" sz="quarter" idx="12"/>
          </p:nvPr>
        </p:nvSpPr>
        <p:spPr/>
        <p:txBody>
          <a:bodyPr/>
          <a:lstStyle>
            <a:lvl1pPr>
              <a:defRPr/>
            </a:lvl1pPr>
          </a:lstStyle>
          <a:p>
            <a:pPr>
              <a:defRPr/>
            </a:pPr>
            <a:fld id="{11879D12-469A-4ADB-99C3-E970D572BC97}" type="slidenum">
              <a:rPr lang="en-US" altLang="en-US"/>
              <a:pPr>
                <a:defRPr/>
              </a:pPr>
              <a:t>‹#›</a:t>
            </a:fld>
            <a:endParaRPr lang="en-US" altLang="en-US"/>
          </a:p>
        </p:txBody>
      </p:sp>
    </p:spTree>
    <p:extLst>
      <p:ext uri="{BB962C8B-B14F-4D97-AF65-F5344CB8AC3E}">
        <p14:creationId xmlns:p14="http://schemas.microsoft.com/office/powerpoint/2010/main" val="22809278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AF0B713D-842B-48C0-A2D9-E253BF843B9D}"/>
              </a:ext>
            </a:extLst>
          </p:cNvPr>
          <p:cNvSpPr>
            <a:spLocks noGrp="1" noChangeArrowheads="1"/>
          </p:cNvSpPr>
          <p:nvPr>
            <p:ph type="dt" sz="half" idx="10"/>
          </p:nvPr>
        </p:nvSpPr>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CD481E62-D870-4ED4-A5F3-ADB3D9642E6A}"/>
              </a:ext>
            </a:extLst>
          </p:cNvPr>
          <p:cNvSpPr>
            <a:spLocks noGrp="1" noChangeArrowheads="1"/>
          </p:cNvSpPr>
          <p:nvPr>
            <p:ph type="ftr" sz="quarter" idx="11"/>
          </p:nvPr>
        </p:nvSpPr>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A8BA461F-5715-4B18-84C1-C85C2A174054}"/>
              </a:ext>
            </a:extLst>
          </p:cNvPr>
          <p:cNvSpPr>
            <a:spLocks noGrp="1" noChangeArrowheads="1"/>
          </p:cNvSpPr>
          <p:nvPr>
            <p:ph type="sldNum" sz="quarter" idx="12"/>
          </p:nvPr>
        </p:nvSpPr>
        <p:spPr/>
        <p:txBody>
          <a:bodyPr/>
          <a:lstStyle>
            <a:lvl1pPr>
              <a:defRPr/>
            </a:lvl1pPr>
          </a:lstStyle>
          <a:p>
            <a:pPr>
              <a:defRPr/>
            </a:pPr>
            <a:fld id="{9A845F61-BAEF-4101-961B-192C7B3D7266}" type="slidenum">
              <a:rPr lang="en-US" altLang="en-US"/>
              <a:pPr>
                <a:defRPr/>
              </a:pPr>
              <a:t>‹#›</a:t>
            </a:fld>
            <a:endParaRPr lang="en-US" altLang="en-US"/>
          </a:p>
        </p:txBody>
      </p:sp>
    </p:spTree>
    <p:extLst>
      <p:ext uri="{BB962C8B-B14F-4D97-AF65-F5344CB8AC3E}">
        <p14:creationId xmlns:p14="http://schemas.microsoft.com/office/powerpoint/2010/main" val="2675279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6F02C7DC-A315-4616-9A7D-88A901411841}"/>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08664DE4-26CF-460A-83E7-7EA1BAE0A705}"/>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CA79F517-C723-49CA-B01B-D7818F59D8CF}"/>
              </a:ext>
            </a:extLst>
          </p:cNvPr>
          <p:cNvSpPr>
            <a:spLocks noGrp="1" noChangeArrowheads="1"/>
          </p:cNvSpPr>
          <p:nvPr>
            <p:ph type="sldNum" sz="quarter" idx="12"/>
          </p:nvPr>
        </p:nvSpPr>
        <p:spPr/>
        <p:txBody>
          <a:bodyPr/>
          <a:lstStyle>
            <a:lvl1pPr>
              <a:defRPr/>
            </a:lvl1pPr>
          </a:lstStyle>
          <a:p>
            <a:pPr>
              <a:defRPr/>
            </a:pPr>
            <a:fld id="{20337731-654E-4B55-A8E3-9E38762E924A}" type="slidenum">
              <a:rPr lang="en-US" altLang="en-US"/>
              <a:pPr>
                <a:defRPr/>
              </a:pPr>
              <a:t>‹#›</a:t>
            </a:fld>
            <a:endParaRPr lang="en-US" altLang="en-US"/>
          </a:p>
        </p:txBody>
      </p:sp>
    </p:spTree>
    <p:extLst>
      <p:ext uri="{BB962C8B-B14F-4D97-AF65-F5344CB8AC3E}">
        <p14:creationId xmlns:p14="http://schemas.microsoft.com/office/powerpoint/2010/main" val="278042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8127E7D7-B821-406D-9F87-DA687AD656B2}"/>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1B983E07-5AC5-45AD-9881-47C1636F3524}"/>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DE3312D8-55C5-4EC3-A039-7D88B721A905}"/>
              </a:ext>
            </a:extLst>
          </p:cNvPr>
          <p:cNvSpPr>
            <a:spLocks noGrp="1" noChangeArrowheads="1"/>
          </p:cNvSpPr>
          <p:nvPr>
            <p:ph type="sldNum" sz="quarter" idx="12"/>
          </p:nvPr>
        </p:nvSpPr>
        <p:spPr/>
        <p:txBody>
          <a:bodyPr/>
          <a:lstStyle>
            <a:lvl1pPr>
              <a:defRPr/>
            </a:lvl1pPr>
          </a:lstStyle>
          <a:p>
            <a:pPr>
              <a:defRPr/>
            </a:pPr>
            <a:fld id="{24232CBD-0B9C-4C3F-957B-BE63619BE70E}" type="slidenum">
              <a:rPr lang="en-US" altLang="en-US"/>
              <a:pPr>
                <a:defRPr/>
              </a:pPr>
              <a:t>‹#›</a:t>
            </a:fld>
            <a:endParaRPr lang="en-US" altLang="en-US"/>
          </a:p>
        </p:txBody>
      </p:sp>
    </p:spTree>
    <p:extLst>
      <p:ext uri="{BB962C8B-B14F-4D97-AF65-F5344CB8AC3E}">
        <p14:creationId xmlns:p14="http://schemas.microsoft.com/office/powerpoint/2010/main" val="1415260862"/>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85D284E1-ABC4-47A2-949E-B2CDDFB5A7D9}"/>
              </a:ext>
            </a:extLst>
          </p:cNvPr>
          <p:cNvSpPr>
            <a:spLocks noGrp="1" noChangeArrowheads="1"/>
          </p:cNvSpPr>
          <p:nvPr>
            <p:ph type="title"/>
          </p:nvPr>
        </p:nvSpPr>
        <p:spPr bwMode="auto">
          <a:xfrm>
            <a:off x="2193925" y="1317625"/>
            <a:ext cx="39503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11E4A073-D973-474D-BA23-3C9AB7ABF967}"/>
              </a:ext>
            </a:extLst>
          </p:cNvPr>
          <p:cNvSpPr>
            <a:spLocks noGrp="1" noChangeArrowheads="1"/>
          </p:cNvSpPr>
          <p:nvPr>
            <p:ph type="body" idx="1"/>
          </p:nvPr>
        </p:nvSpPr>
        <p:spPr bwMode="auto">
          <a:xfrm>
            <a:off x="2193925" y="7680325"/>
            <a:ext cx="39503350"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3CDFF451-CDED-49B3-A18D-CEECEF98B94B}"/>
              </a:ext>
            </a:extLst>
          </p:cNvPr>
          <p:cNvSpPr>
            <a:spLocks noGrp="1" noChangeArrowheads="1"/>
          </p:cNvSpPr>
          <p:nvPr>
            <p:ph type="dt" sz="half" idx="2"/>
          </p:nvPr>
        </p:nvSpPr>
        <p:spPr bwMode="auto">
          <a:xfrm>
            <a:off x="2193925" y="29976762"/>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defTabSz="4702175" eaLnBrk="1" hangingPunct="1">
              <a:defRPr sz="7200">
                <a:latin typeface="Arial"/>
              </a:defRPr>
            </a:lvl1pPr>
          </a:lstStyle>
          <a:p>
            <a:pPr>
              <a:defRPr/>
            </a:pPr>
            <a:endParaRPr lang="en-US"/>
          </a:p>
        </p:txBody>
      </p:sp>
      <p:sp>
        <p:nvSpPr>
          <p:cNvPr id="1029" name="Rectangle 5">
            <a:extLst>
              <a:ext uri="{FF2B5EF4-FFF2-40B4-BE49-F238E27FC236}">
                <a16:creationId xmlns:a16="http://schemas.microsoft.com/office/drawing/2014/main" xmlns="" id="{8DE6A0EB-84A7-4D5D-BC95-45F9C5CD5791}"/>
              </a:ext>
            </a:extLst>
          </p:cNvPr>
          <p:cNvSpPr>
            <a:spLocks noGrp="1" noChangeArrowheads="1"/>
          </p:cNvSpPr>
          <p:nvPr>
            <p:ph type="ftr" sz="quarter" idx="3"/>
          </p:nvPr>
        </p:nvSpPr>
        <p:spPr bwMode="auto">
          <a:xfrm>
            <a:off x="14995525" y="29976762"/>
            <a:ext cx="139001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algn="ctr" defTabSz="4702175" eaLnBrk="1" hangingPunct="1">
              <a:defRPr sz="7200">
                <a:latin typeface="Arial"/>
              </a:defRPr>
            </a:lvl1pPr>
          </a:lstStyle>
          <a:p>
            <a:pPr>
              <a:defRPr/>
            </a:pPr>
            <a:endParaRPr lang="en-US"/>
          </a:p>
        </p:txBody>
      </p:sp>
      <p:sp>
        <p:nvSpPr>
          <p:cNvPr id="1030" name="Rectangle 6">
            <a:extLst>
              <a:ext uri="{FF2B5EF4-FFF2-40B4-BE49-F238E27FC236}">
                <a16:creationId xmlns:a16="http://schemas.microsoft.com/office/drawing/2014/main" xmlns="" id="{94A8940C-5440-4316-ADDD-E78881BA4CEB}"/>
              </a:ext>
            </a:extLst>
          </p:cNvPr>
          <p:cNvSpPr>
            <a:spLocks noGrp="1" noChangeArrowheads="1"/>
          </p:cNvSpPr>
          <p:nvPr>
            <p:ph type="sldNum" sz="quarter" idx="4"/>
          </p:nvPr>
        </p:nvSpPr>
        <p:spPr bwMode="auto">
          <a:xfrm>
            <a:off x="31454725" y="29976762"/>
            <a:ext cx="102425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lvl1pPr algn="r" defTabSz="4702175" eaLnBrk="1" hangingPunct="1">
              <a:defRPr sz="7200"/>
            </a:lvl1pPr>
          </a:lstStyle>
          <a:p>
            <a:pPr>
              <a:defRPr/>
            </a:pPr>
            <a:fld id="{34FE963B-2661-45A5-BBD2-5BA733EB36AC}" type="slidenum">
              <a:rPr lang="en-US" altLang="en-US"/>
              <a:pPr>
                <a:defRPr/>
              </a:pPr>
              <a:t>‹#›</a:t>
            </a:fld>
            <a:endParaRPr lang="en-US" alt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theorizingvermillion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a:defRPr>
      </a:lvl2pPr>
      <a:lvl3pPr algn="ctr" defTabSz="4702175" rtl="0" eaLnBrk="0" fontAlgn="base" hangingPunct="0">
        <a:spcBef>
          <a:spcPct val="0"/>
        </a:spcBef>
        <a:spcAft>
          <a:spcPct val="0"/>
        </a:spcAft>
        <a:defRPr sz="22600">
          <a:solidFill>
            <a:schemeClr val="tx2"/>
          </a:solidFill>
          <a:latin typeface="Arial"/>
        </a:defRPr>
      </a:lvl3pPr>
      <a:lvl4pPr algn="ctr" defTabSz="4702175" rtl="0" eaLnBrk="0" fontAlgn="base" hangingPunct="0">
        <a:spcBef>
          <a:spcPct val="0"/>
        </a:spcBef>
        <a:spcAft>
          <a:spcPct val="0"/>
        </a:spcAft>
        <a:defRPr sz="22600">
          <a:solidFill>
            <a:schemeClr val="tx2"/>
          </a:solidFill>
          <a:latin typeface="Arial"/>
        </a:defRPr>
      </a:lvl4pPr>
      <a:lvl5pPr algn="ctr" defTabSz="4702175" rtl="0" eaLnBrk="0" fontAlgn="base" hangingPunct="0">
        <a:spcBef>
          <a:spcPct val="0"/>
        </a:spcBef>
        <a:spcAft>
          <a:spcPct val="0"/>
        </a:spcAft>
        <a:defRPr sz="22600">
          <a:solidFill>
            <a:schemeClr val="tx2"/>
          </a:solidFill>
          <a:latin typeface="Arial"/>
        </a:defRPr>
      </a:lvl5pPr>
      <a:lvl6pPr marL="457200" algn="ctr" defTabSz="4702175" rtl="0" fontAlgn="base">
        <a:spcBef>
          <a:spcPct val="0"/>
        </a:spcBef>
        <a:spcAft>
          <a:spcPct val="0"/>
        </a:spcAft>
        <a:defRPr sz="22600">
          <a:solidFill>
            <a:schemeClr val="tx2"/>
          </a:solidFill>
          <a:latin typeface="Arial"/>
        </a:defRPr>
      </a:lvl6pPr>
      <a:lvl7pPr marL="914400" algn="ctr" defTabSz="4702175" rtl="0" fontAlgn="base">
        <a:spcBef>
          <a:spcPct val="0"/>
        </a:spcBef>
        <a:spcAft>
          <a:spcPct val="0"/>
        </a:spcAft>
        <a:defRPr sz="22600">
          <a:solidFill>
            <a:schemeClr val="tx2"/>
          </a:solidFill>
          <a:latin typeface="Arial"/>
        </a:defRPr>
      </a:lvl7pPr>
      <a:lvl8pPr marL="1371600" algn="ctr" defTabSz="4702175" rtl="0" fontAlgn="base">
        <a:spcBef>
          <a:spcPct val="0"/>
        </a:spcBef>
        <a:spcAft>
          <a:spcPct val="0"/>
        </a:spcAft>
        <a:defRPr sz="22600">
          <a:solidFill>
            <a:schemeClr val="tx2"/>
          </a:solidFill>
          <a:latin typeface="Arial"/>
        </a:defRPr>
      </a:lvl8pPr>
      <a:lvl9pPr marL="1828800" algn="ctr" defTabSz="4702175" rtl="0" fontAlgn="base">
        <a:spcBef>
          <a:spcPct val="0"/>
        </a:spcBef>
        <a:spcAft>
          <a:spcPct val="0"/>
        </a:spcAft>
        <a:defRPr sz="22600">
          <a:solidFill>
            <a:schemeClr val="tx2"/>
          </a:solidFill>
          <a:latin typeface="Arial"/>
        </a:defRPr>
      </a:lvl9pPr>
    </p:titleStyle>
    <p:bodyStyle>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5" Type="http://schemas.openxmlformats.org/officeDocument/2006/relationships/image" Target="../media/image6.emf"/><Relationship Id="rId6" Type="http://schemas.openxmlformats.org/officeDocument/2006/relationships/image" Target="../media/image7.emf"/><Relationship Id="rId1" Type="http://schemas.openxmlformats.org/officeDocument/2006/relationships/slideLayout" Target="../slideLayouts/slideLayout6.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379">
            <a:extLst>
              <a:ext uri="{FF2B5EF4-FFF2-40B4-BE49-F238E27FC236}">
                <a16:creationId xmlns:a16="http://schemas.microsoft.com/office/drawing/2014/main" xmlns="" id="{605BDFC0-7936-443F-A89D-486DE98FDD45}"/>
              </a:ext>
            </a:extLst>
          </p:cNvPr>
          <p:cNvSpPr txBox="1">
            <a:spLocks noChangeArrowheads="1"/>
          </p:cNvSpPr>
          <p:nvPr/>
        </p:nvSpPr>
        <p:spPr bwMode="auto">
          <a:xfrm>
            <a:off x="4119563" y="7825611"/>
            <a:ext cx="9144000" cy="707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r>
              <a:rPr lang="en-US" sz="2600" dirty="0"/>
              <a:t>Using stylometry, and topic modeling, I have studied the American sitcom and how the culture reflected in that humor has changed and evolved over the last fifty years. I’ve selected two of the most popular series from each decade from the 1950s (</a:t>
            </a:r>
            <a:r>
              <a:rPr lang="en-US" sz="2600" i="1" dirty="0"/>
              <a:t>I Love Lucy</a:t>
            </a:r>
            <a:r>
              <a:rPr lang="en-US" sz="2600" dirty="0"/>
              <a:t>) to the 2000s (</a:t>
            </a:r>
            <a:r>
              <a:rPr lang="en-US" sz="2600" i="1" dirty="0"/>
              <a:t>The Office [U.S.]</a:t>
            </a:r>
            <a:r>
              <a:rPr lang="en-US" sz="2600" dirty="0"/>
              <a:t>), with popularity based on Nielsen ratings at the time and lasting cultural impact </a:t>
            </a:r>
            <a:r>
              <a:rPr lang="en-US" sz="2600" dirty="0" smtClean="0"/>
              <a:t>today. I then ran </a:t>
            </a:r>
            <a:r>
              <a:rPr lang="en-US" sz="2600" dirty="0"/>
              <a:t>transcripts of every episode through these tools. I found that the content of comedy for a mass audience has remained surprisingly consistent over the last half-century, despite rapidly changing social norms and culture. The greatest change came from the 1970s to the 1980s, shifting focus away from the working class suburban lifestyle to the wealthier urban life, and in the liberality with which sex was discussed. Despite these changes, the American sitcom still held on to discussions of gatherings, such as Christmas, weddings, and birthdays, though this too saw some secularization in the 2000s. </a:t>
            </a:r>
            <a:r>
              <a:rPr lang="en-US" sz="9600" dirty="0"/>
              <a:t/>
            </a:r>
            <a:br>
              <a:rPr lang="en-US" sz="9600" dirty="0"/>
            </a:br>
            <a:endParaRPr lang="en-US" altLang="en-US" sz="1200" dirty="0">
              <a:latin typeface="Domine" panose="02040503040403060204" pitchFamily="18" charset="0"/>
            </a:endParaRPr>
          </a:p>
        </p:txBody>
      </p:sp>
      <p:sp>
        <p:nvSpPr>
          <p:cNvPr id="2051" name="AutoShape 396">
            <a:extLst>
              <a:ext uri="{FF2B5EF4-FFF2-40B4-BE49-F238E27FC236}">
                <a16:creationId xmlns:a16="http://schemas.microsoft.com/office/drawing/2014/main" xmlns="" id="{85CA99BB-AF96-4C6D-9C43-9691292FD9B9}"/>
              </a:ext>
            </a:extLst>
          </p:cNvPr>
          <p:cNvSpPr>
            <a:spLocks noChangeArrowheads="1"/>
          </p:cNvSpPr>
          <p:nvPr/>
        </p:nvSpPr>
        <p:spPr bwMode="auto">
          <a:xfrm>
            <a:off x="4119563"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a:solidFill>
                  <a:schemeClr val="bg1"/>
                </a:solidFill>
                <a:latin typeface="Montserrat" panose="00000500000000000000" pitchFamily="50" charset="0"/>
                <a:cs typeface="Calibri" panose="020F0502020204030204" pitchFamily="34" charset="0"/>
              </a:rPr>
              <a:t>Abstract</a:t>
            </a:r>
          </a:p>
        </p:txBody>
      </p:sp>
      <p:sp>
        <p:nvSpPr>
          <p:cNvPr id="2052" name="Rectangle 398">
            <a:extLst>
              <a:ext uri="{FF2B5EF4-FFF2-40B4-BE49-F238E27FC236}">
                <a16:creationId xmlns:a16="http://schemas.microsoft.com/office/drawing/2014/main" xmlns="" id="{EBA3864F-DD70-43DC-A688-1571D1F160C0}"/>
              </a:ext>
            </a:extLst>
          </p:cNvPr>
          <p:cNvSpPr>
            <a:spLocks noChangeArrowheads="1"/>
          </p:cNvSpPr>
          <p:nvPr/>
        </p:nvSpPr>
        <p:spPr bwMode="auto">
          <a:xfrm>
            <a:off x="0" y="0"/>
            <a:ext cx="3657600" cy="32918400"/>
          </a:xfrm>
          <a:prstGeom prst="rect">
            <a:avLst/>
          </a:prstGeom>
          <a:solidFill>
            <a:srgbClr val="E64B3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16500">
                <a:solidFill>
                  <a:schemeClr val="tx1"/>
                </a:solidFill>
                <a:latin typeface="Arial" panose="020B0604020202020204" pitchFamily="34" charset="0"/>
              </a:defRPr>
            </a:lvl1pPr>
            <a:lvl2pPr marL="742950" indent="-285750">
              <a:spcBef>
                <a:spcPct val="20000"/>
              </a:spcBef>
              <a:buChar char="–"/>
              <a:defRPr sz="14400">
                <a:solidFill>
                  <a:schemeClr val="tx1"/>
                </a:solidFill>
                <a:latin typeface="Arial" panose="020B0604020202020204" pitchFamily="34" charset="0"/>
              </a:defRPr>
            </a:lvl2pPr>
            <a:lvl3pPr marL="1143000" indent="-228600">
              <a:spcBef>
                <a:spcPct val="20000"/>
              </a:spcBef>
              <a:buChar char="•"/>
              <a:defRPr sz="12300">
                <a:solidFill>
                  <a:schemeClr val="tx1"/>
                </a:solidFill>
                <a:latin typeface="Arial" panose="020B0604020202020204" pitchFamily="34" charset="0"/>
              </a:defRPr>
            </a:lvl3pPr>
            <a:lvl4pPr marL="1600200" indent="-228600">
              <a:spcBef>
                <a:spcPct val="20000"/>
              </a:spcBef>
              <a:buChar char="–"/>
              <a:defRPr sz="10300">
                <a:solidFill>
                  <a:schemeClr val="tx1"/>
                </a:solidFill>
                <a:latin typeface="Arial" panose="020B0604020202020204" pitchFamily="34" charset="0"/>
              </a:defRPr>
            </a:lvl4pPr>
            <a:lvl5pPr marL="2057400" indent="-228600">
              <a:spcBef>
                <a:spcPct val="20000"/>
              </a:spcBef>
              <a:buChar char="»"/>
              <a:defRPr sz="103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300">
                <a:solidFill>
                  <a:schemeClr val="tx1"/>
                </a:solidFill>
                <a:latin typeface="Arial" panose="020B0604020202020204" pitchFamily="34" charset="0"/>
              </a:defRPr>
            </a:lvl9pPr>
          </a:lstStyle>
          <a:p>
            <a:pPr eaLnBrk="1" hangingPunct="1">
              <a:spcBef>
                <a:spcPct val="0"/>
              </a:spcBef>
              <a:buFontTx/>
              <a:buNone/>
            </a:pPr>
            <a:endParaRPr lang="en-US" altLang="en-US" sz="9300">
              <a:solidFill>
                <a:srgbClr val="E64B3C"/>
              </a:solidFill>
            </a:endParaRPr>
          </a:p>
        </p:txBody>
      </p:sp>
      <p:sp>
        <p:nvSpPr>
          <p:cNvPr id="2053" name="Text Placeholder 5">
            <a:extLst>
              <a:ext uri="{FF2B5EF4-FFF2-40B4-BE49-F238E27FC236}">
                <a16:creationId xmlns:a16="http://schemas.microsoft.com/office/drawing/2014/main" xmlns="" id="{1C0C5311-0A50-4A29-9CC1-461AC412135C}"/>
              </a:ext>
            </a:extLst>
          </p:cNvPr>
          <p:cNvSpPr txBox="1">
            <a:spLocks noChangeArrowheads="1"/>
          </p:cNvSpPr>
          <p:nvPr/>
        </p:nvSpPr>
        <p:spPr bwMode="auto">
          <a:xfrm>
            <a:off x="4119563" y="979488"/>
            <a:ext cx="39309675"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029075">
              <a:spcBef>
                <a:spcPct val="20000"/>
              </a:spcBef>
              <a:buChar char="•"/>
              <a:defRPr sz="16500">
                <a:solidFill>
                  <a:schemeClr val="tx1"/>
                </a:solidFill>
                <a:latin typeface="Arial" panose="020B0604020202020204" pitchFamily="34" charset="0"/>
              </a:defRPr>
            </a:lvl1pPr>
            <a:lvl2pPr marL="1879600" defTabSz="4029075">
              <a:spcBef>
                <a:spcPct val="20000"/>
              </a:spcBef>
              <a:buChar char="–"/>
              <a:defRPr sz="14400">
                <a:solidFill>
                  <a:schemeClr val="tx1"/>
                </a:solidFill>
                <a:latin typeface="Arial" panose="020B0604020202020204" pitchFamily="34" charset="0"/>
              </a:defRPr>
            </a:lvl2pPr>
            <a:lvl3pPr marL="3760788" defTabSz="4029075">
              <a:spcBef>
                <a:spcPct val="20000"/>
              </a:spcBef>
              <a:buChar char="•"/>
              <a:defRPr sz="12300">
                <a:solidFill>
                  <a:schemeClr val="tx1"/>
                </a:solidFill>
                <a:latin typeface="Arial" panose="020B0604020202020204" pitchFamily="34" charset="0"/>
              </a:defRPr>
            </a:lvl3pPr>
            <a:lvl4pPr marL="5640388" defTabSz="4029075">
              <a:spcBef>
                <a:spcPct val="20000"/>
              </a:spcBef>
              <a:buChar char="–"/>
              <a:defRPr sz="10300">
                <a:solidFill>
                  <a:schemeClr val="tx1"/>
                </a:solidFill>
                <a:latin typeface="Arial" panose="020B0604020202020204" pitchFamily="34" charset="0"/>
              </a:defRPr>
            </a:lvl4pPr>
            <a:lvl5pPr marL="7521575" defTabSz="4029075">
              <a:spcBef>
                <a:spcPct val="20000"/>
              </a:spcBef>
              <a:buChar char="»"/>
              <a:defRPr sz="10300">
                <a:solidFill>
                  <a:schemeClr val="tx1"/>
                </a:solidFill>
                <a:latin typeface="Arial" panose="020B0604020202020204" pitchFamily="34" charset="0"/>
              </a:defRPr>
            </a:lvl5pPr>
            <a:lvl6pPr marL="7978775" defTabSz="4029075" eaLnBrk="0" fontAlgn="base" hangingPunct="0">
              <a:spcBef>
                <a:spcPct val="20000"/>
              </a:spcBef>
              <a:spcAft>
                <a:spcPct val="0"/>
              </a:spcAft>
              <a:buChar char="»"/>
              <a:defRPr sz="10300">
                <a:solidFill>
                  <a:schemeClr val="tx1"/>
                </a:solidFill>
                <a:latin typeface="Arial" panose="020B0604020202020204" pitchFamily="34" charset="0"/>
              </a:defRPr>
            </a:lvl6pPr>
            <a:lvl7pPr marL="8435975" defTabSz="4029075" eaLnBrk="0" fontAlgn="base" hangingPunct="0">
              <a:spcBef>
                <a:spcPct val="20000"/>
              </a:spcBef>
              <a:spcAft>
                <a:spcPct val="0"/>
              </a:spcAft>
              <a:buChar char="»"/>
              <a:defRPr sz="10300">
                <a:solidFill>
                  <a:schemeClr val="tx1"/>
                </a:solidFill>
                <a:latin typeface="Arial" panose="020B0604020202020204" pitchFamily="34" charset="0"/>
              </a:defRPr>
            </a:lvl7pPr>
            <a:lvl8pPr marL="8893175" defTabSz="4029075" eaLnBrk="0" fontAlgn="base" hangingPunct="0">
              <a:spcBef>
                <a:spcPct val="20000"/>
              </a:spcBef>
              <a:spcAft>
                <a:spcPct val="0"/>
              </a:spcAft>
              <a:buChar char="»"/>
              <a:defRPr sz="10300">
                <a:solidFill>
                  <a:schemeClr val="tx1"/>
                </a:solidFill>
                <a:latin typeface="Arial" panose="020B0604020202020204" pitchFamily="34" charset="0"/>
              </a:defRPr>
            </a:lvl8pPr>
            <a:lvl9pPr marL="9350375" defTabSz="4029075" eaLnBrk="0" fontAlgn="base" hangingPunct="0">
              <a:spcBef>
                <a:spcPct val="20000"/>
              </a:spcBef>
              <a:spcAft>
                <a:spcPct val="0"/>
              </a:spcAft>
              <a:buChar char="»"/>
              <a:defRPr sz="10300">
                <a:solidFill>
                  <a:schemeClr val="tx1"/>
                </a:solidFill>
                <a:latin typeface="Arial" panose="020B0604020202020204" pitchFamily="34" charset="0"/>
              </a:defRPr>
            </a:lvl9pPr>
          </a:lstStyle>
          <a:p>
            <a:pPr algn="ctr" eaLnBrk="1" hangingPunct="1">
              <a:buFontTx/>
              <a:buNone/>
            </a:pPr>
            <a:r>
              <a:rPr lang="en-US" altLang="en-US" sz="8500" dirty="0">
                <a:solidFill>
                  <a:srgbClr val="1482A5"/>
                </a:solidFill>
                <a:latin typeface="Montserrat Extra Bold" panose="00000900000000000000" pitchFamily="50" charset="0"/>
                <a:cs typeface="Calibri" panose="020F0502020204030204" pitchFamily="34" charset="0"/>
              </a:rPr>
              <a:t>Topic Modeling for TV: A Reflection of American Culture Through Popular Sitcoms, 1950s-2000s</a:t>
            </a:r>
          </a:p>
        </p:txBody>
      </p:sp>
      <p:sp>
        <p:nvSpPr>
          <p:cNvPr id="2054" name="Text Placeholder 5">
            <a:extLst>
              <a:ext uri="{FF2B5EF4-FFF2-40B4-BE49-F238E27FC236}">
                <a16:creationId xmlns:a16="http://schemas.microsoft.com/office/drawing/2014/main" xmlns="" id="{C43A5C15-0988-44C8-8498-D8B66B48C8CF}"/>
              </a:ext>
            </a:extLst>
          </p:cNvPr>
          <p:cNvSpPr txBox="1">
            <a:spLocks noChangeArrowheads="1"/>
          </p:cNvSpPr>
          <p:nvPr/>
        </p:nvSpPr>
        <p:spPr bwMode="auto">
          <a:xfrm>
            <a:off x="4119563" y="4274985"/>
            <a:ext cx="39309675" cy="189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3760788">
              <a:spcBef>
                <a:spcPct val="20000"/>
              </a:spcBef>
              <a:buChar char="•"/>
              <a:defRPr sz="16500">
                <a:solidFill>
                  <a:schemeClr val="tx1"/>
                </a:solidFill>
                <a:latin typeface="Arial" panose="020B0604020202020204" pitchFamily="34" charset="0"/>
              </a:defRPr>
            </a:lvl1pPr>
            <a:lvl2pPr marL="1879600" defTabSz="3760788">
              <a:spcBef>
                <a:spcPct val="20000"/>
              </a:spcBef>
              <a:buChar char="–"/>
              <a:defRPr sz="14400">
                <a:solidFill>
                  <a:schemeClr val="tx1"/>
                </a:solidFill>
                <a:latin typeface="Arial" panose="020B0604020202020204" pitchFamily="34" charset="0"/>
              </a:defRPr>
            </a:lvl2pPr>
            <a:lvl3pPr marL="3760788" defTabSz="3760788">
              <a:spcBef>
                <a:spcPct val="20000"/>
              </a:spcBef>
              <a:buChar char="•"/>
              <a:defRPr sz="12300">
                <a:solidFill>
                  <a:schemeClr val="tx1"/>
                </a:solidFill>
                <a:latin typeface="Arial" panose="020B0604020202020204" pitchFamily="34" charset="0"/>
              </a:defRPr>
            </a:lvl3pPr>
            <a:lvl4pPr marL="5640388" defTabSz="3760788">
              <a:spcBef>
                <a:spcPct val="20000"/>
              </a:spcBef>
              <a:buChar char="–"/>
              <a:defRPr sz="10300">
                <a:solidFill>
                  <a:schemeClr val="tx1"/>
                </a:solidFill>
                <a:latin typeface="Arial" panose="020B0604020202020204" pitchFamily="34" charset="0"/>
              </a:defRPr>
            </a:lvl4pPr>
            <a:lvl5pPr marL="7521575" defTabSz="3760788">
              <a:spcBef>
                <a:spcPct val="20000"/>
              </a:spcBef>
              <a:buChar char="»"/>
              <a:defRPr sz="10300">
                <a:solidFill>
                  <a:schemeClr val="tx1"/>
                </a:solidFill>
                <a:latin typeface="Arial" panose="020B0604020202020204" pitchFamily="34" charset="0"/>
              </a:defRPr>
            </a:lvl5pPr>
            <a:lvl6pPr marL="7978775" defTabSz="3760788" eaLnBrk="0" fontAlgn="base" hangingPunct="0">
              <a:spcBef>
                <a:spcPct val="20000"/>
              </a:spcBef>
              <a:spcAft>
                <a:spcPct val="0"/>
              </a:spcAft>
              <a:buChar char="»"/>
              <a:defRPr sz="10300">
                <a:solidFill>
                  <a:schemeClr val="tx1"/>
                </a:solidFill>
                <a:latin typeface="Arial" panose="020B0604020202020204" pitchFamily="34" charset="0"/>
              </a:defRPr>
            </a:lvl6pPr>
            <a:lvl7pPr marL="8435975" defTabSz="3760788" eaLnBrk="0" fontAlgn="base" hangingPunct="0">
              <a:spcBef>
                <a:spcPct val="20000"/>
              </a:spcBef>
              <a:spcAft>
                <a:spcPct val="0"/>
              </a:spcAft>
              <a:buChar char="»"/>
              <a:defRPr sz="10300">
                <a:solidFill>
                  <a:schemeClr val="tx1"/>
                </a:solidFill>
                <a:latin typeface="Arial" panose="020B0604020202020204" pitchFamily="34" charset="0"/>
              </a:defRPr>
            </a:lvl7pPr>
            <a:lvl8pPr marL="8893175" defTabSz="3760788" eaLnBrk="0" fontAlgn="base" hangingPunct="0">
              <a:spcBef>
                <a:spcPct val="20000"/>
              </a:spcBef>
              <a:spcAft>
                <a:spcPct val="0"/>
              </a:spcAft>
              <a:buChar char="»"/>
              <a:defRPr sz="10300">
                <a:solidFill>
                  <a:schemeClr val="tx1"/>
                </a:solidFill>
                <a:latin typeface="Arial" panose="020B0604020202020204" pitchFamily="34" charset="0"/>
              </a:defRPr>
            </a:lvl8pPr>
            <a:lvl9pPr marL="9350375" defTabSz="3760788" eaLnBrk="0" fontAlgn="base" hangingPunct="0">
              <a:spcBef>
                <a:spcPct val="20000"/>
              </a:spcBef>
              <a:spcAft>
                <a:spcPct val="0"/>
              </a:spcAft>
              <a:buChar char="»"/>
              <a:defRPr sz="10300">
                <a:solidFill>
                  <a:schemeClr val="tx1"/>
                </a:solidFill>
                <a:latin typeface="Arial" panose="020B0604020202020204" pitchFamily="34" charset="0"/>
              </a:defRPr>
            </a:lvl9pPr>
          </a:lstStyle>
          <a:p>
            <a:pPr algn="ctr" eaLnBrk="1" hangingPunct="1">
              <a:buFontTx/>
              <a:buNone/>
            </a:pPr>
            <a:r>
              <a:rPr lang="en-US" altLang="en-US" sz="5600" dirty="0">
                <a:solidFill>
                  <a:srgbClr val="1482A5"/>
                </a:solidFill>
                <a:latin typeface="Domine" panose="02040503040403060204" pitchFamily="18" charset="0"/>
                <a:cs typeface="Calibri" panose="020F0502020204030204" pitchFamily="34" charset="0"/>
              </a:rPr>
              <a:t>Chris Raffa, Professor Jon Chun, &amp; Katherine Elkins</a:t>
            </a:r>
          </a:p>
          <a:p>
            <a:pPr algn="ctr" eaLnBrk="1" hangingPunct="1">
              <a:buFontTx/>
              <a:buNone/>
            </a:pPr>
            <a:r>
              <a:rPr lang="en-US" altLang="en-US" sz="5600" dirty="0">
                <a:solidFill>
                  <a:srgbClr val="1482A5"/>
                </a:solidFill>
                <a:latin typeface="Domine" panose="02040503040403060204" pitchFamily="18" charset="0"/>
                <a:cs typeface="Calibri" panose="020F0502020204030204" pitchFamily="34" charset="0"/>
              </a:rPr>
              <a:t>Kenyon College, Artificial Intelligence</a:t>
            </a:r>
          </a:p>
        </p:txBody>
      </p:sp>
      <p:sp>
        <p:nvSpPr>
          <p:cNvPr id="2055" name="Text Box 379">
            <a:extLst>
              <a:ext uri="{FF2B5EF4-FFF2-40B4-BE49-F238E27FC236}">
                <a16:creationId xmlns:a16="http://schemas.microsoft.com/office/drawing/2014/main" xmlns="" id="{03B51DC3-4238-434C-8B82-681846F0E70A}"/>
              </a:ext>
            </a:extLst>
          </p:cNvPr>
          <p:cNvSpPr txBox="1">
            <a:spLocks noChangeArrowheads="1"/>
          </p:cNvSpPr>
          <p:nvPr/>
        </p:nvSpPr>
        <p:spPr bwMode="auto">
          <a:xfrm>
            <a:off x="13317198" y="24074656"/>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r>
              <a:rPr lang="en-US" sz="2400" dirty="0"/>
              <a:t>Springfield Springfield! Movie and TV Script Database. Python. Microsoft R Visual Code Learner. Python/Anaconda. </a:t>
            </a:r>
            <a:r>
              <a:rPr lang="en-US" sz="2400" dirty="0" err="1"/>
              <a:t>Jupyter</a:t>
            </a:r>
            <a:r>
              <a:rPr lang="en-US" sz="2400" dirty="0"/>
              <a:t> notebook, LDA over topic directory topic modelling program. </a:t>
            </a:r>
            <a:r>
              <a:rPr lang="en-US" sz="9600" dirty="0"/>
              <a:t/>
            </a:r>
            <a:br>
              <a:rPr lang="en-US" sz="9600" dirty="0"/>
            </a:br>
            <a:endParaRPr lang="en-US" altLang="en-US" sz="2400" dirty="0">
              <a:latin typeface="Domine" panose="02040503040403060204" pitchFamily="18" charset="0"/>
            </a:endParaRPr>
          </a:p>
        </p:txBody>
      </p:sp>
      <p:sp>
        <p:nvSpPr>
          <p:cNvPr id="2056" name="AutoShape 396">
            <a:extLst>
              <a:ext uri="{FF2B5EF4-FFF2-40B4-BE49-F238E27FC236}">
                <a16:creationId xmlns:a16="http://schemas.microsoft.com/office/drawing/2014/main" xmlns="" id="{97C37397-BCD5-45FF-AEA9-022009D75399}"/>
              </a:ext>
            </a:extLst>
          </p:cNvPr>
          <p:cNvSpPr>
            <a:spLocks noChangeArrowheads="1"/>
          </p:cNvSpPr>
          <p:nvPr/>
        </p:nvSpPr>
        <p:spPr bwMode="auto">
          <a:xfrm>
            <a:off x="13370833" y="23021471"/>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a:solidFill>
                  <a:schemeClr val="bg1"/>
                </a:solidFill>
                <a:latin typeface="Montserrat" panose="00000500000000000000" pitchFamily="50" charset="0"/>
                <a:cs typeface="Calibri" panose="020F0502020204030204" pitchFamily="34" charset="0"/>
              </a:rPr>
              <a:t>Materials</a:t>
            </a:r>
          </a:p>
        </p:txBody>
      </p:sp>
      <p:sp>
        <p:nvSpPr>
          <p:cNvPr id="2057" name="Text Box 379">
            <a:extLst>
              <a:ext uri="{FF2B5EF4-FFF2-40B4-BE49-F238E27FC236}">
                <a16:creationId xmlns:a16="http://schemas.microsoft.com/office/drawing/2014/main" xmlns="" id="{464836E7-EB8E-4EC9-877E-8316639813B3}"/>
              </a:ext>
            </a:extLst>
          </p:cNvPr>
          <p:cNvSpPr txBox="1">
            <a:spLocks noChangeArrowheads="1"/>
          </p:cNvSpPr>
          <p:nvPr/>
        </p:nvSpPr>
        <p:spPr bwMode="auto">
          <a:xfrm>
            <a:off x="13525276" y="27041412"/>
            <a:ext cx="9144000" cy="536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eaLnBrk="1" hangingPunct="1">
              <a:lnSpc>
                <a:spcPct val="120000"/>
              </a:lnSpc>
              <a:spcBef>
                <a:spcPct val="50000"/>
              </a:spcBef>
              <a:buFontTx/>
              <a:buNone/>
            </a:pPr>
            <a:r>
              <a:rPr lang="en-US" sz="2400" dirty="0">
                <a:latin typeface="+mj-lt"/>
              </a:rPr>
              <a:t>Professor Chun and I developed a program to scrape the data from the Springfield Springfield! Database entitled </a:t>
            </a:r>
            <a:r>
              <a:rPr lang="en-US" sz="2400" dirty="0" smtClean="0">
                <a:latin typeface="+mj-lt"/>
              </a:rPr>
              <a:t>Script </a:t>
            </a:r>
            <a:r>
              <a:rPr lang="en-US" sz="2400" dirty="0" err="1" smtClean="0">
                <a:latin typeface="+mj-lt"/>
              </a:rPr>
              <a:t>Scraper.py</a:t>
            </a:r>
            <a:r>
              <a:rPr lang="en-US" sz="2400" dirty="0">
                <a:latin typeface="+mj-lt"/>
              </a:rPr>
              <a:t>. Once a base </a:t>
            </a:r>
            <a:r>
              <a:rPr lang="en-US" sz="2400" dirty="0" err="1">
                <a:latin typeface="+mj-lt"/>
              </a:rPr>
              <a:t>url</a:t>
            </a:r>
            <a:r>
              <a:rPr lang="en-US" sz="2400" dirty="0">
                <a:latin typeface="+mj-lt"/>
              </a:rPr>
              <a:t> was entered, the program would scrape all the text from a prescribed number of related page links, and classify them into their own separate text files. From there, I used a topic modelling program Professor Chun helped develop in order to find, based on term, what subject matter appeared most in each of these shows, by individual series and by decade. I then took the first twenty terms that appeared for each show, and each decade, disqualifying character names (e.g. Michael, Lucy) and terms specific to the series’ premise (e.g. lieutenant for </a:t>
            </a:r>
            <a:r>
              <a:rPr lang="en-US" sz="2400" i="1" dirty="0">
                <a:latin typeface="+mj-lt"/>
              </a:rPr>
              <a:t>M*A*S*H</a:t>
            </a:r>
            <a:r>
              <a:rPr lang="en-US" sz="2400" dirty="0">
                <a:latin typeface="+mj-lt"/>
              </a:rPr>
              <a:t>, bar for </a:t>
            </a:r>
            <a:r>
              <a:rPr lang="en-US" sz="2400" i="1" dirty="0">
                <a:latin typeface="+mj-lt"/>
              </a:rPr>
              <a:t>Cheers</a:t>
            </a:r>
            <a:r>
              <a:rPr lang="en-US" sz="2400" dirty="0">
                <a:latin typeface="+mj-lt"/>
              </a:rPr>
              <a:t>).</a:t>
            </a:r>
            <a:endParaRPr lang="en-US" altLang="en-US" sz="2400" dirty="0">
              <a:latin typeface="+mj-lt"/>
            </a:endParaRPr>
          </a:p>
        </p:txBody>
      </p:sp>
      <p:sp>
        <p:nvSpPr>
          <p:cNvPr id="2058" name="AutoShape 396">
            <a:extLst>
              <a:ext uri="{FF2B5EF4-FFF2-40B4-BE49-F238E27FC236}">
                <a16:creationId xmlns:a16="http://schemas.microsoft.com/office/drawing/2014/main" xmlns="" id="{C8511C50-AD8E-4BA8-B2CC-5F6A7875B7FC}"/>
              </a:ext>
            </a:extLst>
          </p:cNvPr>
          <p:cNvSpPr>
            <a:spLocks noChangeArrowheads="1"/>
          </p:cNvSpPr>
          <p:nvPr/>
        </p:nvSpPr>
        <p:spPr bwMode="auto">
          <a:xfrm>
            <a:off x="13370833" y="25885664"/>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dirty="0">
                <a:solidFill>
                  <a:schemeClr val="bg1"/>
                </a:solidFill>
                <a:latin typeface="Montserrat" panose="00000500000000000000" pitchFamily="50" charset="0"/>
                <a:cs typeface="Calibri" panose="020F0502020204030204" pitchFamily="34" charset="0"/>
              </a:rPr>
              <a:t>Methodology</a:t>
            </a:r>
          </a:p>
        </p:txBody>
      </p:sp>
      <p:sp>
        <p:nvSpPr>
          <p:cNvPr id="2059" name="Text Box 379">
            <a:extLst>
              <a:ext uri="{FF2B5EF4-FFF2-40B4-BE49-F238E27FC236}">
                <a16:creationId xmlns:a16="http://schemas.microsoft.com/office/drawing/2014/main" xmlns="" id="{CC0A675F-EADE-4D26-A22F-002B83C36894}"/>
              </a:ext>
            </a:extLst>
          </p:cNvPr>
          <p:cNvSpPr txBox="1">
            <a:spLocks noChangeArrowheads="1"/>
          </p:cNvSpPr>
          <p:nvPr/>
        </p:nvSpPr>
        <p:spPr bwMode="auto">
          <a:xfrm>
            <a:off x="34285238" y="7825611"/>
            <a:ext cx="9144000" cy="1390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r>
              <a:rPr lang="en-US" sz="2400" dirty="0"/>
              <a:t>On the whole, what works in popular sitcoms has remained constant for the American audience throughout the last fifty years. There is an American value in rituals; holidays, weddings, and birthdays especially. Perhaps this is because our day-to-day lives involve these gatherings, or because we value these moments of levity and company with others. Romance, particularly the pursuit of women, has also been a consistent theme in these sitcoms. I believe this to be the result of primarily male-written, male-leading sitcoms for whom having love reciprocated or consummated is a prevalent concern and a good objective for an episode. Not to mention, both of these objectives are outlined by invisible social norms, and the violation of these norms is good for comedy. </a:t>
            </a:r>
          </a:p>
          <a:p>
            <a:r>
              <a:rPr lang="en-US" sz="2400" dirty="0"/>
              <a:t>American culture’s increased comfort engaging in and talking about sex is reflected in popular television. What may have been implied before the 1980s, becomes much more explicit with characters talking about it directly, using the term “sex” and being “naked” on the show—a far cry from the separate twin beds married couples used to sleep in. Notable too is the secularization of culture in America, becoming most apparent in the 2000s, as “thanksgiving” became more used than “Christmas.” I imagine this is of the “War on Christmas” effect, the push toward representation of religious diversity and secularization. Not everyone in America celebrates Christmas, but everyone in America celebrates Thanksgiving. </a:t>
            </a:r>
          </a:p>
          <a:p>
            <a:r>
              <a:rPr lang="en-US" sz="2400" dirty="0"/>
              <a:t>The most significant cultural change reflected in popular television comes from the change in culture following the economic boom and consumerist greed of the 1980s. Following the television of the 1980s, we’ve seen a move away from the working class families of the Bunkers and the </a:t>
            </a:r>
            <a:r>
              <a:rPr lang="en-US" sz="2400" dirty="0" err="1"/>
              <a:t>Ricardos</a:t>
            </a:r>
            <a:r>
              <a:rPr lang="en-US" sz="2400" dirty="0"/>
              <a:t>, and toward the upper class lives of the cast of </a:t>
            </a:r>
            <a:r>
              <a:rPr lang="en-US" sz="2400" i="1" dirty="0"/>
              <a:t>Seinfeld</a:t>
            </a:r>
            <a:r>
              <a:rPr lang="en-US" sz="2400" dirty="0"/>
              <a:t> or </a:t>
            </a:r>
            <a:r>
              <a:rPr lang="en-US" sz="2400" i="1" dirty="0"/>
              <a:t>Friends</a:t>
            </a:r>
            <a:r>
              <a:rPr lang="en-US" sz="2400" dirty="0"/>
              <a:t>, living in spacious apartments with specialized careers. Sitcoms have moved from the relatability of the working class family to wish fulfillment, from the stationary domestic life to the upward mobility of being twenty-something in an urban area, signifying a cultural shift away from the experience of the wealthy over the common person. </a:t>
            </a:r>
            <a:r>
              <a:rPr lang="en-US" sz="9600" dirty="0"/>
              <a:t/>
            </a:r>
            <a:br>
              <a:rPr lang="en-US" sz="9600" dirty="0"/>
            </a:br>
            <a:r>
              <a:rPr lang="en-US" altLang="en-US" sz="2400" dirty="0">
                <a:latin typeface="Domine" panose="02040503040403060204" pitchFamily="18" charset="0"/>
              </a:rPr>
              <a:t>.</a:t>
            </a:r>
          </a:p>
        </p:txBody>
      </p:sp>
      <p:sp>
        <p:nvSpPr>
          <p:cNvPr id="2060" name="AutoShape 396">
            <a:extLst>
              <a:ext uri="{FF2B5EF4-FFF2-40B4-BE49-F238E27FC236}">
                <a16:creationId xmlns:a16="http://schemas.microsoft.com/office/drawing/2014/main" xmlns="" id="{4A4A5E4C-ADA7-4B3D-A9AB-ECEE14470C9A}"/>
              </a:ext>
            </a:extLst>
          </p:cNvPr>
          <p:cNvSpPr>
            <a:spLocks noChangeArrowheads="1"/>
          </p:cNvSpPr>
          <p:nvPr/>
        </p:nvSpPr>
        <p:spPr bwMode="auto">
          <a:xfrm>
            <a:off x="34285238"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a:solidFill>
                  <a:schemeClr val="bg1"/>
                </a:solidFill>
                <a:latin typeface="Montserrat" panose="00000500000000000000" pitchFamily="50" charset="0"/>
                <a:cs typeface="Calibri" panose="020F0502020204030204" pitchFamily="34" charset="0"/>
              </a:rPr>
              <a:t>Conclusion</a:t>
            </a:r>
          </a:p>
        </p:txBody>
      </p:sp>
      <p:sp>
        <p:nvSpPr>
          <p:cNvPr id="2061" name="Text Box 379">
            <a:extLst>
              <a:ext uri="{FF2B5EF4-FFF2-40B4-BE49-F238E27FC236}">
                <a16:creationId xmlns:a16="http://schemas.microsoft.com/office/drawing/2014/main" xmlns="" id="{C0A6FB38-29AB-47E8-86F1-473B2DA5DFB5}"/>
              </a:ext>
            </a:extLst>
          </p:cNvPr>
          <p:cNvSpPr txBox="1">
            <a:spLocks noChangeArrowheads="1"/>
          </p:cNvSpPr>
          <p:nvPr/>
        </p:nvSpPr>
        <p:spPr bwMode="auto">
          <a:xfrm>
            <a:off x="4173198" y="15899897"/>
            <a:ext cx="9144000" cy="1907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r>
              <a:rPr lang="en-US" sz="2400" dirty="0"/>
              <a:t>There is perhaps nothing so universally human about our ability to create comedy. As far as we can tell, we are the only species that is able to produce and utilize humor, as a means to forge social relationships, relate to one another, and cope with the world around us. Perhaps for this reason humor has presented a difficult problem for machine learning, as it involves numerous integrated cognitive behaviors that are difficult to teach machines. To be funny is not just a last-ditch attempt to appeal to your preferred sex. It requires theory of mind, linguistic mastery, and an awareness of self and culture, all working together with form, tone, and speed for optimal delivery. Some have suggested (Mulder &amp; </a:t>
            </a:r>
            <a:r>
              <a:rPr lang="en-US" sz="2400" dirty="0" err="1"/>
              <a:t>Nijholt</a:t>
            </a:r>
            <a:r>
              <a:rPr lang="en-US" sz="2400" dirty="0"/>
              <a:t>, 2002) that it may be the final frontier for successful AGI. </a:t>
            </a:r>
          </a:p>
          <a:p>
            <a:r>
              <a:rPr lang="en-US" sz="2400" dirty="0"/>
              <a:t>Given the nature of humor and the mass market demands of the American sitcom, in these scripts there is bound to be a reflection of the culture that produced it. Comedy has always been a place of both relation and transgression. We laugh because we understand, and we laugh when there is a violation of some invisible law, whether logical in the form of absurdity, or social in the form of taboo. From the conflicts displayed in the show, and how the characters feel and laugh about them, we can discern how America felt and laughed. These shows were created to capture the national eye, and thus could not be too transgressive without being accessible, in the way that a darker comedy of HBO or Netflix fare today may be. </a:t>
            </a:r>
          </a:p>
          <a:p>
            <a:r>
              <a:rPr lang="en-US" sz="2400" dirty="0"/>
              <a:t>Natural language processing tools have already done work in identifying critical linguistic </a:t>
            </a:r>
            <a:r>
              <a:rPr lang="en-US" sz="2400" dirty="0" smtClean="0"/>
              <a:t>patterns </a:t>
            </a:r>
            <a:r>
              <a:rPr lang="en-US" sz="2400" dirty="0"/>
              <a:t>and the implications of those patterns. This includes work on language analysis to understand the composition of humorous statements (Yang et. al. 2015), in which AI was able to successfully identify comedy writing from more serious work. Study utilizing stylometry has been done on literature, such as its use on James Joyce’s </a:t>
            </a:r>
            <a:r>
              <a:rPr lang="en-US" sz="2400" i="1" dirty="0"/>
              <a:t>Ulysses </a:t>
            </a:r>
            <a:r>
              <a:rPr lang="en-US" sz="2400" dirty="0"/>
              <a:t>(Byrnes, 2010) to detect cliché density in narration regarding the novel’s various characters. There has been a recent push toward using these tools for the study of television, such as stylometry used to determine the personality traits of Sheldon Cooper of </a:t>
            </a:r>
            <a:r>
              <a:rPr lang="en-US" sz="2400" i="1" dirty="0"/>
              <a:t>The Big Bang Theory </a:t>
            </a:r>
            <a:r>
              <a:rPr lang="en-US" sz="2400" dirty="0"/>
              <a:t>(Zyl &amp; Botha, 2016) and to predict humor responses based on delivery (</a:t>
            </a:r>
            <a:r>
              <a:rPr lang="en-US" sz="2400" dirty="0" err="1"/>
              <a:t>Bertero</a:t>
            </a:r>
            <a:r>
              <a:rPr lang="en-US" sz="2400" dirty="0"/>
              <a:t> &amp; Fung, 2016). This experiment hopes to gain similar results on the conventions of humor and varying social norms as displayed through humor. </a:t>
            </a:r>
          </a:p>
          <a:p>
            <a:r>
              <a:rPr lang="en-US" sz="2400" dirty="0"/>
              <a:t>Due to the limited amount of data, I unfortunately was only able to pick one show from the 1950s and 1960s, with </a:t>
            </a:r>
            <a:r>
              <a:rPr lang="en-US" sz="2400" i="1" dirty="0"/>
              <a:t>I Love Lucy </a:t>
            </a:r>
            <a:r>
              <a:rPr lang="en-US" sz="2400" dirty="0"/>
              <a:t>for the former and </a:t>
            </a:r>
            <a:r>
              <a:rPr lang="en-US" sz="2400" i="1" dirty="0"/>
              <a:t>Bewitched </a:t>
            </a:r>
            <a:r>
              <a:rPr lang="en-US" sz="2400" dirty="0"/>
              <a:t>for the latter. I would’ve rather picked a series like </a:t>
            </a:r>
            <a:r>
              <a:rPr lang="en-US" sz="2400" i="1" dirty="0"/>
              <a:t>Beverly Hillbillies</a:t>
            </a:r>
            <a:r>
              <a:rPr lang="en-US" sz="2400" dirty="0"/>
              <a:t>, </a:t>
            </a:r>
            <a:r>
              <a:rPr lang="en-US" sz="2400" i="1" dirty="0"/>
              <a:t>The Andy Griffith Show</a:t>
            </a:r>
            <a:r>
              <a:rPr lang="en-US" sz="2400" dirty="0"/>
              <a:t>, or </a:t>
            </a:r>
            <a:r>
              <a:rPr lang="en-US" sz="2400" i="1" dirty="0"/>
              <a:t>Leave It To Beaver</a:t>
            </a:r>
            <a:r>
              <a:rPr lang="en-US" sz="2400" dirty="0"/>
              <a:t>, which had higher Nielsen ratings than </a:t>
            </a:r>
            <a:r>
              <a:rPr lang="en-US" sz="2400" i="1" dirty="0"/>
              <a:t>Bewitched</a:t>
            </a:r>
            <a:r>
              <a:rPr lang="en-US" sz="2400" dirty="0"/>
              <a:t>, but the data was simply not available. </a:t>
            </a:r>
          </a:p>
          <a:p>
            <a:r>
              <a:rPr lang="en-US" sz="9600" dirty="0"/>
              <a:t/>
            </a:r>
            <a:br>
              <a:rPr lang="en-US" sz="9600" dirty="0"/>
            </a:br>
            <a:endParaRPr lang="en-US" altLang="en-US" sz="2400" dirty="0">
              <a:latin typeface="Domine" panose="02040503040403060204" pitchFamily="18" charset="0"/>
            </a:endParaRPr>
          </a:p>
        </p:txBody>
      </p:sp>
      <p:sp>
        <p:nvSpPr>
          <p:cNvPr id="2062" name="AutoShape 396">
            <a:extLst>
              <a:ext uri="{FF2B5EF4-FFF2-40B4-BE49-F238E27FC236}">
                <a16:creationId xmlns:a16="http://schemas.microsoft.com/office/drawing/2014/main" xmlns="" id="{66FB029C-71D5-4220-9E91-027C855AF074}"/>
              </a:ext>
            </a:extLst>
          </p:cNvPr>
          <p:cNvSpPr>
            <a:spLocks noChangeArrowheads="1"/>
          </p:cNvSpPr>
          <p:nvPr/>
        </p:nvSpPr>
        <p:spPr bwMode="auto">
          <a:xfrm>
            <a:off x="4065928" y="14904472"/>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a:solidFill>
                  <a:schemeClr val="bg1"/>
                </a:solidFill>
                <a:latin typeface="Montserrat" panose="00000500000000000000" pitchFamily="50" charset="0"/>
                <a:cs typeface="Calibri" panose="020F0502020204030204" pitchFamily="34" charset="0"/>
              </a:rPr>
              <a:t>Introduction</a:t>
            </a:r>
          </a:p>
        </p:txBody>
      </p:sp>
      <p:sp>
        <p:nvSpPr>
          <p:cNvPr id="2063" name="Text Box 379">
            <a:extLst>
              <a:ext uri="{FF2B5EF4-FFF2-40B4-BE49-F238E27FC236}">
                <a16:creationId xmlns:a16="http://schemas.microsoft.com/office/drawing/2014/main" xmlns="" id="{218D4D77-9C8C-46A0-ABBE-6373C0FD5DD1}"/>
              </a:ext>
            </a:extLst>
          </p:cNvPr>
          <p:cNvSpPr txBox="1">
            <a:spLocks noChangeArrowheads="1"/>
          </p:cNvSpPr>
          <p:nvPr/>
        </p:nvSpPr>
        <p:spPr bwMode="auto">
          <a:xfrm>
            <a:off x="34276734" y="23267382"/>
            <a:ext cx="9144000" cy="7002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pPr marL="342900" indent="-342900" eaLnBrk="1" hangingPunct="1">
              <a:lnSpc>
                <a:spcPct val="120000"/>
              </a:lnSpc>
              <a:spcBef>
                <a:spcPct val="50000"/>
              </a:spcBef>
              <a:buFontTx/>
              <a:buChar char="-"/>
            </a:pPr>
            <a:r>
              <a:rPr lang="en-US" sz="2400" dirty="0"/>
              <a:t>Dario </a:t>
            </a:r>
            <a:r>
              <a:rPr lang="en-US" sz="2400" dirty="0" err="1"/>
              <a:t>Bertero</a:t>
            </a:r>
            <a:r>
              <a:rPr lang="en-US" sz="2400" dirty="0"/>
              <a:t>, Pascale Fung, ”Predicting humor responses in dialogues from TV sitcoms", </a:t>
            </a:r>
            <a:r>
              <a:rPr lang="en-US" sz="2400" i="1" dirty="0"/>
              <a:t>Spoken Language Technology Workshop (SLT) 2016 IEEE</a:t>
            </a:r>
            <a:r>
              <a:rPr lang="en-US" sz="2400" dirty="0"/>
              <a:t>, 2016.</a:t>
            </a:r>
          </a:p>
          <a:p>
            <a:pPr marL="342900" indent="-342900" eaLnBrk="1" hangingPunct="1">
              <a:lnSpc>
                <a:spcPct val="120000"/>
              </a:lnSpc>
              <a:spcBef>
                <a:spcPct val="50000"/>
              </a:spcBef>
              <a:buFontTx/>
              <a:buChar char="-"/>
            </a:pPr>
            <a:r>
              <a:rPr lang="en-US" sz="2400" dirty="0" err="1"/>
              <a:t>Binsted</a:t>
            </a:r>
            <a:r>
              <a:rPr lang="en-US" sz="2400" dirty="0"/>
              <a:t>, Kim and Ritchie, Graeme.</a:t>
            </a:r>
            <a:r>
              <a:rPr lang="en-US" sz="2400" i="1" dirty="0"/>
              <a:t> Computational Rules for Generating Punning Riddles. </a:t>
            </a:r>
            <a:r>
              <a:rPr lang="en-US" sz="2400" dirty="0"/>
              <a:t>In: HUMOR, the International Journal of Humor Research, Mouton de Gruyter, volume 10-1 pages 25-76, 1997. </a:t>
            </a:r>
          </a:p>
          <a:p>
            <a:pPr marL="342900" indent="-342900" eaLnBrk="1" hangingPunct="1">
              <a:lnSpc>
                <a:spcPct val="120000"/>
              </a:lnSpc>
              <a:spcBef>
                <a:spcPct val="50000"/>
              </a:spcBef>
              <a:buFontTx/>
              <a:buChar char="-"/>
            </a:pPr>
            <a:r>
              <a:rPr lang="en-US" sz="2400" dirty="0"/>
              <a:t>Mulder, M. P., and A. </a:t>
            </a:r>
            <a:r>
              <a:rPr lang="en-US" sz="2400" dirty="0" err="1"/>
              <a:t>Nijholt</a:t>
            </a:r>
            <a:r>
              <a:rPr lang="en-US" sz="2400" dirty="0"/>
              <a:t>. “</a:t>
            </a:r>
            <a:r>
              <a:rPr lang="en-US" sz="2400" dirty="0" err="1"/>
              <a:t>Humour</a:t>
            </a:r>
            <a:r>
              <a:rPr lang="en-US" sz="2400" dirty="0"/>
              <a:t> Research: State of the Art.” </a:t>
            </a:r>
            <a:r>
              <a:rPr lang="en-US" sz="2400" i="1" dirty="0" err="1"/>
              <a:t>CiteseerX</a:t>
            </a:r>
            <a:r>
              <a:rPr lang="en-US" sz="2400" dirty="0"/>
              <a:t>, Sep. 2002, pp. 1–24.</a:t>
            </a:r>
          </a:p>
          <a:p>
            <a:pPr marL="342900" indent="-342900" eaLnBrk="1" hangingPunct="1">
              <a:lnSpc>
                <a:spcPct val="120000"/>
              </a:lnSpc>
              <a:spcBef>
                <a:spcPct val="50000"/>
              </a:spcBef>
              <a:buFontTx/>
              <a:buChar char="-"/>
            </a:pPr>
            <a:r>
              <a:rPr lang="en-US" sz="2400" dirty="0" err="1"/>
              <a:t>Zyi</a:t>
            </a:r>
            <a:r>
              <a:rPr lang="en-US" sz="2400" dirty="0"/>
              <a:t>, </a:t>
            </a:r>
            <a:r>
              <a:rPr lang="en-US" sz="2400" dirty="0" err="1"/>
              <a:t>Maryka</a:t>
            </a:r>
            <a:r>
              <a:rPr lang="en-US" sz="2400" dirty="0"/>
              <a:t> van, and Yolande Botha. “Stylometry and </a:t>
            </a:r>
            <a:r>
              <a:rPr lang="en-US" sz="2400" dirty="0" err="1"/>
              <a:t>Characterisation</a:t>
            </a:r>
            <a:r>
              <a:rPr lang="en-US" sz="2400" dirty="0"/>
              <a:t> in The Big Bang Theory.” </a:t>
            </a:r>
            <a:r>
              <a:rPr lang="en-US" sz="2400" i="1" dirty="0" err="1"/>
              <a:t>Literator</a:t>
            </a:r>
            <a:r>
              <a:rPr lang="en-US" sz="2400" i="1" dirty="0"/>
              <a:t>- Journal of Literary Criticism, Comparative Linguistics, and Literary Studies</a:t>
            </a:r>
            <a:r>
              <a:rPr lang="en-US" sz="2400" dirty="0"/>
              <a:t>, vol. 37, no. 2, 22 Nov. 2016, pp. 1–11.</a:t>
            </a:r>
          </a:p>
          <a:p>
            <a:pPr marL="342900" indent="-342900" eaLnBrk="1" hangingPunct="1">
              <a:lnSpc>
                <a:spcPct val="120000"/>
              </a:lnSpc>
              <a:spcBef>
                <a:spcPct val="50000"/>
              </a:spcBef>
              <a:buFontTx/>
              <a:buChar char="-"/>
            </a:pPr>
            <a:r>
              <a:rPr lang="en-US" altLang="en-US" sz="2400" dirty="0">
                <a:latin typeface="Domine" panose="02040503040403060204" pitchFamily="18" charset="0"/>
              </a:rPr>
              <a:t>The Springfield! Springfield! TV Scripts Database</a:t>
            </a:r>
          </a:p>
        </p:txBody>
      </p:sp>
      <p:sp>
        <p:nvSpPr>
          <p:cNvPr id="2064" name="AutoShape 396">
            <a:extLst>
              <a:ext uri="{FF2B5EF4-FFF2-40B4-BE49-F238E27FC236}">
                <a16:creationId xmlns:a16="http://schemas.microsoft.com/office/drawing/2014/main" xmlns="" id="{E4A0662A-3A83-4013-8345-F0F994B91068}"/>
              </a:ext>
            </a:extLst>
          </p:cNvPr>
          <p:cNvSpPr>
            <a:spLocks noChangeArrowheads="1"/>
          </p:cNvSpPr>
          <p:nvPr/>
        </p:nvSpPr>
        <p:spPr bwMode="auto">
          <a:xfrm>
            <a:off x="34285238" y="2194393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dirty="0">
                <a:solidFill>
                  <a:schemeClr val="bg1"/>
                </a:solidFill>
                <a:latin typeface="Montserrat" panose="00000500000000000000" pitchFamily="50" charset="0"/>
                <a:cs typeface="Calibri" panose="020F0502020204030204" pitchFamily="34" charset="0"/>
              </a:rPr>
              <a:t>References</a:t>
            </a:r>
          </a:p>
        </p:txBody>
      </p:sp>
      <p:sp>
        <p:nvSpPr>
          <p:cNvPr id="17" name="Text Box 379">
            <a:extLst>
              <a:ext uri="{FF2B5EF4-FFF2-40B4-BE49-F238E27FC236}">
                <a16:creationId xmlns:a16="http://schemas.microsoft.com/office/drawing/2014/main" xmlns="" id="{91A1ED2B-F6FB-4ADC-878A-52E4BE63D0D4}"/>
              </a:ext>
            </a:extLst>
          </p:cNvPr>
          <p:cNvSpPr txBox="1">
            <a:spLocks noChangeArrowheads="1"/>
          </p:cNvSpPr>
          <p:nvPr/>
        </p:nvSpPr>
        <p:spPr bwMode="auto">
          <a:xfrm>
            <a:off x="23743331" y="7825611"/>
            <a:ext cx="9144000" cy="1730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703763">
              <a:spcBef>
                <a:spcPct val="20000"/>
              </a:spcBef>
              <a:buChar char="•"/>
              <a:defRPr sz="16500">
                <a:solidFill>
                  <a:schemeClr val="tx1"/>
                </a:solidFill>
                <a:latin typeface="Arial" panose="020B0604020202020204" pitchFamily="34" charset="0"/>
              </a:defRPr>
            </a:lvl1pPr>
            <a:lvl2pPr marL="742950" indent="-285750" defTabSz="4703763">
              <a:spcBef>
                <a:spcPct val="20000"/>
              </a:spcBef>
              <a:buChar char="–"/>
              <a:defRPr sz="14400">
                <a:solidFill>
                  <a:schemeClr val="tx1"/>
                </a:solidFill>
                <a:latin typeface="Arial" panose="020B0604020202020204" pitchFamily="34" charset="0"/>
              </a:defRPr>
            </a:lvl2pPr>
            <a:lvl3pPr marL="1143000" indent="-228600" defTabSz="4703763">
              <a:spcBef>
                <a:spcPct val="20000"/>
              </a:spcBef>
              <a:buChar char="•"/>
              <a:defRPr sz="12300">
                <a:solidFill>
                  <a:schemeClr val="tx1"/>
                </a:solidFill>
                <a:latin typeface="Arial" panose="020B0604020202020204" pitchFamily="34" charset="0"/>
              </a:defRPr>
            </a:lvl3pPr>
            <a:lvl4pPr marL="1600200" indent="-228600" defTabSz="4703763">
              <a:spcBef>
                <a:spcPct val="20000"/>
              </a:spcBef>
              <a:buChar char="–"/>
              <a:defRPr sz="10300">
                <a:solidFill>
                  <a:schemeClr val="tx1"/>
                </a:solidFill>
                <a:latin typeface="Arial" panose="020B0604020202020204" pitchFamily="34" charset="0"/>
              </a:defRPr>
            </a:lvl4pPr>
            <a:lvl5pPr marL="2057400" indent="-228600" defTabSz="4703763">
              <a:spcBef>
                <a:spcPct val="20000"/>
              </a:spcBef>
              <a:buChar char="»"/>
              <a:defRPr sz="10300">
                <a:solidFill>
                  <a:schemeClr val="tx1"/>
                </a:solidFill>
                <a:latin typeface="Arial" panose="020B0604020202020204" pitchFamily="34" charset="0"/>
              </a:defRPr>
            </a:lvl5pPr>
            <a:lvl6pPr marL="25146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3763" eaLnBrk="0" fontAlgn="base" hangingPunct="0">
              <a:spcBef>
                <a:spcPct val="20000"/>
              </a:spcBef>
              <a:spcAft>
                <a:spcPct val="0"/>
              </a:spcAft>
              <a:buChar char="»"/>
              <a:defRPr sz="10300">
                <a:solidFill>
                  <a:schemeClr val="tx1"/>
                </a:solidFill>
                <a:latin typeface="Arial" panose="020B0604020202020204" pitchFamily="34" charset="0"/>
              </a:defRPr>
            </a:lvl9pPr>
          </a:lstStyle>
          <a:p>
            <a:r>
              <a:rPr lang="en-US" sz="2400" dirty="0"/>
              <a:t>The terms brought up were much more consistent than originally hypothesized, and it is unclear how much of this necessarily has to do with American cultural fascinations or the conventions of sitcom. Two topics consistently brought up were of get-togethers, and of women, in a broad or romantic context. In every decade of television analyzed, there was a high quantity of references to holidays and significant gatherings: “Christmas” (consistently having high frequency), “birthday,” “party,” “wedding,” “thanksgiving;” and numerous references to marriage (“married,” “wife,” “husband,”). It should be noted however, that the 2000s were the first decade in television studied here where “thanksgiving” and “Halloween” had a higher frequency than “Christmas.” With these were the associated pleasures, “food,” “eat,” “play,” and “drink,” appearing often. References to drinking were and are plentiful. </a:t>
            </a:r>
          </a:p>
          <a:p>
            <a:r>
              <a:rPr lang="en-US" sz="2400" dirty="0"/>
              <a:t>Women were always a topic of discussion, though the terms with which they were discussed changed over the years. Starting in the 1950s and ‘60s with “</a:t>
            </a:r>
            <a:r>
              <a:rPr lang="en-US" sz="2400" dirty="0" err="1"/>
              <a:t>madame</a:t>
            </a:r>
            <a:r>
              <a:rPr lang="en-US" sz="2400" dirty="0"/>
              <a:t>,” “miss,” to the ‘70s and ‘80s’ discussions of “women,” “girls,” “lady.” It can be assumed that these discussions were contextualized by the pursuit of these women, as results show associations with terms like “date,” “couple,” “hot,” and later in the 2000s, “sex,” “naked,” and “pants.” </a:t>
            </a:r>
          </a:p>
          <a:p>
            <a:r>
              <a:rPr lang="en-US" sz="2400" dirty="0"/>
              <a:t>One of the most significant cultural shifts detected from the topics pulled out was the shift between the 1950s-70s to the 1980s-2000s in terms of setting and focus. Each of the popular sitcoms pre-1980s analyzed here (</a:t>
            </a:r>
            <a:r>
              <a:rPr lang="en-US" sz="2400" i="1" dirty="0"/>
              <a:t>M*A*S*H</a:t>
            </a:r>
            <a:r>
              <a:rPr lang="en-US" sz="2400" dirty="0"/>
              <a:t> being the exception) took place in suburban settings, and focused on domestic issues, usually regarding family. Terms like “mommy,” “daddy,” “child,” “father,” suggest emphasis on family, while terms like “street,” “tree,” “car,” suggest a suburban setting. Families in these sitcoms were always working class; “class,” appearing particularly high in the 1970s, as well as “loan,” and “business.” </a:t>
            </a:r>
          </a:p>
          <a:p>
            <a:r>
              <a:rPr lang="en-US" sz="2400" dirty="0"/>
              <a:t>With the 1980s and afterward, we see a shift away from the working class family and toward well-off urban residents. The</a:t>
            </a:r>
            <a:r>
              <a:rPr lang="en-US" sz="2400" i="1" dirty="0"/>
              <a:t> </a:t>
            </a:r>
            <a:r>
              <a:rPr lang="en-US" sz="2400" dirty="0"/>
              <a:t>most popular sitcoms in the 1990s and 2000s take place away from families, instead either in the workplace or with friends. “Apartment,” “coffee,” a higher use of “business,” and “city,” suggests the move to an urban setting. Of the four popular sitcoms chosen from this era, three take place in New York City. There is also a shift toward a focus on the protagonist’s parents, “parents,” “dad” and “mom” appearing highly in many series. The working class struggles have changed to consumerist wealth and spending, wanting and needing; “buy,” “money,” (“</a:t>
            </a:r>
            <a:r>
              <a:rPr lang="en-US" sz="2400" dirty="0" err="1"/>
              <a:t>gotta</a:t>
            </a:r>
            <a:r>
              <a:rPr lang="en-US" sz="2400" dirty="0"/>
              <a:t>” and “</a:t>
            </a:r>
            <a:r>
              <a:rPr lang="en-US" sz="2400" dirty="0" err="1"/>
              <a:t>wanna</a:t>
            </a:r>
            <a:r>
              <a:rPr lang="en-US" sz="2400" dirty="0"/>
              <a:t>” were high terms in the 1980s) and a shift to aesthetic emphasis and materialism; “hair,” “ring,” “shirt,” “suit,” “beautiful.”</a:t>
            </a:r>
            <a:endParaRPr lang="en-US" altLang="en-US" sz="2400" dirty="0">
              <a:latin typeface="Domine" panose="02040503040403060204" pitchFamily="18" charset="0"/>
            </a:endParaRPr>
          </a:p>
        </p:txBody>
      </p:sp>
      <p:sp>
        <p:nvSpPr>
          <p:cNvPr id="18" name="AutoShape 396">
            <a:extLst>
              <a:ext uri="{FF2B5EF4-FFF2-40B4-BE49-F238E27FC236}">
                <a16:creationId xmlns:a16="http://schemas.microsoft.com/office/drawing/2014/main" xmlns="" id="{93387BD6-B5ED-4401-9B36-F665D2DEC6CF}"/>
              </a:ext>
            </a:extLst>
          </p:cNvPr>
          <p:cNvSpPr>
            <a:spLocks noChangeArrowheads="1"/>
          </p:cNvSpPr>
          <p:nvPr/>
        </p:nvSpPr>
        <p:spPr bwMode="auto">
          <a:xfrm>
            <a:off x="23774400" y="6832605"/>
            <a:ext cx="9144000" cy="914400"/>
          </a:xfrm>
          <a:prstGeom prst="homePlate">
            <a:avLst>
              <a:gd name="adj" fmla="val 50000"/>
            </a:avLst>
          </a:prstGeom>
          <a:solidFill>
            <a:srgbClr val="B9B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74320" anchor="ctr"/>
          <a:lstStyle>
            <a:lvl1pPr defTabSz="4702175">
              <a:spcBef>
                <a:spcPct val="20000"/>
              </a:spcBef>
              <a:buChar char="•"/>
              <a:defRPr sz="16500">
                <a:solidFill>
                  <a:schemeClr val="tx1"/>
                </a:solidFill>
                <a:latin typeface="Arial" panose="020B0604020202020204" pitchFamily="34" charset="0"/>
              </a:defRPr>
            </a:lvl1pPr>
            <a:lvl2pPr marL="742950" indent="-285750" defTabSz="4702175">
              <a:spcBef>
                <a:spcPct val="20000"/>
              </a:spcBef>
              <a:buChar char="–"/>
              <a:defRPr sz="14400">
                <a:solidFill>
                  <a:schemeClr val="tx1"/>
                </a:solidFill>
                <a:latin typeface="Arial" panose="020B0604020202020204" pitchFamily="34" charset="0"/>
              </a:defRPr>
            </a:lvl2pPr>
            <a:lvl3pPr marL="1143000" indent="-228600" defTabSz="4702175">
              <a:spcBef>
                <a:spcPct val="20000"/>
              </a:spcBef>
              <a:buChar char="•"/>
              <a:defRPr sz="12300">
                <a:solidFill>
                  <a:schemeClr val="tx1"/>
                </a:solidFill>
                <a:latin typeface="Arial" panose="020B0604020202020204" pitchFamily="34" charset="0"/>
              </a:defRPr>
            </a:lvl3pPr>
            <a:lvl4pPr marL="1600200" indent="-228600" defTabSz="4702175">
              <a:spcBef>
                <a:spcPct val="20000"/>
              </a:spcBef>
              <a:buChar char="–"/>
              <a:defRPr sz="10300">
                <a:solidFill>
                  <a:schemeClr val="tx1"/>
                </a:solidFill>
                <a:latin typeface="Arial" panose="020B0604020202020204" pitchFamily="34" charset="0"/>
              </a:defRPr>
            </a:lvl4pPr>
            <a:lvl5pPr marL="2057400" indent="-228600" defTabSz="4702175">
              <a:spcBef>
                <a:spcPct val="20000"/>
              </a:spcBef>
              <a:buChar char="»"/>
              <a:defRPr sz="10300">
                <a:solidFill>
                  <a:schemeClr val="tx1"/>
                </a:solidFill>
                <a:latin typeface="Arial" panose="020B0604020202020204" pitchFamily="34" charset="0"/>
              </a:defRPr>
            </a:lvl5pPr>
            <a:lvl6pPr marL="25146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6pPr>
            <a:lvl7pPr marL="29718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7pPr>
            <a:lvl8pPr marL="34290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8pPr>
            <a:lvl9pPr marL="3886200" indent="-228600" defTabSz="4702175" eaLnBrk="0" fontAlgn="base" hangingPunct="0">
              <a:spcBef>
                <a:spcPct val="20000"/>
              </a:spcBef>
              <a:spcAft>
                <a:spcPct val="0"/>
              </a:spcAft>
              <a:buChar char="»"/>
              <a:defRPr sz="10300">
                <a:solidFill>
                  <a:schemeClr val="tx1"/>
                </a:solidFill>
                <a:latin typeface="Arial" panose="020B0604020202020204" pitchFamily="34" charset="0"/>
              </a:defRPr>
            </a:lvl9pPr>
          </a:lstStyle>
          <a:p>
            <a:pPr>
              <a:spcBef>
                <a:spcPct val="0"/>
              </a:spcBef>
              <a:buFontTx/>
              <a:buNone/>
            </a:pPr>
            <a:r>
              <a:rPr lang="en-US" altLang="en-US" sz="3600">
                <a:solidFill>
                  <a:schemeClr val="bg1"/>
                </a:solidFill>
                <a:latin typeface="Montserrat" panose="00000500000000000000" pitchFamily="50" charset="0"/>
                <a:cs typeface="Calibri" panose="020F0502020204030204" pitchFamily="34" charset="0"/>
              </a:rPr>
              <a:t>Results</a:t>
            </a:r>
          </a:p>
        </p:txBody>
      </p:sp>
      <p:sp>
        <p:nvSpPr>
          <p:cNvPr id="2" name="TextBox 1">
            <a:extLst>
              <a:ext uri="{FF2B5EF4-FFF2-40B4-BE49-F238E27FC236}">
                <a16:creationId xmlns:a16="http://schemas.microsoft.com/office/drawing/2014/main" xmlns="" id="{C8DC2A48-F7DD-A746-998D-195BE6A65C60}"/>
              </a:ext>
            </a:extLst>
          </p:cNvPr>
          <p:cNvSpPr txBox="1"/>
          <p:nvPr/>
        </p:nvSpPr>
        <p:spPr>
          <a:xfrm>
            <a:off x="13725526" y="6847497"/>
            <a:ext cx="8619898" cy="4893647"/>
          </a:xfrm>
          <a:prstGeom prst="rect">
            <a:avLst/>
          </a:prstGeom>
          <a:noFill/>
        </p:spPr>
        <p:txBody>
          <a:bodyPr wrap="square" rtlCol="0">
            <a:spAutoFit/>
          </a:bodyPr>
          <a:lstStyle/>
          <a:p>
            <a:r>
              <a:rPr lang="en-US" sz="2400" b="1" dirty="0"/>
              <a:t>My picks for the 1970s-2000s are as follows: </a:t>
            </a:r>
          </a:p>
          <a:p>
            <a:r>
              <a:rPr lang="en-US" sz="2400" b="1" dirty="0"/>
              <a:t>1970s: </a:t>
            </a:r>
            <a:r>
              <a:rPr lang="en-US" sz="2400" b="1" i="1" dirty="0"/>
              <a:t>M*A*S*H </a:t>
            </a:r>
            <a:r>
              <a:rPr lang="en-US" sz="2400" b="1" dirty="0"/>
              <a:t>(11 seasons, spent most its life around #4) and </a:t>
            </a:r>
            <a:r>
              <a:rPr lang="en-US" sz="2400" b="1" i="1" dirty="0"/>
              <a:t>All in the Family </a:t>
            </a:r>
            <a:r>
              <a:rPr lang="en-US" sz="2400" b="1" dirty="0"/>
              <a:t>(9 seasons, #1 for five years) </a:t>
            </a:r>
          </a:p>
          <a:p>
            <a:r>
              <a:rPr lang="en-US" sz="2400" b="1" dirty="0"/>
              <a:t>1980s: </a:t>
            </a:r>
            <a:r>
              <a:rPr lang="en-US" sz="2400" b="1" i="1" dirty="0"/>
              <a:t>Cheers</a:t>
            </a:r>
            <a:r>
              <a:rPr lang="en-US" sz="2400" b="1" dirty="0"/>
              <a:t> (11 seasons, entered top 5 in season 4 and peaked at #1) and </a:t>
            </a:r>
            <a:r>
              <a:rPr lang="en-US" sz="2400" b="1" i="1" dirty="0"/>
              <a:t>Family Ties </a:t>
            </a:r>
            <a:r>
              <a:rPr lang="en-US" sz="2400" b="1" dirty="0"/>
              <a:t>(entered top 5 in season 3, peaked at #2) </a:t>
            </a:r>
          </a:p>
          <a:p>
            <a:r>
              <a:rPr lang="en-US" sz="2400" b="1" dirty="0"/>
              <a:t>1990s: </a:t>
            </a:r>
            <a:r>
              <a:rPr lang="en-US" sz="2400" b="1" i="1" dirty="0"/>
              <a:t>Seinfeld</a:t>
            </a:r>
            <a:r>
              <a:rPr lang="en-US" sz="2400" b="1" dirty="0"/>
              <a:t> (9 seasons, entered top 3 in season 5 and hit #1 twice, including its last season) and </a:t>
            </a:r>
            <a:r>
              <a:rPr lang="en-US" sz="2400" b="1" i="1" dirty="0"/>
              <a:t>Friends</a:t>
            </a:r>
            <a:r>
              <a:rPr lang="en-US" sz="2400" b="1" dirty="0"/>
              <a:t> (10 seasons, in top 5 for every season but one, peaked at #1) </a:t>
            </a:r>
          </a:p>
          <a:p>
            <a:r>
              <a:rPr lang="en-US" sz="2400" b="1" dirty="0"/>
              <a:t>2000s: </a:t>
            </a:r>
            <a:r>
              <a:rPr lang="en-US" sz="2400" b="1" i="1" dirty="0"/>
              <a:t>The Office </a:t>
            </a:r>
            <a:r>
              <a:rPr lang="en-US" sz="2400" b="1" dirty="0"/>
              <a:t>(</a:t>
            </a:r>
            <a:r>
              <a:rPr lang="en-US" sz="2400" b="1" i="1" dirty="0"/>
              <a:t>U.S.</a:t>
            </a:r>
            <a:r>
              <a:rPr lang="en-US" sz="2400" b="1" dirty="0"/>
              <a:t>)</a:t>
            </a:r>
            <a:r>
              <a:rPr lang="en-US" sz="2400" b="1" i="1" dirty="0"/>
              <a:t> </a:t>
            </a:r>
            <a:r>
              <a:rPr lang="en-US" sz="2400" b="1" dirty="0"/>
              <a:t>and </a:t>
            </a:r>
            <a:r>
              <a:rPr lang="en-US" sz="2400" b="1" i="1" dirty="0"/>
              <a:t>How I Met Your Mother</a:t>
            </a:r>
            <a:r>
              <a:rPr lang="en-US" sz="2400" b="1" dirty="0"/>
              <a:t>. At this point Nielsen ratings become irrelevant, but the former had a viewership of 5-9 million, and the latter between 8-12. Both ran for 9 seasons. </a:t>
            </a:r>
          </a:p>
        </p:txBody>
      </p:sp>
      <p:pic>
        <p:nvPicPr>
          <p:cNvPr id="4" name="Picture 3">
            <a:extLst>
              <a:ext uri="{FF2B5EF4-FFF2-40B4-BE49-F238E27FC236}">
                <a16:creationId xmlns:a16="http://schemas.microsoft.com/office/drawing/2014/main" xmlns="" id="{3429841F-8534-5346-ACC3-BD104C26F447}"/>
              </a:ext>
            </a:extLst>
          </p:cNvPr>
          <p:cNvPicPr>
            <a:picLocks noChangeAspect="1"/>
          </p:cNvPicPr>
          <p:nvPr/>
        </p:nvPicPr>
        <p:blipFill>
          <a:blip r:embed="rId2"/>
          <a:stretch>
            <a:fillRect/>
          </a:stretch>
        </p:blipFill>
        <p:spPr>
          <a:xfrm>
            <a:off x="6246872" y="2268951"/>
            <a:ext cx="5281268" cy="3955853"/>
          </a:xfrm>
          <a:prstGeom prst="rect">
            <a:avLst/>
          </a:prstGeom>
        </p:spPr>
      </p:pic>
      <p:pic>
        <p:nvPicPr>
          <p:cNvPr id="6" name="Picture 5">
            <a:extLst>
              <a:ext uri="{FF2B5EF4-FFF2-40B4-BE49-F238E27FC236}">
                <a16:creationId xmlns:a16="http://schemas.microsoft.com/office/drawing/2014/main" xmlns="" id="{6FFD97BB-30A7-ED47-A088-65A1C2CC8BE8}"/>
              </a:ext>
            </a:extLst>
          </p:cNvPr>
          <p:cNvPicPr>
            <a:picLocks noChangeAspect="1"/>
          </p:cNvPicPr>
          <p:nvPr/>
        </p:nvPicPr>
        <p:blipFill>
          <a:blip r:embed="rId3"/>
          <a:stretch>
            <a:fillRect/>
          </a:stretch>
        </p:blipFill>
        <p:spPr>
          <a:xfrm>
            <a:off x="36698238" y="2424528"/>
            <a:ext cx="4972275" cy="3969635"/>
          </a:xfrm>
          <a:prstGeom prst="rect">
            <a:avLst/>
          </a:prstGeom>
        </p:spPr>
      </p:pic>
      <p:pic>
        <p:nvPicPr>
          <p:cNvPr id="9" name="Picture 8">
            <a:extLst>
              <a:ext uri="{FF2B5EF4-FFF2-40B4-BE49-F238E27FC236}">
                <a16:creationId xmlns:a16="http://schemas.microsoft.com/office/drawing/2014/main" xmlns="" id="{9CD3CBC4-8584-1F4C-80F9-210A9BEE7577}"/>
              </a:ext>
            </a:extLst>
          </p:cNvPr>
          <p:cNvPicPr>
            <a:picLocks noChangeAspect="1"/>
          </p:cNvPicPr>
          <p:nvPr/>
        </p:nvPicPr>
        <p:blipFill>
          <a:blip r:embed="rId4"/>
          <a:stretch>
            <a:fillRect/>
          </a:stretch>
        </p:blipFill>
        <p:spPr>
          <a:xfrm>
            <a:off x="23743331" y="25128809"/>
            <a:ext cx="10076996" cy="7089292"/>
          </a:xfrm>
          <a:prstGeom prst="rect">
            <a:avLst/>
          </a:prstGeom>
        </p:spPr>
      </p:pic>
      <p:pic>
        <p:nvPicPr>
          <p:cNvPr id="11" name="Picture 10">
            <a:extLst>
              <a:ext uri="{FF2B5EF4-FFF2-40B4-BE49-F238E27FC236}">
                <a16:creationId xmlns:a16="http://schemas.microsoft.com/office/drawing/2014/main" xmlns="" id="{D946A076-9A6C-3643-94E4-9C59FFB88FBA}"/>
              </a:ext>
            </a:extLst>
          </p:cNvPr>
          <p:cNvPicPr>
            <a:picLocks noChangeAspect="1"/>
          </p:cNvPicPr>
          <p:nvPr/>
        </p:nvPicPr>
        <p:blipFill>
          <a:blip r:embed="rId5"/>
          <a:stretch>
            <a:fillRect/>
          </a:stretch>
        </p:blipFill>
        <p:spPr>
          <a:xfrm>
            <a:off x="14209264" y="11741144"/>
            <a:ext cx="7776024" cy="5498783"/>
          </a:xfrm>
          <a:prstGeom prst="rect">
            <a:avLst/>
          </a:prstGeom>
        </p:spPr>
      </p:pic>
      <p:pic>
        <p:nvPicPr>
          <p:cNvPr id="12" name="Picture 11">
            <a:extLst>
              <a:ext uri="{FF2B5EF4-FFF2-40B4-BE49-F238E27FC236}">
                <a16:creationId xmlns:a16="http://schemas.microsoft.com/office/drawing/2014/main" xmlns="" id="{565E28A6-4AF5-BB42-AD3C-60E19785E01C}"/>
              </a:ext>
            </a:extLst>
          </p:cNvPr>
          <p:cNvPicPr>
            <a:picLocks noChangeAspect="1"/>
          </p:cNvPicPr>
          <p:nvPr/>
        </p:nvPicPr>
        <p:blipFill>
          <a:blip r:embed="rId6"/>
          <a:stretch>
            <a:fillRect/>
          </a:stretch>
        </p:blipFill>
        <p:spPr>
          <a:xfrm>
            <a:off x="14371978" y="17056364"/>
            <a:ext cx="7613310" cy="5826323"/>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theorizingvermillion|09-2018"/>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2159</TotalTime>
  <Words>2066</Words>
  <Application>Microsoft Macintosh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Domine</vt:lpstr>
      <vt:lpstr>Calibri</vt:lpstr>
      <vt:lpstr>Montserrat Extra Bold</vt:lpstr>
      <vt:lpstr>Montserrat</vt:lpstr>
      <vt:lpstr>Default Design</vt:lpstr>
      <vt:lpstr>PowerPoint Presentation</vt:lpstr>
    </vt:vector>
  </TitlesOfParts>
  <Company>Graphicsland</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Microsoft Office User</cp:lastModifiedBy>
  <cp:revision>58</cp:revision>
  <dcterms:created xsi:type="dcterms:W3CDTF">2009-11-12T17:03:12Z</dcterms:created>
  <dcterms:modified xsi:type="dcterms:W3CDTF">2018-12-23T18:16:37Z</dcterms:modified>
  <cp:category>scientific poster template</cp:category>
</cp:coreProperties>
</file>