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Lst>
  <p:sldSz cx="43891200" cy="32918400"/>
  <p:notesSz cx="6881813" cy="9296400"/>
  <p:embeddedFontLst>
    <p:embeddedFont>
      <p:font typeface="Bree Serif" panose="020B0604020202020204" charset="0"/>
      <p:regular r:id="rId3"/>
    </p:embeddedFont>
    <p:embeddedFont>
      <p:font typeface="Open Sans" panose="020B0604020202020204" charset="0"/>
      <p:regular r:id="rId4"/>
      <p:bold r:id="rId5"/>
      <p:italic r:id="rId6"/>
      <p:boldItalic r:id="rId7"/>
    </p:embeddedFont>
    <p:embeddedFont>
      <p:font typeface="Sitka Heading" panose="02000505000000020004" pitchFamily="2" charset="0"/>
      <p:regular r:id="rId8"/>
      <p:bold r:id="rId9"/>
      <p:italic r:id="rId10"/>
      <p:boldItalic r:id="rId11"/>
    </p:embeddedFont>
  </p:embeddedFontLst>
  <p:custDataLst>
    <p:tags r:id="rId12"/>
  </p:custDataLst>
  <p:defaultTextStyle>
    <a:defPPr>
      <a:defRPr lang="en-US"/>
    </a:defPPr>
    <a:lvl1pPr algn="l" rtl="0" fontAlgn="base">
      <a:spcBef>
        <a:spcPct val="0"/>
      </a:spcBef>
      <a:spcAft>
        <a:spcPct val="0"/>
      </a:spcAft>
      <a:defRPr sz="3500" kern="1200">
        <a:solidFill>
          <a:schemeClr val="tx1"/>
        </a:solidFill>
        <a:latin typeface="Arial"/>
        <a:ea typeface="+mn-ea"/>
        <a:cs typeface="+mn-cs"/>
      </a:defRPr>
    </a:lvl1pPr>
    <a:lvl2pPr marL="457200" algn="l" rtl="0" fontAlgn="base">
      <a:spcBef>
        <a:spcPct val="0"/>
      </a:spcBef>
      <a:spcAft>
        <a:spcPct val="0"/>
      </a:spcAft>
      <a:defRPr sz="3500" kern="1200">
        <a:solidFill>
          <a:schemeClr val="tx1"/>
        </a:solidFill>
        <a:latin typeface="Arial"/>
        <a:ea typeface="+mn-ea"/>
        <a:cs typeface="+mn-cs"/>
      </a:defRPr>
    </a:lvl2pPr>
    <a:lvl3pPr marL="914400" algn="l" rtl="0" fontAlgn="base">
      <a:spcBef>
        <a:spcPct val="0"/>
      </a:spcBef>
      <a:spcAft>
        <a:spcPct val="0"/>
      </a:spcAft>
      <a:defRPr sz="3500" kern="1200">
        <a:solidFill>
          <a:schemeClr val="tx1"/>
        </a:solidFill>
        <a:latin typeface="Arial"/>
        <a:ea typeface="+mn-ea"/>
        <a:cs typeface="+mn-cs"/>
      </a:defRPr>
    </a:lvl3pPr>
    <a:lvl4pPr marL="1371600" algn="l" rtl="0" fontAlgn="base">
      <a:spcBef>
        <a:spcPct val="0"/>
      </a:spcBef>
      <a:spcAft>
        <a:spcPct val="0"/>
      </a:spcAft>
      <a:defRPr sz="3500" kern="1200">
        <a:solidFill>
          <a:schemeClr val="tx1"/>
        </a:solidFill>
        <a:latin typeface="Arial"/>
        <a:ea typeface="+mn-ea"/>
        <a:cs typeface="+mn-cs"/>
      </a:defRPr>
    </a:lvl4pPr>
    <a:lvl5pPr marL="1828800" algn="l" rtl="0" fontAlgn="base">
      <a:spcBef>
        <a:spcPct val="0"/>
      </a:spcBef>
      <a:spcAft>
        <a:spcPct val="0"/>
      </a:spcAft>
      <a:defRPr sz="3500" kern="1200">
        <a:solidFill>
          <a:schemeClr val="tx1"/>
        </a:solidFill>
        <a:latin typeface="Arial"/>
        <a:ea typeface="+mn-ea"/>
        <a:cs typeface="+mn-cs"/>
      </a:defRPr>
    </a:lvl5pPr>
    <a:lvl6pPr marL="2286000" algn="l" defTabSz="914400" rtl="0" eaLnBrk="1" latinLnBrk="0" hangingPunct="1">
      <a:defRPr sz="3500" kern="1200">
        <a:solidFill>
          <a:schemeClr val="tx1"/>
        </a:solidFill>
        <a:latin typeface="Arial"/>
        <a:ea typeface="+mn-ea"/>
        <a:cs typeface="+mn-cs"/>
      </a:defRPr>
    </a:lvl6pPr>
    <a:lvl7pPr marL="2743200" algn="l" defTabSz="914400" rtl="0" eaLnBrk="1" latinLnBrk="0" hangingPunct="1">
      <a:defRPr sz="3500" kern="1200">
        <a:solidFill>
          <a:schemeClr val="tx1"/>
        </a:solidFill>
        <a:latin typeface="Arial"/>
        <a:ea typeface="+mn-ea"/>
        <a:cs typeface="+mn-cs"/>
      </a:defRPr>
    </a:lvl7pPr>
    <a:lvl8pPr marL="3200400" algn="l" defTabSz="914400" rtl="0" eaLnBrk="1" latinLnBrk="0" hangingPunct="1">
      <a:defRPr sz="3500" kern="1200">
        <a:solidFill>
          <a:schemeClr val="tx1"/>
        </a:solidFill>
        <a:latin typeface="Arial"/>
        <a:ea typeface="+mn-ea"/>
        <a:cs typeface="+mn-cs"/>
      </a:defRPr>
    </a:lvl8pPr>
    <a:lvl9pPr marL="3657600" algn="l" defTabSz="914400" rtl="0" eaLnBrk="1" latinLnBrk="0" hangingPunct="1">
      <a:defRPr sz="35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1E1E"/>
    <a:srgbClr val="4B4B4B"/>
    <a:srgbClr val="C8C8C8"/>
    <a:srgbClr val="FF3232"/>
    <a:srgbClr val="E1B4B4"/>
    <a:srgbClr val="EAEAEA"/>
    <a:srgbClr val="FFFFB3"/>
    <a:srgbClr val="FFFFD1"/>
    <a:srgbClr val="FFFF99"/>
    <a:srgbClr val="FEFD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99" autoAdjust="0"/>
    <p:restoredTop sz="94660"/>
  </p:normalViewPr>
  <p:slideViewPr>
    <p:cSldViewPr>
      <p:cViewPr>
        <p:scale>
          <a:sx n="30" d="100"/>
          <a:sy n="30" d="100"/>
        </p:scale>
        <p:origin x="1314" y="24"/>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presProps" Target="presProps.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font" Target="fonts/font9.fntdata"/><Relationship Id="rId5" Type="http://schemas.openxmlformats.org/officeDocument/2006/relationships/font" Target="fonts/font3.fntdata"/><Relationship Id="rId15" Type="http://schemas.openxmlformats.org/officeDocument/2006/relationships/theme" Target="theme/theme1.xml"/><Relationship Id="rId10" Type="http://schemas.openxmlformats.org/officeDocument/2006/relationships/font" Target="fonts/font8.fntdata"/><Relationship Id="rId4" Type="http://schemas.openxmlformats.org/officeDocument/2006/relationships/font" Target="fonts/font2.fntdata"/><Relationship Id="rId9" Type="http://schemas.openxmlformats.org/officeDocument/2006/relationships/font" Target="fonts/font7.fntdata"/><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418" y="10226279"/>
            <a:ext cx="37308368" cy="7055644"/>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2834" y="18653522"/>
            <a:ext cx="30725532" cy="8412956"/>
          </a:xfrm>
        </p:spPr>
        <p:txBody>
          <a:bodyPr/>
          <a:lstStyle>
            <a:defPPr>
              <a:defRPr kern="1200" smtId="4294967295"/>
            </a:defPPr>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992635E1-84E5-4F13-B43E-37D2FAED0D2C}" type="slidenum">
              <a:rPr lang="en-US"/>
              <a:pPr>
                <a:defRPr/>
              </a:pPr>
              <a:t>‹#›</a:t>
            </a:fld>
            <a:endParaRPr lang="en-US"/>
          </a:p>
        </p:txBody>
      </p:sp>
    </p:spTree>
    <p:extLst>
      <p:ext uri="{BB962C8B-B14F-4D97-AF65-F5344CB8AC3E}">
        <p14:creationId xmlns:p14="http://schemas.microsoft.com/office/powerpoint/2010/main" val="245175025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960A6F3F-9C8B-44CE-BED2-1CF41933011C}" type="slidenum">
              <a:rPr lang="en-US"/>
              <a:pPr>
                <a:defRPr/>
              </a:pPr>
              <a:t>‹#›</a:t>
            </a:fld>
            <a:endParaRPr lang="en-US"/>
          </a:p>
        </p:txBody>
      </p:sp>
    </p:spTree>
    <p:extLst>
      <p:ext uri="{BB962C8B-B14F-4D97-AF65-F5344CB8AC3E}">
        <p14:creationId xmlns:p14="http://schemas.microsoft.com/office/powerpoint/2010/main" val="137954660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8022"/>
            <a:ext cx="9876367" cy="28088034"/>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2867" y="1318022"/>
            <a:ext cx="29425900" cy="28088034"/>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936F67EB-EDCF-4E87-986D-D9362CB4B02A}" type="slidenum">
              <a:rPr lang="en-US"/>
              <a:pPr>
                <a:defRPr/>
              </a:pPr>
              <a:t>‹#›</a:t>
            </a:fld>
            <a:endParaRPr lang="en-US"/>
          </a:p>
        </p:txBody>
      </p:sp>
    </p:spTree>
    <p:extLst>
      <p:ext uri="{BB962C8B-B14F-4D97-AF65-F5344CB8AC3E}">
        <p14:creationId xmlns:p14="http://schemas.microsoft.com/office/powerpoint/2010/main" val="54192778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D3195DB-34A1-4119-A215-F62A5FE6440B}" type="slidenum">
              <a:rPr lang="en-US"/>
              <a:pPr>
                <a:defRPr/>
              </a:pPr>
              <a:t>‹#›</a:t>
            </a:fld>
            <a:endParaRPr lang="en-US"/>
          </a:p>
        </p:txBody>
      </p:sp>
    </p:spTree>
    <p:extLst>
      <p:ext uri="{BB962C8B-B14F-4D97-AF65-F5344CB8AC3E}">
        <p14:creationId xmlns:p14="http://schemas.microsoft.com/office/powerpoint/2010/main" val="115183394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2644"/>
            <a:ext cx="37308368" cy="6538913"/>
          </a:xfrm>
        </p:spPr>
        <p:txBody>
          <a:bodyPr anchor="t"/>
          <a:lstStyle>
            <a:defPPr>
              <a:defRPr kern="1200" smtId="4294967295"/>
            </a:defPPr>
            <a:lvl1pPr algn="l">
              <a:defRPr sz="3000" b="1" cap="all"/>
            </a:lvl1pPr>
          </a:lstStyle>
          <a:p>
            <a:r>
              <a:rPr lang="en-US"/>
              <a:t>Click to edit Master title style</a:t>
            </a:r>
          </a:p>
        </p:txBody>
      </p:sp>
      <p:sp>
        <p:nvSpPr>
          <p:cNvPr id="3" name="Text Placeholder 2"/>
          <p:cNvSpPr>
            <a:spLocks noGrp="1"/>
          </p:cNvSpPr>
          <p:nvPr>
            <p:ph type="body" idx="1"/>
          </p:nvPr>
        </p:nvSpPr>
        <p:spPr>
          <a:xfrm>
            <a:off x="3467101" y="13951744"/>
            <a:ext cx="37308368" cy="7200900"/>
          </a:xfrm>
        </p:spPr>
        <p:txBody>
          <a:bodyPr anchor="b"/>
          <a:lstStyle>
            <a:defPPr>
              <a:defRPr kern="1200" smtId="4294967295"/>
            </a:defPPr>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90D09999-C139-4E94-B477-200ECFECFBA2}" type="slidenum">
              <a:rPr lang="en-US"/>
              <a:pPr>
                <a:defRPr/>
              </a:pPr>
              <a:t>‹#›</a:t>
            </a:fld>
            <a:endParaRPr lang="en-US"/>
          </a:p>
        </p:txBody>
      </p:sp>
    </p:spTree>
    <p:extLst>
      <p:ext uri="{BB962C8B-B14F-4D97-AF65-F5344CB8AC3E}">
        <p14:creationId xmlns:p14="http://schemas.microsoft.com/office/powerpoint/2010/main" val="59529933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2867" y="7680722"/>
            <a:ext cx="19651132" cy="21725334"/>
          </a:xfrm>
        </p:spPr>
        <p:txBody>
          <a:bodyPr/>
          <a:lstStyle>
            <a:defPPr>
              <a:defRPr kern="1200" smtId="4294967295"/>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47200" y="7680722"/>
            <a:ext cx="19651132" cy="21725334"/>
          </a:xfrm>
        </p:spPr>
        <p:txBody>
          <a:bodyPr/>
          <a:lstStyle>
            <a:defPPr>
              <a:defRPr kern="1200" smtId="4294967295"/>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5CC60876-B1C0-4410-8573-5412B519133D}" type="slidenum">
              <a:rPr lang="en-US"/>
              <a:pPr>
                <a:defRPr/>
              </a:pPr>
              <a:t>‹#›</a:t>
            </a:fld>
            <a:endParaRPr lang="en-US"/>
          </a:p>
        </p:txBody>
      </p:sp>
    </p:spTree>
    <p:extLst>
      <p:ext uri="{BB962C8B-B14F-4D97-AF65-F5344CB8AC3E}">
        <p14:creationId xmlns:p14="http://schemas.microsoft.com/office/powerpoint/2010/main" val="295881697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985" y="1318022"/>
            <a:ext cx="39501232"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985" y="7368778"/>
            <a:ext cx="19392900" cy="3070622"/>
          </a:xfrm>
        </p:spPr>
        <p:txBody>
          <a:bodyPr anchor="b"/>
          <a:lstStyle>
            <a:defPPr>
              <a:defRPr kern="1200" smtId="4294967295"/>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2194985" y="10439401"/>
            <a:ext cx="19392900" cy="18966656"/>
          </a:xfrm>
        </p:spPr>
        <p:txBody>
          <a:bodyPr/>
          <a:lstStyle>
            <a:defPPr>
              <a:defRPr kern="1200" smtId="4294967295"/>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968" y="7368778"/>
            <a:ext cx="19399252" cy="3070622"/>
          </a:xfrm>
        </p:spPr>
        <p:txBody>
          <a:bodyPr anchor="b"/>
          <a:lstStyle>
            <a:defPPr>
              <a:defRPr kern="1200" smtId="4294967295"/>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22296968" y="10439401"/>
            <a:ext cx="19399252" cy="18966656"/>
          </a:xfrm>
        </p:spPr>
        <p:txBody>
          <a:bodyPr/>
          <a:lstStyle>
            <a:defPPr>
              <a:defRPr kern="1200" smtId="4294967295"/>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5C81FEE9-9B80-4F2A-956D-065E37A727D4}" type="slidenum">
              <a:rPr lang="en-US"/>
              <a:pPr>
                <a:defRPr/>
              </a:pPr>
              <a:t>‹#›</a:t>
            </a:fld>
            <a:endParaRPr lang="en-US"/>
          </a:p>
        </p:txBody>
      </p:sp>
    </p:spTree>
    <p:extLst>
      <p:ext uri="{BB962C8B-B14F-4D97-AF65-F5344CB8AC3E}">
        <p14:creationId xmlns:p14="http://schemas.microsoft.com/office/powerpoint/2010/main" val="113273190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3015E0EE-8FC2-494C-80EA-877234696199}" type="slidenum">
              <a:rPr lang="en-US"/>
              <a:pPr>
                <a:defRPr/>
              </a:pPr>
              <a:t>‹#›</a:t>
            </a:fld>
            <a:endParaRPr lang="en-US"/>
          </a:p>
        </p:txBody>
      </p:sp>
    </p:spTree>
    <p:extLst>
      <p:ext uri="{BB962C8B-B14F-4D97-AF65-F5344CB8AC3E}">
        <p14:creationId xmlns:p14="http://schemas.microsoft.com/office/powerpoint/2010/main" val="366069489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9DFD8BC5-FEAE-4CD8-9AC4-640BB6EAE280}" type="slidenum">
              <a:rPr lang="en-US"/>
              <a:pPr>
                <a:defRPr/>
              </a:pPr>
              <a:t>‹#›</a:t>
            </a:fld>
            <a:endParaRPr lang="en-US"/>
          </a:p>
        </p:txBody>
      </p:sp>
    </p:spTree>
    <p:extLst>
      <p:ext uri="{BB962C8B-B14F-4D97-AF65-F5344CB8AC3E}">
        <p14:creationId xmlns:p14="http://schemas.microsoft.com/office/powerpoint/2010/main" val="291781282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985" y="1310879"/>
            <a:ext cx="14439900" cy="5578078"/>
          </a:xfrm>
        </p:spPr>
        <p:txBody>
          <a:bodyPr anchor="b"/>
          <a:lstStyle>
            <a:defPPr>
              <a:defRPr kern="1200" smtId="4294967295"/>
            </a:defPPr>
            <a:lvl1pPr algn="l">
              <a:defRPr sz="1500" b="1"/>
            </a:lvl1pPr>
          </a:lstStyle>
          <a:p>
            <a:r>
              <a:rPr lang="en-US"/>
              <a:t>Click to edit Master title style</a:t>
            </a:r>
          </a:p>
        </p:txBody>
      </p:sp>
      <p:sp>
        <p:nvSpPr>
          <p:cNvPr id="3" name="Content Placeholder 2"/>
          <p:cNvSpPr>
            <a:spLocks noGrp="1"/>
          </p:cNvSpPr>
          <p:nvPr>
            <p:ph idx="1"/>
          </p:nvPr>
        </p:nvSpPr>
        <p:spPr>
          <a:xfrm>
            <a:off x="17159818" y="1310878"/>
            <a:ext cx="24536400" cy="28095178"/>
          </a:xfrm>
        </p:spPr>
        <p:txBody>
          <a:bodyPr/>
          <a:lstStyle>
            <a:defPPr>
              <a:defRPr kern="1200" smtId="4294967295"/>
            </a:defPPr>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985" y="6888956"/>
            <a:ext cx="14439900" cy="22517100"/>
          </a:xfrm>
        </p:spPr>
        <p:txBody>
          <a:bodyPr/>
          <a:lstStyle>
            <a:defPPr>
              <a:defRPr kern="1200" smtId="4294967295"/>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54B659F8-F290-4B1F-9DE5-08C57403E385}" type="slidenum">
              <a:rPr lang="en-US"/>
              <a:pPr>
                <a:defRPr/>
              </a:pPr>
              <a:t>‹#›</a:t>
            </a:fld>
            <a:endParaRPr lang="en-US"/>
          </a:p>
        </p:txBody>
      </p:sp>
    </p:spTree>
    <p:extLst>
      <p:ext uri="{BB962C8B-B14F-4D97-AF65-F5344CB8AC3E}">
        <p14:creationId xmlns:p14="http://schemas.microsoft.com/office/powerpoint/2010/main" val="22427364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134" y="23043356"/>
            <a:ext cx="26335568" cy="2719388"/>
          </a:xfrm>
        </p:spPr>
        <p:txBody>
          <a:bodyPr anchor="b"/>
          <a:lstStyle>
            <a:defPPr>
              <a:defRPr kern="1200" smtId="4294967295"/>
            </a:defPPr>
            <a:lvl1pPr algn="l">
              <a:defRPr sz="1500" b="1"/>
            </a:lvl1pPr>
          </a:lstStyle>
          <a:p>
            <a:r>
              <a:rPr lang="en-US"/>
              <a:t>Click to edit Master title style</a:t>
            </a:r>
          </a:p>
        </p:txBody>
      </p:sp>
      <p:sp>
        <p:nvSpPr>
          <p:cNvPr id="3" name="Picture Placeholder 2"/>
          <p:cNvSpPr>
            <a:spLocks noGrp="1"/>
          </p:cNvSpPr>
          <p:nvPr>
            <p:ph type="pic" idx="1"/>
          </p:nvPr>
        </p:nvSpPr>
        <p:spPr>
          <a:xfrm>
            <a:off x="8602134" y="2940844"/>
            <a:ext cx="26335568" cy="19751280"/>
          </a:xfrm>
        </p:spPr>
        <p:txBody>
          <a:bodyPr/>
          <a:lstStyle>
            <a:defPPr>
              <a:defRPr kern="1200" smtId="4294967295"/>
            </a:defPPr>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8602134" y="25762744"/>
            <a:ext cx="26335568" cy="3863579"/>
          </a:xfrm>
        </p:spPr>
        <p:txBody>
          <a:bodyPr/>
          <a:lstStyle>
            <a:defPPr>
              <a:defRPr kern="1200" smtId="4294967295"/>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8BEE6216-8EDC-47E6-B758-9DADFEBD3721}" type="slidenum">
              <a:rPr lang="en-US"/>
              <a:pPr>
                <a:defRPr/>
              </a:pPr>
              <a:t>‹#›</a:t>
            </a:fld>
            <a:endParaRPr lang="en-US"/>
          </a:p>
        </p:txBody>
      </p:sp>
    </p:spTree>
    <p:extLst>
      <p:ext uri="{BB962C8B-B14F-4D97-AF65-F5344CB8AC3E}">
        <p14:creationId xmlns:p14="http://schemas.microsoft.com/office/powerpoint/2010/main" val="280438233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2867" y="1318022"/>
            <a:ext cx="39505468"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04" tIns="219452" rIns="438904" bIns="219452"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92867" y="7680722"/>
            <a:ext cx="39505468" cy="21725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04" tIns="219452" rIns="438904" bIns="219452"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2867" y="29977556"/>
            <a:ext cx="10244667"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04" tIns="219452" rIns="438904" bIns="219452" anchor="t" anchorCtr="0" compatLnSpc="1">
            <a:prstTxWarp prst="textNoShape">
              <a:avLst/>
            </a:prstTxWarp>
          </a:bodyPr>
          <a:lstStyle>
            <a:defPPr>
              <a:defRPr kern="1200" smtId="4294967295"/>
            </a:defPPr>
            <a:lvl1pPr defTabSz="3292079">
              <a:defRPr sz="5025">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4468" y="29977556"/>
            <a:ext cx="13902268"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04" tIns="219452" rIns="438904" bIns="219452" anchor="t" anchorCtr="0" compatLnSpc="1">
            <a:prstTxWarp prst="textNoShape">
              <a:avLst/>
            </a:prstTxWarp>
          </a:bodyPr>
          <a:lstStyle>
            <a:defPPr>
              <a:defRPr kern="1200" smtId="4294967295"/>
            </a:defPPr>
            <a:lvl1pPr algn="ctr" defTabSz="3292079">
              <a:defRPr sz="5025">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3668" y="29977556"/>
            <a:ext cx="10244667"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904" tIns="219452" rIns="438904" bIns="219452" anchor="t" anchorCtr="0" compatLnSpc="1">
            <a:prstTxWarp prst="textNoShape">
              <a:avLst/>
            </a:prstTxWarp>
          </a:bodyPr>
          <a:lstStyle>
            <a:defPPr>
              <a:defRPr kern="1200" smtId="4294967295"/>
            </a:defPPr>
            <a:lvl1pPr algn="r" defTabSz="3292079">
              <a:defRPr sz="5025">
                <a:latin typeface="Arial" pitchFamily="34" charset="0"/>
              </a:defRPr>
            </a:lvl1pPr>
          </a:lstStyle>
          <a:p>
            <a:pPr>
              <a:defRPr/>
            </a:pPr>
            <a:fld id="{2E84C739-9377-45E7-B2FE-AF118EBE9EF2}"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41122600" y="16459200"/>
            <a:ext cx="14274800" cy="4368800"/>
          </a:xfrm>
          <a:prstGeom prst="rect">
            <a:avLst/>
          </a:prstGeom>
        </p:spPr>
      </p:pic>
      <p:pic>
        <p:nvPicPr>
          <p:cNvPr id="1033" name="New picture"/>
          <p:cNvPicPr/>
          <p:nvPr/>
        </p:nvPicPr>
        <p:blipFill>
          <a:blip r:embed="rId14"/>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pragmaticgraphite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3292079" rtl="0" eaLnBrk="0" fontAlgn="base" hangingPunct="0">
        <a:spcBef>
          <a:spcPct val="0"/>
        </a:spcBef>
        <a:spcAft>
          <a:spcPct val="0"/>
        </a:spcAft>
        <a:defRPr sz="15900">
          <a:solidFill>
            <a:schemeClr val="tx2"/>
          </a:solidFill>
          <a:latin typeface="+mj-lt"/>
          <a:ea typeface="+mj-ea"/>
          <a:cs typeface="+mj-cs"/>
        </a:defRPr>
      </a:lvl1pPr>
      <a:lvl2pPr algn="ctr" defTabSz="3292079" rtl="0" eaLnBrk="0" fontAlgn="base" hangingPunct="0">
        <a:spcBef>
          <a:spcPct val="0"/>
        </a:spcBef>
        <a:spcAft>
          <a:spcPct val="0"/>
        </a:spcAft>
        <a:defRPr sz="15900">
          <a:solidFill>
            <a:schemeClr val="tx2"/>
          </a:solidFill>
          <a:latin typeface="Arial" pitchFamily="34" charset="0"/>
        </a:defRPr>
      </a:lvl2pPr>
      <a:lvl3pPr algn="ctr" defTabSz="3292079" rtl="0" eaLnBrk="0" fontAlgn="base" hangingPunct="0">
        <a:spcBef>
          <a:spcPct val="0"/>
        </a:spcBef>
        <a:spcAft>
          <a:spcPct val="0"/>
        </a:spcAft>
        <a:defRPr sz="15900">
          <a:solidFill>
            <a:schemeClr val="tx2"/>
          </a:solidFill>
          <a:latin typeface="Arial" pitchFamily="34" charset="0"/>
        </a:defRPr>
      </a:lvl3pPr>
      <a:lvl4pPr algn="ctr" defTabSz="3292079" rtl="0" eaLnBrk="0" fontAlgn="base" hangingPunct="0">
        <a:spcBef>
          <a:spcPct val="0"/>
        </a:spcBef>
        <a:spcAft>
          <a:spcPct val="0"/>
        </a:spcAft>
        <a:defRPr sz="15900">
          <a:solidFill>
            <a:schemeClr val="tx2"/>
          </a:solidFill>
          <a:latin typeface="Arial" pitchFamily="34" charset="0"/>
        </a:defRPr>
      </a:lvl4pPr>
      <a:lvl5pPr algn="ctr" defTabSz="3292079" rtl="0" eaLnBrk="0" fontAlgn="base" hangingPunct="0">
        <a:spcBef>
          <a:spcPct val="0"/>
        </a:spcBef>
        <a:spcAft>
          <a:spcPct val="0"/>
        </a:spcAft>
        <a:defRPr sz="15900">
          <a:solidFill>
            <a:schemeClr val="tx2"/>
          </a:solidFill>
          <a:latin typeface="Arial" pitchFamily="34" charset="0"/>
        </a:defRPr>
      </a:lvl5pPr>
      <a:lvl6pPr marL="342900" algn="ctr" defTabSz="3292079" rtl="0" fontAlgn="base">
        <a:spcBef>
          <a:spcPct val="0"/>
        </a:spcBef>
        <a:spcAft>
          <a:spcPct val="0"/>
        </a:spcAft>
        <a:defRPr sz="15900">
          <a:solidFill>
            <a:schemeClr val="tx2"/>
          </a:solidFill>
          <a:latin typeface="Arial" pitchFamily="34" charset="0"/>
        </a:defRPr>
      </a:lvl6pPr>
      <a:lvl7pPr marL="685800" algn="ctr" defTabSz="3292079" rtl="0" fontAlgn="base">
        <a:spcBef>
          <a:spcPct val="0"/>
        </a:spcBef>
        <a:spcAft>
          <a:spcPct val="0"/>
        </a:spcAft>
        <a:defRPr sz="15900">
          <a:solidFill>
            <a:schemeClr val="tx2"/>
          </a:solidFill>
          <a:latin typeface="Arial" pitchFamily="34" charset="0"/>
        </a:defRPr>
      </a:lvl7pPr>
      <a:lvl8pPr marL="1028700" algn="ctr" defTabSz="3292079" rtl="0" fontAlgn="base">
        <a:spcBef>
          <a:spcPct val="0"/>
        </a:spcBef>
        <a:spcAft>
          <a:spcPct val="0"/>
        </a:spcAft>
        <a:defRPr sz="15900">
          <a:solidFill>
            <a:schemeClr val="tx2"/>
          </a:solidFill>
          <a:latin typeface="Arial" pitchFamily="34" charset="0"/>
        </a:defRPr>
      </a:lvl8pPr>
      <a:lvl9pPr marL="1371600" algn="ctr" defTabSz="3292079" rtl="0" fontAlgn="base">
        <a:spcBef>
          <a:spcPct val="0"/>
        </a:spcBef>
        <a:spcAft>
          <a:spcPct val="0"/>
        </a:spcAft>
        <a:defRPr sz="15900">
          <a:solidFill>
            <a:schemeClr val="tx2"/>
          </a:solidFill>
          <a:latin typeface="Arial" pitchFamily="34" charset="0"/>
        </a:defRPr>
      </a:lvl9pPr>
    </p:titleStyle>
    <p:bodyStyle>
      <a:defPPr>
        <a:defRPr kern="1200" smtId="4294967295"/>
      </a:defPPr>
      <a:lvl1pPr marL="1233488" indent="-1233488" algn="l" defTabSz="3292079" rtl="0" eaLnBrk="0" fontAlgn="base" hangingPunct="0">
        <a:spcBef>
          <a:spcPct val="20000"/>
        </a:spcBef>
        <a:spcAft>
          <a:spcPct val="0"/>
        </a:spcAft>
        <a:buChar char="•"/>
        <a:defRPr sz="11550">
          <a:solidFill>
            <a:schemeClr val="tx1"/>
          </a:solidFill>
          <a:latin typeface="+mn-lt"/>
          <a:ea typeface="+mn-ea"/>
          <a:cs typeface="+mn-cs"/>
        </a:defRPr>
      </a:lvl1pPr>
      <a:lvl2pPr marL="2675335" indent="-1028700" algn="l" defTabSz="3292079" rtl="0" eaLnBrk="0" fontAlgn="base" hangingPunct="0">
        <a:spcBef>
          <a:spcPct val="20000"/>
        </a:spcBef>
        <a:spcAft>
          <a:spcPct val="0"/>
        </a:spcAft>
        <a:buChar char="–"/>
        <a:defRPr sz="10125">
          <a:solidFill>
            <a:schemeClr val="tx1"/>
          </a:solidFill>
          <a:latin typeface="+mn-lt"/>
        </a:defRPr>
      </a:lvl2pPr>
      <a:lvl3pPr marL="4114800" indent="-822722" algn="l" defTabSz="3292079" rtl="0" eaLnBrk="0" fontAlgn="base" hangingPunct="0">
        <a:spcBef>
          <a:spcPct val="20000"/>
        </a:spcBef>
        <a:spcAft>
          <a:spcPct val="0"/>
        </a:spcAft>
        <a:buChar char="•"/>
        <a:defRPr sz="8700">
          <a:solidFill>
            <a:schemeClr val="tx1"/>
          </a:solidFill>
          <a:latin typeface="+mn-lt"/>
        </a:defRPr>
      </a:lvl3pPr>
      <a:lvl4pPr marL="5761435" indent="-822722" algn="l" defTabSz="3292079" rtl="0" eaLnBrk="0" fontAlgn="base" hangingPunct="0">
        <a:spcBef>
          <a:spcPct val="20000"/>
        </a:spcBef>
        <a:spcAft>
          <a:spcPct val="0"/>
        </a:spcAft>
        <a:buChar char="–"/>
        <a:defRPr sz="7200">
          <a:solidFill>
            <a:schemeClr val="tx1"/>
          </a:solidFill>
          <a:latin typeface="+mn-lt"/>
        </a:defRPr>
      </a:lvl4pPr>
      <a:lvl5pPr marL="7406879" indent="-822722" algn="l" defTabSz="3292079" rtl="0" eaLnBrk="0" fontAlgn="base" hangingPunct="0">
        <a:spcBef>
          <a:spcPct val="20000"/>
        </a:spcBef>
        <a:spcAft>
          <a:spcPct val="0"/>
        </a:spcAft>
        <a:buChar char="»"/>
        <a:defRPr sz="7200">
          <a:solidFill>
            <a:schemeClr val="tx1"/>
          </a:solidFill>
          <a:latin typeface="+mn-lt"/>
        </a:defRPr>
      </a:lvl5pPr>
      <a:lvl6pPr marL="7749779" indent="-822722" algn="l" defTabSz="3292079" rtl="0" fontAlgn="base">
        <a:spcBef>
          <a:spcPct val="20000"/>
        </a:spcBef>
        <a:spcAft>
          <a:spcPct val="0"/>
        </a:spcAft>
        <a:buChar char="»"/>
        <a:defRPr sz="7200">
          <a:solidFill>
            <a:schemeClr val="tx1"/>
          </a:solidFill>
          <a:latin typeface="+mn-lt"/>
        </a:defRPr>
      </a:lvl6pPr>
      <a:lvl7pPr marL="8092679" indent="-822722" algn="l" defTabSz="3292079" rtl="0" fontAlgn="base">
        <a:spcBef>
          <a:spcPct val="20000"/>
        </a:spcBef>
        <a:spcAft>
          <a:spcPct val="0"/>
        </a:spcAft>
        <a:buChar char="»"/>
        <a:defRPr sz="7200">
          <a:solidFill>
            <a:schemeClr val="tx1"/>
          </a:solidFill>
          <a:latin typeface="+mn-lt"/>
        </a:defRPr>
      </a:lvl7pPr>
      <a:lvl8pPr marL="8435579" indent="-822722" algn="l" defTabSz="3292079" rtl="0" fontAlgn="base">
        <a:spcBef>
          <a:spcPct val="20000"/>
        </a:spcBef>
        <a:spcAft>
          <a:spcPct val="0"/>
        </a:spcAft>
        <a:buChar char="»"/>
        <a:defRPr sz="7200">
          <a:solidFill>
            <a:schemeClr val="tx1"/>
          </a:solidFill>
          <a:latin typeface="+mn-lt"/>
        </a:defRPr>
      </a:lvl8pPr>
      <a:lvl9pPr marL="8778479" indent="-822722" algn="l" defTabSz="3292079" rtl="0" fontAlgn="base">
        <a:spcBef>
          <a:spcPct val="20000"/>
        </a:spcBef>
        <a:spcAft>
          <a:spcPct val="0"/>
        </a:spcAft>
        <a:buChar char="»"/>
        <a:defRPr sz="7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17" name="Rectangle 6">
            <a:extLst>
              <a:ext uri="{FF2B5EF4-FFF2-40B4-BE49-F238E27FC236}">
                <a16:creationId xmlns:a16="http://schemas.microsoft.com/office/drawing/2014/main" id="{F78D3B24-9243-4566-851C-9230892405FF}"/>
              </a:ext>
            </a:extLst>
          </p:cNvPr>
          <p:cNvSpPr>
            <a:spLocks noChangeArrowheads="1"/>
          </p:cNvSpPr>
          <p:nvPr/>
        </p:nvSpPr>
        <p:spPr bwMode="auto">
          <a:xfrm>
            <a:off x="0" y="1845"/>
            <a:ext cx="43891200" cy="6668559"/>
          </a:xfrm>
          <a:prstGeom prst="rect">
            <a:avLst/>
          </a:prstGeom>
          <a:solidFill>
            <a:schemeClr val="bg2">
              <a:lumMod val="75000"/>
            </a:schemeClr>
          </a:solidFill>
          <a:ln w="38100">
            <a:noFill/>
            <a:miter lim="800000"/>
          </a:ln>
        </p:spPr>
        <p:txBody>
          <a:bodyPr lIns="137160" tIns="68580" rIns="137160" bIns="68580" anchor="ctr"/>
          <a:lstStyle>
            <a:defPPr>
              <a:defRPr kern="1200" smtId="4294967295"/>
            </a:defPPr>
          </a:lstStyle>
          <a:p>
            <a:pPr algn="ctr" defTabSz="4703763"/>
            <a:endParaRPr lang="en-US" sz="5400" b="1" dirty="0">
              <a:solidFill>
                <a:schemeClr val="tx2"/>
              </a:solidFill>
              <a:latin typeface="Times New Roman" panose="02020603050405020304" pitchFamily="18" charset="0"/>
              <a:cs typeface="Times New Roman" panose="02020603050405020304" pitchFamily="18" charset="0"/>
            </a:endParaRPr>
          </a:p>
        </p:txBody>
      </p:sp>
      <p:sp>
        <p:nvSpPr>
          <p:cNvPr id="18" name="TextBox 19">
            <a:extLst>
              <a:ext uri="{FF2B5EF4-FFF2-40B4-BE49-F238E27FC236}">
                <a16:creationId xmlns:a16="http://schemas.microsoft.com/office/drawing/2014/main" id="{B5A0DB97-A7B2-41E6-881B-2B07D8307FEC}"/>
              </a:ext>
            </a:extLst>
          </p:cNvPr>
          <p:cNvSpPr txBox="1">
            <a:spLocks noChangeArrowheads="1"/>
          </p:cNvSpPr>
          <p:nvPr/>
        </p:nvSpPr>
        <p:spPr bwMode="auto">
          <a:xfrm>
            <a:off x="609600" y="8286545"/>
            <a:ext cx="9601200" cy="9820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Open Sans" panose="020B0606030504020204" pitchFamily="34" charset="0"/>
                <a:ea typeface="Open Sans" panose="020B0606030504020204" pitchFamily="34" charset="0"/>
                <a:cs typeface="Open Sans" panose="020B0606030504020204" pitchFamily="34" charset="0"/>
              </a:rPr>
              <a:t>Although largely a field for advances in science, tech, and lifestyle, artificial intelligence has made great steps in approaching creative fields and processes. The popular “script written by an AI” (See:</a:t>
            </a:r>
            <a:r>
              <a:rPr lang="en-US" sz="2400" i="1" dirty="0">
                <a:latin typeface="Open Sans" panose="020B0606030504020204" pitchFamily="34" charset="0"/>
                <a:ea typeface="Open Sans" panose="020B0606030504020204" pitchFamily="34" charset="0"/>
                <a:cs typeface="Open Sans" panose="020B0606030504020204" pitchFamily="34" charset="0"/>
              </a:rPr>
              <a:t> An AI Wrote this Movie and Its Strangely Moving</a:t>
            </a:r>
            <a:r>
              <a:rPr lang="en-US" sz="2400" dirty="0">
                <a:latin typeface="Open Sans" panose="020B0606030504020204" pitchFamily="34" charset="0"/>
                <a:ea typeface="Open Sans" panose="020B0606030504020204" pitchFamily="34" charset="0"/>
                <a:cs typeface="Open Sans" panose="020B0606030504020204" pitchFamily="34" charset="0"/>
              </a:rPr>
              <a:t> on Ars </a:t>
            </a:r>
            <a:r>
              <a:rPr lang="en-US" sz="2400" dirty="0" err="1">
                <a:latin typeface="Open Sans" panose="020B0606030504020204" pitchFamily="34" charset="0"/>
                <a:ea typeface="Open Sans" panose="020B0606030504020204" pitchFamily="34" charset="0"/>
                <a:cs typeface="Open Sans" panose="020B0606030504020204" pitchFamily="34" charset="0"/>
              </a:rPr>
              <a:t>Technica</a:t>
            </a:r>
            <a:r>
              <a:rPr lang="en-US" sz="2400" dirty="0">
                <a:latin typeface="Open Sans" panose="020B0606030504020204" pitchFamily="34" charset="0"/>
                <a:ea typeface="Open Sans" panose="020B0606030504020204" pitchFamily="34" charset="0"/>
                <a:cs typeface="Open Sans" panose="020B0606030504020204" pitchFamily="34" charset="0"/>
              </a:rPr>
              <a:t>) and “AI writes Harry Potter fanfiction” (See: </a:t>
            </a:r>
            <a:r>
              <a:rPr lang="en-US" sz="2400" dirty="0" err="1">
                <a:latin typeface="Open Sans" panose="020B0606030504020204" pitchFamily="34" charset="0"/>
                <a:ea typeface="Open Sans" panose="020B0606030504020204" pitchFamily="34" charset="0"/>
                <a:cs typeface="Open Sans" panose="020B0606030504020204" pitchFamily="34" charset="0"/>
              </a:rPr>
              <a:t>Botnik</a:t>
            </a:r>
            <a:r>
              <a:rPr lang="en-US" sz="2400" dirty="0">
                <a:latin typeface="Open Sans" panose="020B0606030504020204" pitchFamily="34" charset="0"/>
                <a:ea typeface="Open Sans" panose="020B0606030504020204" pitchFamily="34" charset="0"/>
                <a:cs typeface="Open Sans" panose="020B0606030504020204" pitchFamily="34" charset="0"/>
              </a:rPr>
              <a:t>) made their rounds in online communities to much laughter and entertainment. The issue, though, is that the creation generated by artificial intelligence is just that: laughable. It is entertaining for its comedic effect, its odd and unexpected twists, and its inhuman narration. It strikes at precisely what is thought makes humans laugh, the unexpected. But in order to create art that is more reputable and respectable, there will need to be major advancements in the technology currently available. That being said, AI already shows promising signs of accomplishing another purpose, that of a tool to creative writers as they create on their own.  It could potentially augment the writing process by making it more streamlined and insightful. Consider artificial intelligence like those used in stylometry that allows a writer to identify elements of his style and craft that they may not notice on his own (such as overuse of certain words,  resemblances to other authors, clichés in theme or character, et cetera). Consider an artificial intelligence that can suggest possible solutions to problems of plot, setting, or narrative. Imagine a technology that can act as a qualified and legitimately helpful critic at all levels of the creative process.</a:t>
            </a:r>
          </a:p>
        </p:txBody>
      </p:sp>
      <p:sp>
        <p:nvSpPr>
          <p:cNvPr id="20" name="Text Placeholder 5">
            <a:extLst>
              <a:ext uri="{FF2B5EF4-FFF2-40B4-BE49-F238E27FC236}">
                <a16:creationId xmlns:a16="http://schemas.microsoft.com/office/drawing/2014/main" id="{2F2F82DA-ED7B-4BDE-9EED-3BB1F8DACB64}"/>
              </a:ext>
            </a:extLst>
          </p:cNvPr>
          <p:cNvSpPr txBox="1"/>
          <p:nvPr/>
        </p:nvSpPr>
        <p:spPr>
          <a:xfrm>
            <a:off x="3657600" y="914400"/>
            <a:ext cx="36576000" cy="2937440"/>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dirty="0">
                <a:solidFill>
                  <a:schemeClr val="bg1"/>
                </a:solidFill>
                <a:latin typeface="Sitka Heading" panose="02000505000000020004" pitchFamily="2" charset="0"/>
              </a:rPr>
              <a:t>Artificial Intelligence as a Tool for Creative Writers</a:t>
            </a:r>
          </a:p>
          <a:p>
            <a:pPr algn="ctr" defTabSz="3761086">
              <a:spcBef>
                <a:spcPct val="20000"/>
              </a:spcBef>
              <a:defRPr/>
            </a:pPr>
            <a:r>
              <a:rPr lang="en-US" sz="8500" dirty="0">
                <a:solidFill>
                  <a:schemeClr val="bg1"/>
                </a:solidFill>
                <a:latin typeface="Sitka Heading" panose="02000505000000020004" pitchFamily="2" charset="0"/>
              </a:rPr>
              <a:t>By Jacob Bozeman</a:t>
            </a:r>
          </a:p>
        </p:txBody>
      </p:sp>
      <p:sp>
        <p:nvSpPr>
          <p:cNvPr id="21" name="Text Placeholder 5">
            <a:extLst>
              <a:ext uri="{FF2B5EF4-FFF2-40B4-BE49-F238E27FC236}">
                <a16:creationId xmlns:a16="http://schemas.microsoft.com/office/drawing/2014/main" id="{610415D0-7E26-42B1-B5B0-E2EFA85D580A}"/>
              </a:ext>
            </a:extLst>
          </p:cNvPr>
          <p:cNvSpPr txBox="1"/>
          <p:nvPr/>
        </p:nvSpPr>
        <p:spPr>
          <a:xfrm>
            <a:off x="3657600" y="4115931"/>
            <a:ext cx="36576000" cy="2031325"/>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dirty="0">
                <a:solidFill>
                  <a:schemeClr val="bg1"/>
                </a:solidFill>
                <a:latin typeface="Sitka Heading" panose="02000505000000020004" pitchFamily="2" charset="0"/>
                <a:ea typeface="Open Sans" panose="020B0606030504020204" pitchFamily="34" charset="0"/>
                <a:cs typeface="Open Sans" panose="020B0606030504020204" pitchFamily="34" charset="0"/>
              </a:rPr>
              <a:t>IPHS / CWL 391: Artificial Intelligence for the Humanities</a:t>
            </a:r>
          </a:p>
          <a:p>
            <a:pPr algn="ctr">
              <a:defRPr/>
            </a:pPr>
            <a:r>
              <a:rPr lang="en-US" dirty="0">
                <a:solidFill>
                  <a:schemeClr val="bg1"/>
                </a:solidFill>
                <a:latin typeface="Sitka Heading" panose="02000505000000020004" pitchFamily="2" charset="0"/>
                <a:ea typeface="Open Sans" panose="020B0606030504020204" pitchFamily="34" charset="0"/>
                <a:cs typeface="Open Sans" panose="020B0606030504020204" pitchFamily="34" charset="0"/>
              </a:rPr>
              <a:t>Kenyon College, Taught by Professors Chun and Elkins</a:t>
            </a:r>
          </a:p>
        </p:txBody>
      </p:sp>
      <p:sp>
        <p:nvSpPr>
          <p:cNvPr id="22" name="TextBox 19">
            <a:extLst>
              <a:ext uri="{FF2B5EF4-FFF2-40B4-BE49-F238E27FC236}">
                <a16:creationId xmlns:a16="http://schemas.microsoft.com/office/drawing/2014/main" id="{5D1CE166-D485-4064-AD66-93771439113B}"/>
              </a:ext>
            </a:extLst>
          </p:cNvPr>
          <p:cNvSpPr txBox="1">
            <a:spLocks noChangeArrowheads="1"/>
          </p:cNvSpPr>
          <p:nvPr/>
        </p:nvSpPr>
        <p:spPr bwMode="auto">
          <a:xfrm>
            <a:off x="15101936" y="21338514"/>
            <a:ext cx="9601200" cy="453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Open Sans" panose="020B0606030504020204" pitchFamily="34" charset="0"/>
                <a:ea typeface="Open Sans" panose="020B0606030504020204" pitchFamily="34" charset="0"/>
                <a:cs typeface="Open Sans" panose="020B0606030504020204" pitchFamily="34" charset="0"/>
              </a:rPr>
              <a:t>There are a number of big names who are already stepping into the creative playing field of artificial intelligence. Google has engaged with visual art through Deep Dream, and the Washington Post has “</a:t>
            </a:r>
            <a:r>
              <a:rPr lang="en-US" sz="2400" dirty="0" err="1">
                <a:latin typeface="Open Sans" panose="020B0606030504020204" pitchFamily="34" charset="0"/>
                <a:ea typeface="Open Sans" panose="020B0606030504020204" pitchFamily="34" charset="0"/>
                <a:cs typeface="Open Sans" panose="020B0606030504020204" pitchFamily="34" charset="0"/>
              </a:rPr>
              <a:t>robo</a:t>
            </a:r>
            <a:r>
              <a:rPr lang="en-US" sz="2400" dirty="0">
                <a:latin typeface="Open Sans" panose="020B0606030504020204" pitchFamily="34" charset="0"/>
                <a:ea typeface="Open Sans" panose="020B0606030504020204" pitchFamily="34" charset="0"/>
                <a:cs typeface="Open Sans" panose="020B0606030504020204" pitchFamily="34" charset="0"/>
              </a:rPr>
              <a:t>-journalists” that have written close to 1,000 articles (See: </a:t>
            </a:r>
            <a:r>
              <a:rPr lang="en-US" sz="2400" i="1" dirty="0">
                <a:latin typeface="Open Sans" panose="020B0606030504020204" pitchFamily="34" charset="0"/>
                <a:ea typeface="Open Sans" panose="020B0606030504020204" pitchFamily="34" charset="0"/>
                <a:cs typeface="Open Sans" panose="020B0606030504020204" pitchFamily="34" charset="0"/>
              </a:rPr>
              <a:t>Artificial Intelligence Creativity Future</a:t>
            </a:r>
            <a:r>
              <a:rPr lang="en-US" sz="2400" dirty="0">
                <a:latin typeface="Open Sans" panose="020B0606030504020204" pitchFamily="34" charset="0"/>
                <a:ea typeface="Open Sans" panose="020B0606030504020204" pitchFamily="34" charset="0"/>
                <a:cs typeface="Open Sans" panose="020B0606030504020204" pitchFamily="34" charset="0"/>
              </a:rPr>
              <a:t> on Digital Trends). There is money being poured into this field, and it might only be a matter of time before more significant advances are made. Octavia Butler said, “You don't start out writing good stuff. You start out writing crap and thinking it's good stuff, and then gradually you get better at it.” Artificial Intelligence seems to be following her advice.</a:t>
            </a:r>
          </a:p>
        </p:txBody>
      </p:sp>
      <p:sp>
        <p:nvSpPr>
          <p:cNvPr id="24" name="TextBox 19">
            <a:extLst>
              <a:ext uri="{FF2B5EF4-FFF2-40B4-BE49-F238E27FC236}">
                <a16:creationId xmlns:a16="http://schemas.microsoft.com/office/drawing/2014/main" id="{F0EE5584-0308-4038-A09C-68D30F85E3BC}"/>
              </a:ext>
            </a:extLst>
          </p:cNvPr>
          <p:cNvSpPr txBox="1">
            <a:spLocks noChangeArrowheads="1"/>
          </p:cNvSpPr>
          <p:nvPr/>
        </p:nvSpPr>
        <p:spPr bwMode="auto">
          <a:xfrm>
            <a:off x="15101936" y="27235586"/>
            <a:ext cx="9601200" cy="453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Open Sans" panose="020B0606030504020204" pitchFamily="34" charset="0"/>
                <a:ea typeface="Open Sans" panose="020B0606030504020204" pitchFamily="34" charset="0"/>
                <a:cs typeface="Open Sans" panose="020B0606030504020204" pitchFamily="34" charset="0"/>
              </a:rPr>
              <a:t>Scientific American published an article titled, “For AI to Get Creative, It Must Learn the Rules—Then How to Break ‘</a:t>
            </a:r>
            <a:r>
              <a:rPr lang="en-US" sz="2400" dirty="0" err="1">
                <a:latin typeface="Open Sans" panose="020B0606030504020204" pitchFamily="34" charset="0"/>
                <a:ea typeface="Open Sans" panose="020B0606030504020204" pitchFamily="34" charset="0"/>
                <a:cs typeface="Open Sans" panose="020B0606030504020204" pitchFamily="34" charset="0"/>
              </a:rPr>
              <a:t>Em</a:t>
            </a:r>
            <a:r>
              <a:rPr lang="en-US" sz="2400" dirty="0">
                <a:latin typeface="Open Sans" panose="020B0606030504020204" pitchFamily="34" charset="0"/>
                <a:ea typeface="Open Sans" panose="020B0606030504020204" pitchFamily="34" charset="0"/>
                <a:cs typeface="Open Sans" panose="020B0606030504020204" pitchFamily="34" charset="0"/>
              </a:rPr>
              <a:t>.” There, they discuss the strengths of artificial intelligence, such as forward-thinking beyond human capabilities (exemplified in games of Chess and Go). What it currently lacks, though, is context for much of human life and the cross-connections between different works of art that humans might understand intuitively. In order for AI to handle this, the author suggests that Ai must first learn the rules of writing, and then learn when and how to break them, which has been a difficult concept for artificial intelligence in the past.</a:t>
            </a:r>
          </a:p>
        </p:txBody>
      </p:sp>
      <p:sp>
        <p:nvSpPr>
          <p:cNvPr id="26" name="TextBox 19">
            <a:extLst>
              <a:ext uri="{FF2B5EF4-FFF2-40B4-BE49-F238E27FC236}">
                <a16:creationId xmlns:a16="http://schemas.microsoft.com/office/drawing/2014/main" id="{640B5B6F-8D2C-4ED3-831D-A021B2B245EB}"/>
              </a:ext>
            </a:extLst>
          </p:cNvPr>
          <p:cNvSpPr txBox="1">
            <a:spLocks noChangeArrowheads="1"/>
          </p:cNvSpPr>
          <p:nvPr/>
        </p:nvSpPr>
        <p:spPr bwMode="auto">
          <a:xfrm>
            <a:off x="33680400" y="8286545"/>
            <a:ext cx="9601200" cy="5757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Open Sans" panose="020B0606030504020204" pitchFamily="34" charset="0"/>
                <a:ea typeface="Open Sans" panose="020B0606030504020204" pitchFamily="34" charset="0"/>
                <a:cs typeface="Open Sans" panose="020B0606030504020204" pitchFamily="34" charset="0"/>
              </a:rPr>
              <a:t>Right now, the ability of AI to function as a legitimately useful resource for creative writers is limited. However, there remains great potential for the development of tools that can very effectively augment the work that creative writers do. Although AI may not be able to be a successful creative writer on its own merits—granted, who’s to say—it has the potential to augment writing as an ever-present assistant and editor for creative writers. Going beyond the squiggly red and blue lines of word processor proofreading programs, these tools would deal with writers as an essential element at the depths of the creative process, such as in the production of consistent theme, character arcs, audience, and the finer points of style. With all of the trial and error currently underway (not to mention the financial support of big corporate names), this kind of assistant may be just around the corner.  </a:t>
            </a:r>
          </a:p>
        </p:txBody>
      </p:sp>
      <p:sp>
        <p:nvSpPr>
          <p:cNvPr id="28" name="TextBox 19">
            <a:extLst>
              <a:ext uri="{FF2B5EF4-FFF2-40B4-BE49-F238E27FC236}">
                <a16:creationId xmlns:a16="http://schemas.microsoft.com/office/drawing/2014/main" id="{760AD0DD-879B-4A1D-ADBC-A4CE7D10F05F}"/>
              </a:ext>
            </a:extLst>
          </p:cNvPr>
          <p:cNvSpPr txBox="1">
            <a:spLocks noChangeArrowheads="1"/>
          </p:cNvSpPr>
          <p:nvPr/>
        </p:nvSpPr>
        <p:spPr bwMode="auto">
          <a:xfrm>
            <a:off x="4941059" y="21338514"/>
            <a:ext cx="9601200" cy="9820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Open Sans" panose="020B0606030504020204" pitchFamily="34" charset="0"/>
                <a:ea typeface="Open Sans" panose="020B0606030504020204" pitchFamily="34" charset="0"/>
                <a:cs typeface="Open Sans" panose="020B0606030504020204" pitchFamily="34" charset="0"/>
              </a:rPr>
              <a:t>The scope of this project is to survey the existing examples of AI generated creative writing and analyze its value as both an artist and a potential tool where successful. Findings on this front were largely as expected: not that impressive. One project that many proponents of creative AI hold up is the short story “The Day a Computer Writes a Novel,” which was written by an AI for the Japanese Hoshi Shinichi Literary Award and made it past the first round of submissions (See: </a:t>
            </a:r>
            <a:r>
              <a:rPr lang="en-US" sz="2400" i="1" dirty="0">
                <a:latin typeface="Open Sans" panose="020B0606030504020204" pitchFamily="34" charset="0"/>
                <a:ea typeface="Open Sans" panose="020B0606030504020204" pitchFamily="34" charset="0"/>
                <a:cs typeface="Open Sans" panose="020B0606030504020204" pitchFamily="34" charset="0"/>
              </a:rPr>
              <a:t>AI Written Novella Almost Won Literary Prize </a:t>
            </a:r>
            <a:r>
              <a:rPr lang="en-US" sz="2400" dirty="0">
                <a:latin typeface="Open Sans" panose="020B0606030504020204" pitchFamily="34" charset="0"/>
                <a:ea typeface="Open Sans" panose="020B0606030504020204" pitchFamily="34" charset="0"/>
                <a:cs typeface="Open Sans" panose="020B0606030504020204" pitchFamily="34" charset="0"/>
              </a:rPr>
              <a:t>on Smithsonian Mag). Ultimately, the judges determined that the story “did not cut it against its human competition,” and cited character descriptions as one of its greatest limitations. So while independent creation may be a ways ahead of us, some forms of AI are already showing potential as assistants. Turnitin developed an AI that they claim can “</a:t>
            </a:r>
            <a:r>
              <a:rPr lang="en-US" sz="2400" i="1" dirty="0">
                <a:latin typeface="Open Sans" panose="020B0606030504020204" pitchFamily="34" charset="0"/>
                <a:ea typeface="Open Sans" panose="020B0606030504020204" pitchFamily="34" charset="0"/>
                <a:cs typeface="Open Sans" panose="020B0606030504020204" pitchFamily="34" charset="0"/>
              </a:rPr>
              <a:t>help</a:t>
            </a:r>
            <a:r>
              <a:rPr lang="en-US" sz="2400" dirty="0">
                <a:latin typeface="Open Sans" panose="020B0606030504020204" pitchFamily="34" charset="0"/>
                <a:ea typeface="Open Sans" panose="020B0606030504020204" pitchFamily="34" charset="0"/>
                <a:cs typeface="Open Sans" panose="020B0606030504020204" pitchFamily="34" charset="0"/>
              </a:rPr>
              <a:t> people become better writers” and explains that writing is a skill that can be learned, and thus reproduced (See: </a:t>
            </a:r>
            <a:r>
              <a:rPr lang="en-US" sz="2400" i="1" dirty="0">
                <a:latin typeface="Open Sans" panose="020B0606030504020204" pitchFamily="34" charset="0"/>
                <a:ea typeface="Open Sans" panose="020B0606030504020204" pitchFamily="34" charset="0"/>
                <a:cs typeface="Open Sans" panose="020B0606030504020204" pitchFamily="34" charset="0"/>
              </a:rPr>
              <a:t>How a Robot Improved My Writing</a:t>
            </a:r>
            <a:r>
              <a:rPr lang="en-US" sz="2400" dirty="0">
                <a:latin typeface="Open Sans" panose="020B0606030504020204" pitchFamily="34" charset="0"/>
                <a:ea typeface="Open Sans" panose="020B0606030504020204" pitchFamily="34" charset="0"/>
                <a:cs typeface="Open Sans" panose="020B0606030504020204" pitchFamily="34" charset="0"/>
              </a:rPr>
              <a:t> on Quartz). This is true in a lot of ways. There many rules that writers use to self-regulate their creations, such as staying concise, showing rather than telling, and </a:t>
            </a:r>
            <a:r>
              <a:rPr lang="en-US" sz="2400" i="1" dirty="0">
                <a:latin typeface="Open Sans" panose="020B0606030504020204" pitchFamily="34" charset="0"/>
                <a:ea typeface="Open Sans" panose="020B0606030504020204" pitchFamily="34" charset="0"/>
                <a:cs typeface="Open Sans" panose="020B0606030504020204" pitchFamily="34" charset="0"/>
              </a:rPr>
              <a:t>understanding</a:t>
            </a:r>
            <a:r>
              <a:rPr lang="en-US" sz="2400" dirty="0">
                <a:latin typeface="Open Sans" panose="020B0606030504020204" pitchFamily="34" charset="0"/>
                <a:ea typeface="Open Sans" panose="020B0606030504020204" pitchFamily="34" charset="0"/>
                <a:cs typeface="Open Sans" panose="020B0606030504020204" pitchFamily="34" charset="0"/>
              </a:rPr>
              <a:t> your audience. But many writers, from newbies to veterans, forget to stick to these instructions and require reminders from their editors to get them back on track. If an AI can fill this role as an ever-present digital assistant, then the whole process of creative writing can be streamlined and improved.</a:t>
            </a:r>
          </a:p>
        </p:txBody>
      </p:sp>
      <p:sp>
        <p:nvSpPr>
          <p:cNvPr id="30" name="TextBox 19">
            <a:extLst>
              <a:ext uri="{FF2B5EF4-FFF2-40B4-BE49-F238E27FC236}">
                <a16:creationId xmlns:a16="http://schemas.microsoft.com/office/drawing/2014/main" id="{DF897FBC-C1EA-4CD0-ACDA-F85507AD4936}"/>
              </a:ext>
            </a:extLst>
          </p:cNvPr>
          <p:cNvSpPr txBox="1">
            <a:spLocks noChangeArrowheads="1"/>
          </p:cNvSpPr>
          <p:nvPr/>
        </p:nvSpPr>
        <p:spPr bwMode="auto">
          <a:xfrm>
            <a:off x="30632400" y="22149248"/>
            <a:ext cx="9601200" cy="9009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err="1">
                <a:solidFill>
                  <a:srgbClr val="333333"/>
                </a:solidFill>
                <a:latin typeface="-apple-system"/>
              </a:rPr>
              <a:t>Newitz</a:t>
            </a:r>
            <a:r>
              <a:rPr lang="en-US" sz="2400" dirty="0">
                <a:solidFill>
                  <a:srgbClr val="333333"/>
                </a:solidFill>
                <a:latin typeface="-apple-system"/>
              </a:rPr>
              <a:t>, Annalee, and UTC. “Movie Written by Algorithm Turns out to Be Hilarious and Intense.” </a:t>
            </a:r>
            <a:r>
              <a:rPr lang="en-US" sz="2400" i="1" dirty="0">
                <a:solidFill>
                  <a:srgbClr val="333333"/>
                </a:solidFill>
                <a:latin typeface="-apple-system"/>
              </a:rPr>
              <a:t>Ars </a:t>
            </a:r>
            <a:r>
              <a:rPr lang="en-US" sz="2400" i="1" dirty="0" err="1">
                <a:solidFill>
                  <a:srgbClr val="333333"/>
                </a:solidFill>
                <a:latin typeface="-apple-system"/>
              </a:rPr>
              <a:t>Technica</a:t>
            </a:r>
            <a:r>
              <a:rPr lang="en-US" sz="2400" dirty="0">
                <a:solidFill>
                  <a:srgbClr val="333333"/>
                </a:solidFill>
                <a:latin typeface="-apple-system"/>
              </a:rPr>
              <a:t>, Ars </a:t>
            </a:r>
            <a:r>
              <a:rPr lang="en-US" sz="2400" dirty="0" err="1">
                <a:solidFill>
                  <a:srgbClr val="333333"/>
                </a:solidFill>
                <a:latin typeface="-apple-system"/>
              </a:rPr>
              <a:t>Technica</a:t>
            </a:r>
            <a:r>
              <a:rPr lang="en-US" sz="2400" dirty="0">
                <a:solidFill>
                  <a:srgbClr val="333333"/>
                </a:solidFill>
                <a:latin typeface="-apple-system"/>
              </a:rPr>
              <a:t>, 9 June 2016, arstechnica.com/gaming/2016/06/an-ai-wrote-this-movie-and-its-strangely-moving/.</a:t>
            </a:r>
          </a:p>
          <a:p>
            <a:pPr algn="just">
              <a:lnSpc>
                <a:spcPct val="110000"/>
              </a:lnSpc>
            </a:pPr>
            <a:endParaRPr lang="en-US" sz="2400" dirty="0">
              <a:solidFill>
                <a:srgbClr val="333333"/>
              </a:solidFill>
              <a:latin typeface="-apple-system"/>
              <a:ea typeface="Open Sans" panose="020B0606030504020204" pitchFamily="34" charset="0"/>
              <a:cs typeface="Open Sans" panose="020B0606030504020204" pitchFamily="34" charset="0"/>
            </a:endParaRPr>
          </a:p>
          <a:p>
            <a:pPr algn="just">
              <a:lnSpc>
                <a:spcPct val="110000"/>
              </a:lnSpc>
            </a:pPr>
            <a:r>
              <a:rPr lang="en-US" sz="2400" dirty="0">
                <a:solidFill>
                  <a:srgbClr val="333333"/>
                </a:solidFill>
                <a:latin typeface="-apple-system"/>
              </a:rPr>
              <a:t>Lewis, Danny. “An AI-Written Novella Almost Won a Literary Prize.” </a:t>
            </a:r>
            <a:r>
              <a:rPr lang="en-US" sz="2400" i="1" dirty="0">
                <a:solidFill>
                  <a:srgbClr val="333333"/>
                </a:solidFill>
                <a:latin typeface="-apple-system"/>
              </a:rPr>
              <a:t>Smithsonian.com</a:t>
            </a:r>
            <a:r>
              <a:rPr lang="en-US" sz="2400" dirty="0">
                <a:solidFill>
                  <a:srgbClr val="333333"/>
                </a:solidFill>
                <a:latin typeface="-apple-system"/>
              </a:rPr>
              <a:t>, Smithsonian Institution, 28 Mar. 2016, www.smithsonianmag.com/smart-news/ai-written-novella-almost-won-literary-prize-180958577/.</a:t>
            </a:r>
          </a:p>
          <a:p>
            <a:pPr algn="just">
              <a:lnSpc>
                <a:spcPct val="110000"/>
              </a:lnSpc>
            </a:pPr>
            <a:endParaRPr lang="en-US" sz="2400" dirty="0">
              <a:solidFill>
                <a:srgbClr val="333333"/>
              </a:solidFill>
              <a:latin typeface="-apple-system"/>
              <a:ea typeface="Open Sans" panose="020B0606030504020204" pitchFamily="34" charset="0"/>
              <a:cs typeface="Open Sans" panose="020B0606030504020204" pitchFamily="34" charset="0"/>
            </a:endParaRPr>
          </a:p>
          <a:p>
            <a:pPr algn="just">
              <a:lnSpc>
                <a:spcPct val="110000"/>
              </a:lnSpc>
            </a:pPr>
            <a:r>
              <a:rPr lang="en-US" sz="2400" dirty="0">
                <a:solidFill>
                  <a:srgbClr val="333333"/>
                </a:solidFill>
                <a:latin typeface="-apple-system"/>
              </a:rPr>
              <a:t>Newton, Derek. “Want to Be a Better Writer? Try Letting a Robot Tell You What to Do.” </a:t>
            </a:r>
            <a:r>
              <a:rPr lang="en-US" sz="2400" i="1" dirty="0">
                <a:solidFill>
                  <a:srgbClr val="333333"/>
                </a:solidFill>
                <a:latin typeface="-apple-system"/>
              </a:rPr>
              <a:t>Quartz</a:t>
            </a:r>
            <a:r>
              <a:rPr lang="en-US" sz="2400" dirty="0">
                <a:solidFill>
                  <a:srgbClr val="333333"/>
                </a:solidFill>
                <a:latin typeface="-apple-system"/>
              </a:rPr>
              <a:t>, Quartz, 4 June 2017, qz.com/997006/how-a-robot-improved-my-writing/.</a:t>
            </a:r>
          </a:p>
          <a:p>
            <a:pPr algn="just">
              <a:lnSpc>
                <a:spcPct val="110000"/>
              </a:lnSpc>
            </a:pPr>
            <a:endParaRPr lang="en-US" sz="2400" dirty="0">
              <a:solidFill>
                <a:srgbClr val="333333"/>
              </a:solidFill>
              <a:latin typeface="-apple-system"/>
              <a:ea typeface="Open Sans" panose="020B0606030504020204" pitchFamily="34" charset="0"/>
              <a:cs typeface="Open Sans" panose="020B0606030504020204" pitchFamily="34" charset="0"/>
            </a:endParaRPr>
          </a:p>
          <a:p>
            <a:pPr algn="just">
              <a:lnSpc>
                <a:spcPct val="110000"/>
              </a:lnSpc>
            </a:pPr>
            <a:r>
              <a:rPr lang="en-US" sz="2400" dirty="0" err="1">
                <a:solidFill>
                  <a:srgbClr val="333333"/>
                </a:solidFill>
                <a:latin typeface="-apple-system"/>
              </a:rPr>
              <a:t>Dormehl</a:t>
            </a:r>
            <a:r>
              <a:rPr lang="en-US" sz="2400" dirty="0">
                <a:solidFill>
                  <a:srgbClr val="333333"/>
                </a:solidFill>
                <a:latin typeface="-apple-system"/>
              </a:rPr>
              <a:t>, Luke. “Truly Creative A.I. Is Just around the Corner. That's a Big Deal.” </a:t>
            </a:r>
            <a:r>
              <a:rPr lang="en-US" sz="2400" i="1" dirty="0">
                <a:solidFill>
                  <a:srgbClr val="333333"/>
                </a:solidFill>
                <a:latin typeface="-apple-system"/>
              </a:rPr>
              <a:t>Digital Trends</a:t>
            </a:r>
            <a:r>
              <a:rPr lang="en-US" sz="2400" dirty="0">
                <a:solidFill>
                  <a:srgbClr val="333333"/>
                </a:solidFill>
                <a:latin typeface="-apple-system"/>
              </a:rPr>
              <a:t>, Digital Trends, 5 Jan. 2018, www.digitaltrends.com/cool-tech/artificial-intelligence-creativity-future/.</a:t>
            </a:r>
          </a:p>
          <a:p>
            <a:pPr algn="just">
              <a:lnSpc>
                <a:spcPct val="110000"/>
              </a:lnSpc>
            </a:pPr>
            <a:endParaRPr lang="en-US" sz="2400" dirty="0">
              <a:solidFill>
                <a:srgbClr val="333333"/>
              </a:solidFill>
              <a:latin typeface="-apple-system"/>
            </a:endParaRPr>
          </a:p>
          <a:p>
            <a:pPr algn="just">
              <a:lnSpc>
                <a:spcPct val="110000"/>
              </a:lnSpc>
            </a:pPr>
            <a:r>
              <a:rPr lang="en-US" sz="2400" dirty="0" err="1">
                <a:solidFill>
                  <a:srgbClr val="333333"/>
                </a:solidFill>
                <a:latin typeface="-apple-system"/>
              </a:rPr>
              <a:t>Baraniuk</a:t>
            </a:r>
            <a:r>
              <a:rPr lang="en-US" sz="2400" dirty="0">
                <a:solidFill>
                  <a:srgbClr val="333333"/>
                </a:solidFill>
                <a:latin typeface="-apple-system"/>
              </a:rPr>
              <a:t>, Chris. “For AI to Get Creative, It Must Learn the Rules--Then How to Break '</a:t>
            </a:r>
            <a:r>
              <a:rPr lang="en-US" sz="2400" dirty="0" err="1">
                <a:solidFill>
                  <a:srgbClr val="333333"/>
                </a:solidFill>
                <a:latin typeface="-apple-system"/>
              </a:rPr>
              <a:t>Em</a:t>
            </a:r>
            <a:r>
              <a:rPr lang="en-US" sz="2400" dirty="0">
                <a:solidFill>
                  <a:srgbClr val="333333"/>
                </a:solidFill>
                <a:latin typeface="-apple-system"/>
              </a:rPr>
              <a:t>.” </a:t>
            </a:r>
            <a:r>
              <a:rPr lang="en-US" sz="2400" i="1" dirty="0">
                <a:solidFill>
                  <a:srgbClr val="333333"/>
                </a:solidFill>
                <a:latin typeface="-apple-system"/>
              </a:rPr>
              <a:t>Scientific American</a:t>
            </a:r>
            <a:r>
              <a:rPr lang="en-US" sz="2400" dirty="0">
                <a:solidFill>
                  <a:srgbClr val="333333"/>
                </a:solidFill>
                <a:latin typeface="-apple-system"/>
              </a:rPr>
              <a:t>, 25 Jan. 2018, www.scientificamerican.com/article/for-ai-to-get-creative-it-must-learn-the-rules-mdash-then-how-to-break-lsquo-em/.</a:t>
            </a:r>
            <a:endParaRPr lang="en-US" sz="2400" dirty="0">
              <a:solidFill>
                <a:srgbClr val="333333"/>
              </a:solidFill>
              <a:latin typeface="-apple-system"/>
              <a:ea typeface="Open Sans" panose="020B0606030504020204" pitchFamily="34" charset="0"/>
              <a:cs typeface="Open Sans" panose="020B0606030504020204" pitchFamily="34" charset="0"/>
            </a:endParaRPr>
          </a:p>
        </p:txBody>
      </p:sp>
      <p:sp>
        <p:nvSpPr>
          <p:cNvPr id="32" name="Rectangle 6">
            <a:extLst>
              <a:ext uri="{FF2B5EF4-FFF2-40B4-BE49-F238E27FC236}">
                <a16:creationId xmlns:a16="http://schemas.microsoft.com/office/drawing/2014/main" id="{72A12B13-CB91-4177-B985-2E38309645AD}"/>
              </a:ext>
            </a:extLst>
          </p:cNvPr>
          <p:cNvSpPr>
            <a:spLocks noChangeArrowheads="1"/>
          </p:cNvSpPr>
          <p:nvPr/>
        </p:nvSpPr>
        <p:spPr bwMode="auto">
          <a:xfrm>
            <a:off x="0" y="32004000"/>
            <a:ext cx="43891200" cy="914400"/>
          </a:xfrm>
          <a:prstGeom prst="rect">
            <a:avLst/>
          </a:prstGeom>
          <a:solidFill>
            <a:srgbClr val="C8C8C8"/>
          </a:solidFill>
          <a:ln w="38100">
            <a:noFill/>
            <a:miter lim="800000"/>
          </a:ln>
        </p:spPr>
        <p:txBody>
          <a:bodyPr lIns="137160" tIns="68580" rIns="137160" bIns="68580" anchor="ctr"/>
          <a:lstStyle>
            <a:defPPr>
              <a:defRPr kern="1200" smtId="4294967295"/>
            </a:defPPr>
          </a:lstStyle>
          <a:p>
            <a:pPr algn="ctr" defTabSz="4703763"/>
            <a:endParaRPr lang="en-US" sz="5400" b="1">
              <a:solidFill>
                <a:schemeClr val="tx2"/>
              </a:solidFill>
              <a:latin typeface="Gill Sans" pitchFamily="34" charset="0"/>
            </a:endParaRPr>
          </a:p>
        </p:txBody>
      </p:sp>
      <p:sp>
        <p:nvSpPr>
          <p:cNvPr id="2" name="TextBox 1">
            <a:extLst>
              <a:ext uri="{FF2B5EF4-FFF2-40B4-BE49-F238E27FC236}">
                <a16:creationId xmlns:a16="http://schemas.microsoft.com/office/drawing/2014/main" id="{BEF75E56-6D9B-44B9-909D-DE81651577F2}"/>
              </a:ext>
            </a:extLst>
          </p:cNvPr>
          <p:cNvSpPr txBox="1"/>
          <p:nvPr/>
        </p:nvSpPr>
        <p:spPr>
          <a:xfrm>
            <a:off x="5410200" y="20492200"/>
            <a:ext cx="2281715"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none" lIns="274320" rtlCol="0">
            <a:spAutoFit/>
          </a:bodyPr>
          <a:lstStyle/>
          <a:p>
            <a:pPr defTabSz="4702588">
              <a:defRPr/>
            </a:pPr>
            <a:r>
              <a:rPr lang="en-US" sz="3600" dirty="0">
                <a:solidFill>
                  <a:srgbClr val="B41E1E"/>
                </a:solidFill>
                <a:latin typeface="Bree Serif" panose="02000503040000020004" pitchFamily="2" charset="0"/>
              </a:rPr>
              <a:t>Research</a:t>
            </a:r>
          </a:p>
        </p:txBody>
      </p:sp>
      <p:sp>
        <p:nvSpPr>
          <p:cNvPr id="40" name="TextBox 39">
            <a:extLst>
              <a:ext uri="{FF2B5EF4-FFF2-40B4-BE49-F238E27FC236}">
                <a16:creationId xmlns:a16="http://schemas.microsoft.com/office/drawing/2014/main" id="{CDD95001-5D30-415B-9BF2-D7DCE99B916F}"/>
              </a:ext>
            </a:extLst>
          </p:cNvPr>
          <p:cNvSpPr txBox="1"/>
          <p:nvPr/>
        </p:nvSpPr>
        <p:spPr>
          <a:xfrm>
            <a:off x="1106620" y="7295933"/>
            <a:ext cx="2182329"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none" lIns="274320" rtlCol="0">
            <a:spAutoFit/>
          </a:bodyPr>
          <a:lstStyle/>
          <a:p>
            <a:pPr defTabSz="4702588">
              <a:defRPr/>
            </a:pPr>
            <a:r>
              <a:rPr lang="en-US" sz="3600">
                <a:solidFill>
                  <a:srgbClr val="B41E1E"/>
                </a:solidFill>
                <a:latin typeface="Bree Serif" panose="02000503040000020004" pitchFamily="2" charset="0"/>
              </a:rPr>
              <a:t>Abstract</a:t>
            </a:r>
          </a:p>
        </p:txBody>
      </p:sp>
      <p:sp>
        <p:nvSpPr>
          <p:cNvPr id="42" name="TextBox 41">
            <a:extLst>
              <a:ext uri="{FF2B5EF4-FFF2-40B4-BE49-F238E27FC236}">
                <a16:creationId xmlns:a16="http://schemas.microsoft.com/office/drawing/2014/main" id="{3631CCAA-9075-4147-B68D-E6A806B7CC1A}"/>
              </a:ext>
            </a:extLst>
          </p:cNvPr>
          <p:cNvSpPr txBox="1"/>
          <p:nvPr/>
        </p:nvSpPr>
        <p:spPr>
          <a:xfrm>
            <a:off x="15621000" y="26303920"/>
            <a:ext cx="3956852"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none" lIns="274320" rtlCol="0">
            <a:spAutoFit/>
          </a:bodyPr>
          <a:lstStyle/>
          <a:p>
            <a:pPr defTabSz="4702588">
              <a:defRPr/>
            </a:pPr>
            <a:r>
              <a:rPr lang="en-US" sz="3600" dirty="0">
                <a:solidFill>
                  <a:srgbClr val="B41E1E"/>
                </a:solidFill>
                <a:latin typeface="Bree Serif" panose="02000503040000020004" pitchFamily="2" charset="0"/>
              </a:rPr>
              <a:t>Criticisms / Ideas</a:t>
            </a:r>
          </a:p>
        </p:txBody>
      </p:sp>
      <p:sp>
        <p:nvSpPr>
          <p:cNvPr id="43" name="TextBox 42">
            <a:extLst>
              <a:ext uri="{FF2B5EF4-FFF2-40B4-BE49-F238E27FC236}">
                <a16:creationId xmlns:a16="http://schemas.microsoft.com/office/drawing/2014/main" id="{615ECB2F-EF20-4B8B-A2FC-E77AB64D4176}"/>
              </a:ext>
            </a:extLst>
          </p:cNvPr>
          <p:cNvSpPr txBox="1"/>
          <p:nvPr/>
        </p:nvSpPr>
        <p:spPr>
          <a:xfrm>
            <a:off x="34170950" y="7292771"/>
            <a:ext cx="2661626"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none" lIns="274320" rtlCol="0">
            <a:spAutoFit/>
          </a:bodyPr>
          <a:lstStyle/>
          <a:p>
            <a:pPr defTabSz="4702588">
              <a:defRPr/>
            </a:pPr>
            <a:r>
              <a:rPr lang="en-US" sz="3600">
                <a:solidFill>
                  <a:srgbClr val="B41E1E"/>
                </a:solidFill>
                <a:latin typeface="Bree Serif" panose="02000503040000020004" pitchFamily="2" charset="0"/>
              </a:rPr>
              <a:t>Conclusion</a:t>
            </a:r>
          </a:p>
        </p:txBody>
      </p:sp>
      <p:sp>
        <p:nvSpPr>
          <p:cNvPr id="44" name="TextBox 43">
            <a:extLst>
              <a:ext uri="{FF2B5EF4-FFF2-40B4-BE49-F238E27FC236}">
                <a16:creationId xmlns:a16="http://schemas.microsoft.com/office/drawing/2014/main" id="{60851042-BFEF-43EF-B727-0115C9F72DC2}"/>
              </a:ext>
            </a:extLst>
          </p:cNvPr>
          <p:cNvSpPr txBox="1"/>
          <p:nvPr/>
        </p:nvSpPr>
        <p:spPr>
          <a:xfrm>
            <a:off x="31083246" y="21389945"/>
            <a:ext cx="4418517"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none" lIns="274320" rtlCol="0">
            <a:spAutoFit/>
          </a:bodyPr>
          <a:lstStyle/>
          <a:p>
            <a:pPr defTabSz="4702588">
              <a:defRPr/>
            </a:pPr>
            <a:r>
              <a:rPr lang="en-US" sz="3600" dirty="0">
                <a:solidFill>
                  <a:srgbClr val="B41E1E"/>
                </a:solidFill>
                <a:latin typeface="Bree Serif" panose="02000503040000020004" pitchFamily="2" charset="0"/>
              </a:rPr>
              <a:t>Acknowledgements</a:t>
            </a:r>
          </a:p>
        </p:txBody>
      </p:sp>
      <p:pic>
        <p:nvPicPr>
          <p:cNvPr id="1028" name="Picture 4" descr="Eyeglasses and Pencil on Book">
            <a:extLst>
              <a:ext uri="{FF2B5EF4-FFF2-40B4-BE49-F238E27FC236}">
                <a16:creationId xmlns:a16="http://schemas.microsoft.com/office/drawing/2014/main" id="{B29A71E9-1A2A-4D58-9EFF-E8FBF7041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8911" y="7939102"/>
            <a:ext cx="10253948" cy="7687504"/>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descr="Black Farmed Eyeglasses in Front of Laptop Computer">
            <a:extLst>
              <a:ext uri="{FF2B5EF4-FFF2-40B4-BE49-F238E27FC236}">
                <a16:creationId xmlns:a16="http://schemas.microsoft.com/office/drawing/2014/main" id="{F6C3A105-0922-405D-A94C-0E9A52D91F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45600" y="12780855"/>
            <a:ext cx="10253948" cy="7687504"/>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pic>
        <p:nvPicPr>
          <p:cNvPr id="1032" name="Picture 8" descr="One Way Signage">
            <a:extLst>
              <a:ext uri="{FF2B5EF4-FFF2-40B4-BE49-F238E27FC236}">
                <a16:creationId xmlns:a16="http://schemas.microsoft.com/office/drawing/2014/main" id="{FCFF29C0-3385-46A8-A945-446B792D39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8911" y="15871936"/>
            <a:ext cx="10253948" cy="4596423"/>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pic>
        <p:nvPicPr>
          <p:cNvPr id="1034" name="Picture 10" descr="Black Text on Gray Background">
            <a:extLst>
              <a:ext uri="{FF2B5EF4-FFF2-40B4-BE49-F238E27FC236}">
                <a16:creationId xmlns:a16="http://schemas.microsoft.com/office/drawing/2014/main" id="{238467C9-E315-478F-B5A7-7B9D5CD2B2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34714" y="7939102"/>
            <a:ext cx="10253948" cy="4539106"/>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pragmaticgraphite|09-2018"/>
</p:tagLst>
</file>

<file path=ppt/theme/theme1.xml><?xml version="1.0" encoding="utf-8"?>
<a:theme xmlns:a="http://schemas.openxmlformats.org/drawingml/2006/main" name="Default Desig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35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35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412</TotalTime>
  <Words>1046</Words>
  <Application>Microsoft Office PowerPoint</Application>
  <PresentationFormat>Custom</PresentationFormat>
  <Paragraphs>23</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Open Sans</vt:lpstr>
      <vt:lpstr>Bree Serif</vt:lpstr>
      <vt:lpstr>Gill Sans</vt:lpstr>
      <vt:lpstr>Arial</vt:lpstr>
      <vt:lpstr>Times New Roman</vt:lpstr>
      <vt:lpstr>Sitka Heading</vt:lpstr>
      <vt:lpstr>-apple-system</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Template For Scientific Poster Presentation</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Jacob</cp:lastModifiedBy>
  <cp:revision>49</cp:revision>
  <dcterms:modified xsi:type="dcterms:W3CDTF">2018-12-20T00:06:00Z</dcterms:modified>
  <cp:category>scientific poster template</cp:category>
</cp:coreProperties>
</file>