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
  </p:notesMasterIdLst>
  <p:handoutMasterIdLst>
    <p:handoutMasterId r:id="rId4"/>
  </p:handoutMasterIdLst>
  <p:sldIdLst>
    <p:sldId id="256" r:id="rId2"/>
  </p:sldIdLst>
  <p:sldSz cx="32918400" cy="32918400"/>
  <p:notesSz cx="37441188" cy="51206400"/>
  <p:embeddedFontLst>
    <p:embeddedFont>
      <p:font typeface="Open Sans" panose="020B0606030504020204" pitchFamily="34" charset="0"/>
      <p:regular r:id="rId5"/>
      <p:bold r:id="rId6"/>
      <p:italic r:id="rId7"/>
      <p:bold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embeddedFont>
  </p:embeddedFontLst>
  <p:custDataLst>
    <p:tags r:id="rId12"/>
  </p:custDataLst>
  <p:defaultTex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9552" userDrawn="1">
          <p15:clr>
            <a:srgbClr val="A4A3A4"/>
          </p15:clr>
        </p15:guide>
        <p15:guide id="2" pos="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a Morrison" initials="KM" lastIdx="12" clrIdx="0">
    <p:extLst>
      <p:ext uri="{19B8F6BF-5375-455C-9EA6-DF929625EA0E}">
        <p15:presenceInfo xmlns:p15="http://schemas.microsoft.com/office/powerpoint/2012/main" userId="74178365ed9647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EA5"/>
    <a:srgbClr val="FDD07F"/>
    <a:srgbClr val="FFE89F"/>
    <a:srgbClr val="D3D5DF"/>
    <a:srgbClr val="D2D8E4"/>
    <a:srgbClr val="C1C9D9"/>
    <a:srgbClr val="D17D7D"/>
    <a:srgbClr val="B41E1E"/>
    <a:srgbClr val="B9D7DC"/>
    <a:srgbClr val="FA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15" autoAdjust="0"/>
  </p:normalViewPr>
  <p:slideViewPr>
    <p:cSldViewPr>
      <p:cViewPr>
        <p:scale>
          <a:sx n="40" d="100"/>
          <a:sy n="40" d="100"/>
        </p:scale>
        <p:origin x="1752" y="144"/>
      </p:cViewPr>
      <p:guideLst>
        <p:guide orient="horz" pos="9552"/>
        <p:guide pos="192"/>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commentAuthors" Target="commentAuthor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026"/>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099" name="Rectangle 1027"/>
          <p:cNvSpPr>
            <a:spLocks noGrp="1" noChangeArrowheads="1"/>
          </p:cNvSpPr>
          <p:nvPr>
            <p:ph type="dt" sz="quarter" idx="1"/>
          </p:nvPr>
        </p:nvSpPr>
        <p:spPr bwMode="auto">
          <a:xfrm>
            <a:off x="21216938"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t" anchorCtr="0" compatLnSpc="1">
            <a:prstTxWarp prst="textNoShape">
              <a:avLst/>
            </a:prstTxWarp>
          </a:bodyPr>
          <a:lstStyle>
            <a:defPPr>
              <a:defRPr kern="1200" smtId="4294967295"/>
            </a:defPPr>
            <a:lvl1pPr algn="r" defTabSz="5373688">
              <a:defRPr sz="7100" smtClean="0"/>
            </a:lvl1pPr>
          </a:lstStyle>
          <a:p>
            <a:pPr>
              <a:defRPr/>
            </a:pPr>
            <a:endParaRPr lang="en-US"/>
          </a:p>
        </p:txBody>
      </p:sp>
      <p:sp>
        <p:nvSpPr>
          <p:cNvPr id="4100" name="Rectangle 1028"/>
          <p:cNvSpPr>
            <a:spLocks noGrp="1" noChangeArrowheads="1"/>
          </p:cNvSpPr>
          <p:nvPr>
            <p:ph type="ftr" sz="quarter" idx="2"/>
          </p:nvPr>
        </p:nvSpPr>
        <p:spPr bwMode="auto">
          <a:xfrm>
            <a:off x="0"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defTabSz="5373688">
              <a:defRPr sz="7100" smtClean="0"/>
            </a:lvl1pPr>
          </a:lstStyle>
          <a:p>
            <a:pPr>
              <a:defRPr/>
            </a:pPr>
            <a:endParaRPr lang="en-US"/>
          </a:p>
        </p:txBody>
      </p:sp>
      <p:sp>
        <p:nvSpPr>
          <p:cNvPr id="4101" name="Rectangle 1029"/>
          <p:cNvSpPr>
            <a:spLocks noGrp="1" noChangeArrowheads="1"/>
          </p:cNvSpPr>
          <p:nvPr>
            <p:ph type="sldNum" sz="quarter" idx="3"/>
          </p:nvPr>
        </p:nvSpPr>
        <p:spPr bwMode="auto">
          <a:xfrm>
            <a:off x="21216938" y="53722588"/>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7031" tIns="268519" rIns="537031" bIns="268519" anchor="b" anchorCtr="0" compatLnSpc="1">
            <a:prstTxWarp prst="textNoShape">
              <a:avLst/>
            </a:prstTxWarp>
          </a:bodyPr>
          <a:lstStyle>
            <a:defPPr>
              <a:defRPr kern="1200" smtId="4294967295"/>
            </a:defPPr>
            <a:lvl1pPr algn="r" defTabSz="5373688">
              <a:defRPr sz="7100" smtClean="0"/>
            </a:lvl1pPr>
          </a:lstStyle>
          <a:p>
            <a:pPr>
              <a:defRPr/>
            </a:pPr>
            <a:fld id="{C3821831-2B9E-4755-9FF2-D0B0BEF81726}" type="slidenum">
              <a:rPr lang="en-US"/>
              <a:pPr>
                <a:defRPr/>
              </a:pPr>
              <a:t>‹#›</a:t>
            </a:fld>
            <a:endParaRPr lang="en-US"/>
          </a:p>
        </p:txBody>
      </p:sp>
    </p:spTree>
    <p:extLst>
      <p:ext uri="{BB962C8B-B14F-4D97-AF65-F5344CB8AC3E}">
        <p14:creationId xmlns:p14="http://schemas.microsoft.com/office/powerpoint/2010/main" val="2244168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16224250"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1" name="Rectangle 3"/>
          <p:cNvSpPr>
            <a:spLocks noGrp="1" noChangeArrowheads="1"/>
          </p:cNvSpPr>
          <p:nvPr>
            <p:ph type="dt" idx="1"/>
          </p:nvPr>
        </p:nvSpPr>
        <p:spPr bwMode="auto">
          <a:xfrm>
            <a:off x="21207412" y="0"/>
            <a:ext cx="16225838" cy="2827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vl1pPr algn="r" defTabSz="5392738">
              <a:defRPr sz="71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8116888" y="4241800"/>
            <a:ext cx="21207412" cy="212058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3744913" y="26860500"/>
            <a:ext cx="29952950" cy="2544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414" name="Rectangle 6"/>
          <p:cNvSpPr>
            <a:spLocks noGrp="1" noChangeArrowheads="1"/>
          </p:cNvSpPr>
          <p:nvPr>
            <p:ph type="ftr" sz="quarter" idx="4"/>
          </p:nvPr>
        </p:nvSpPr>
        <p:spPr bwMode="auto">
          <a:xfrm>
            <a:off x="0" y="53713062"/>
            <a:ext cx="16224250"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defTabSz="5392738">
              <a:defRPr sz="7100" smtClean="0"/>
            </a:lvl1pPr>
          </a:lstStyle>
          <a:p>
            <a:pPr>
              <a:defRPr/>
            </a:pPr>
            <a:endParaRPr lang="en-US"/>
          </a:p>
        </p:txBody>
      </p:sp>
      <p:sp>
        <p:nvSpPr>
          <p:cNvPr id="17415" name="Rectangle 7"/>
          <p:cNvSpPr>
            <a:spLocks noGrp="1" noChangeArrowheads="1"/>
          </p:cNvSpPr>
          <p:nvPr>
            <p:ph type="sldNum" sz="quarter" idx="5"/>
          </p:nvPr>
        </p:nvSpPr>
        <p:spPr bwMode="auto">
          <a:xfrm>
            <a:off x="21207412" y="53713062"/>
            <a:ext cx="16225838" cy="2827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231" tIns="269615" rIns="539231" bIns="269615" anchor="b" anchorCtr="0" compatLnSpc="1">
            <a:prstTxWarp prst="textNoShape">
              <a:avLst/>
            </a:prstTxWarp>
          </a:bodyPr>
          <a:lstStyle>
            <a:defPPr>
              <a:defRPr kern="1200" smtId="4294967295"/>
            </a:defPPr>
            <a:lvl1pPr algn="r" defTabSz="5392738">
              <a:defRPr sz="7100" smtClean="0"/>
            </a:lvl1pPr>
          </a:lstStyle>
          <a:p>
            <a:pPr>
              <a:defRPr/>
            </a:pPr>
            <a:fld id="{A7A3E3C6-57BD-4827-A686-7B170B46C045}" type="slidenum">
              <a:rPr lang="en-US"/>
              <a:pPr>
                <a:defRPr/>
              </a:pPr>
              <a:t>‹#›</a:t>
            </a:fld>
            <a:endParaRPr lang="en-US"/>
          </a:p>
        </p:txBody>
      </p:sp>
    </p:spTree>
    <p:extLst>
      <p:ext uri="{BB962C8B-B14F-4D97-AF65-F5344CB8AC3E}">
        <p14:creationId xmlns:p14="http://schemas.microsoft.com/office/powerpoint/2010/main" val="1668735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5392738" eaLnBrk="0" hangingPunct="0">
              <a:defRPr sz="3000">
                <a:solidFill>
                  <a:schemeClr val="tx1"/>
                </a:solidFill>
                <a:latin typeface="Arial"/>
              </a:defRPr>
            </a:lvl1pPr>
            <a:lvl2pPr marL="742950" indent="-285750" defTabSz="5392738" eaLnBrk="0" hangingPunct="0">
              <a:defRPr sz="3000">
                <a:solidFill>
                  <a:schemeClr val="tx1"/>
                </a:solidFill>
                <a:latin typeface="Arial"/>
              </a:defRPr>
            </a:lvl2pPr>
            <a:lvl3pPr marL="1143000" indent="-228600" defTabSz="5392738" eaLnBrk="0" hangingPunct="0">
              <a:defRPr sz="3000">
                <a:solidFill>
                  <a:schemeClr val="tx1"/>
                </a:solidFill>
                <a:latin typeface="Arial"/>
              </a:defRPr>
            </a:lvl3pPr>
            <a:lvl4pPr marL="1600200" indent="-228600" defTabSz="5392738" eaLnBrk="0" hangingPunct="0">
              <a:defRPr sz="3000">
                <a:solidFill>
                  <a:schemeClr val="tx1"/>
                </a:solidFill>
                <a:latin typeface="Arial"/>
              </a:defRPr>
            </a:lvl4pPr>
            <a:lvl5pPr marL="2057400" indent="-228600" defTabSz="5392738" eaLnBrk="0" hangingPunct="0">
              <a:defRPr sz="3000">
                <a:solidFill>
                  <a:schemeClr val="tx1"/>
                </a:solidFill>
                <a:latin typeface="Arial"/>
              </a:defRPr>
            </a:lvl5pPr>
            <a:lvl6pPr marL="2514600" indent="-228600" defTabSz="5392738" eaLnBrk="0" fontAlgn="base" hangingPunct="0">
              <a:spcBef>
                <a:spcPct val="0"/>
              </a:spcBef>
              <a:spcAft>
                <a:spcPct val="0"/>
              </a:spcAft>
              <a:defRPr sz="3000">
                <a:solidFill>
                  <a:schemeClr val="tx1"/>
                </a:solidFill>
                <a:latin typeface="Arial"/>
              </a:defRPr>
            </a:lvl6pPr>
            <a:lvl7pPr marL="2971800" indent="-228600" defTabSz="5392738" eaLnBrk="0" fontAlgn="base" hangingPunct="0">
              <a:spcBef>
                <a:spcPct val="0"/>
              </a:spcBef>
              <a:spcAft>
                <a:spcPct val="0"/>
              </a:spcAft>
              <a:defRPr sz="3000">
                <a:solidFill>
                  <a:schemeClr val="tx1"/>
                </a:solidFill>
                <a:latin typeface="Arial"/>
              </a:defRPr>
            </a:lvl7pPr>
            <a:lvl8pPr marL="3429000" indent="-228600" defTabSz="5392738" eaLnBrk="0" fontAlgn="base" hangingPunct="0">
              <a:spcBef>
                <a:spcPct val="0"/>
              </a:spcBef>
              <a:spcAft>
                <a:spcPct val="0"/>
              </a:spcAft>
              <a:defRPr sz="3000">
                <a:solidFill>
                  <a:schemeClr val="tx1"/>
                </a:solidFill>
                <a:latin typeface="Arial"/>
              </a:defRPr>
            </a:lvl8pPr>
            <a:lvl9pPr marL="3886200" indent="-228600" defTabSz="5392738" eaLnBrk="0" fontAlgn="base" hangingPunct="0">
              <a:spcBef>
                <a:spcPct val="0"/>
              </a:spcBef>
              <a:spcAft>
                <a:spcPct val="0"/>
              </a:spcAft>
              <a:defRPr sz="3000">
                <a:solidFill>
                  <a:schemeClr val="tx1"/>
                </a:solidFill>
                <a:latin typeface="Arial"/>
              </a:defRPr>
            </a:lvl9pPr>
          </a:lstStyle>
          <a:p>
            <a:pPr eaLnBrk="1" hangingPunct="1"/>
            <a:fld id="{8013D4E7-0005-4E28-B809-46F629ED953E}" type="slidenum">
              <a:rPr lang="en-US" sz="7100"/>
              <a:pPr eaLnBrk="1" hangingPunct="1"/>
              <a:t>1</a:t>
            </a:fld>
            <a:endParaRPr lang="en-US" sz="7100"/>
          </a:p>
        </p:txBody>
      </p:sp>
      <p:sp>
        <p:nvSpPr>
          <p:cNvPr id="4099" name="Rectangle 2"/>
          <p:cNvSpPr>
            <a:spLocks noGrp="1" noRot="1" noChangeAspect="1" noChangeArrowheads="1" noTextEdit="1"/>
          </p:cNvSpPr>
          <p:nvPr>
            <p:ph type="sldImg"/>
          </p:nvPr>
        </p:nvSpPr>
        <p:spPr>
          <a:xfrm>
            <a:off x="8116888" y="4241800"/>
            <a:ext cx="21207412" cy="21205825"/>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10226675"/>
            <a:ext cx="27979688" cy="7054850"/>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8653125"/>
            <a:ext cx="23043356" cy="8413750"/>
          </a:xfrm>
        </p:spPr>
        <p:txBody>
          <a:bodyPr/>
          <a:lstStyle>
            <a:defPPr>
              <a:defRPr kern="1200" smtId="4294967295"/>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4064D7D-464A-4708-9759-403F89E21017}" type="slidenum">
              <a:rPr lang="en-US"/>
              <a:pPr>
                <a:defRPr/>
              </a:pPr>
              <a:t>‹#›</a:t>
            </a:fld>
            <a:endParaRPr lang="en-US"/>
          </a:p>
        </p:txBody>
      </p:sp>
    </p:spTree>
    <p:extLst>
      <p:ext uri="{BB962C8B-B14F-4D97-AF65-F5344CB8AC3E}">
        <p14:creationId xmlns:p14="http://schemas.microsoft.com/office/powerpoint/2010/main" val="15817560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EC84F10-113F-4F09-A76B-2176B34E08D9}" type="slidenum">
              <a:rPr lang="en-US"/>
              <a:pPr>
                <a:defRPr/>
              </a:pPr>
              <a:t>‹#›</a:t>
            </a:fld>
            <a:endParaRPr lang="en-US"/>
          </a:p>
        </p:txBody>
      </p:sp>
    </p:spTree>
    <p:extLst>
      <p:ext uri="{BB962C8B-B14F-4D97-AF65-F5344CB8AC3E}">
        <p14:creationId xmlns:p14="http://schemas.microsoft.com/office/powerpoint/2010/main" val="382863582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1319213"/>
            <a:ext cx="7405688" cy="28087638"/>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6635" y="1319213"/>
            <a:ext cx="22106334" cy="28087638"/>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039F5895-A9FE-429D-AE19-E169F67F1C26}" type="slidenum">
              <a:rPr lang="en-US"/>
              <a:pPr>
                <a:defRPr/>
              </a:pPr>
              <a:t>‹#›</a:t>
            </a:fld>
            <a:endParaRPr lang="en-US"/>
          </a:p>
        </p:txBody>
      </p:sp>
    </p:spTree>
    <p:extLst>
      <p:ext uri="{BB962C8B-B14F-4D97-AF65-F5344CB8AC3E}">
        <p14:creationId xmlns:p14="http://schemas.microsoft.com/office/powerpoint/2010/main" val="149277286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78A6E67-DA7B-4FCC-A18A-FC7C8A034C4D}" type="slidenum">
              <a:rPr lang="en-US"/>
              <a:pPr>
                <a:defRPr/>
              </a:pPr>
              <a:t>‹#›</a:t>
            </a:fld>
            <a:endParaRPr lang="en-US"/>
          </a:p>
        </p:txBody>
      </p:sp>
    </p:spTree>
    <p:extLst>
      <p:ext uri="{BB962C8B-B14F-4D97-AF65-F5344CB8AC3E}">
        <p14:creationId xmlns:p14="http://schemas.microsoft.com/office/powerpoint/2010/main" val="10542188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21153439"/>
            <a:ext cx="27980878" cy="6537325"/>
          </a:xfrm>
        </p:spPr>
        <p:txBody>
          <a:bodyPr anchor="t"/>
          <a:lstStyle>
            <a:defPPr>
              <a:defRPr kern="1200" smtId="4294967295"/>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5" y="13952538"/>
            <a:ext cx="27980878" cy="7200900"/>
          </a:xfrm>
        </p:spPr>
        <p:txBody>
          <a:bodyPr anchor="b"/>
          <a:lstStyle>
            <a:defPPr>
              <a:defRPr kern="1200" smtId="4294967295"/>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9AB7E099-5C0A-4709-9BBB-71DECD41AB32}" type="slidenum">
              <a:rPr lang="en-US"/>
              <a:pPr>
                <a:defRPr/>
              </a:pPr>
              <a:t>‹#›</a:t>
            </a:fld>
            <a:endParaRPr lang="en-US"/>
          </a:p>
        </p:txBody>
      </p:sp>
    </p:spTree>
    <p:extLst>
      <p:ext uri="{BB962C8B-B14F-4D97-AF65-F5344CB8AC3E}">
        <p14:creationId xmlns:p14="http://schemas.microsoft.com/office/powerpoint/2010/main" val="307209019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6635" y="7681913"/>
            <a:ext cx="1475541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2" y="7681913"/>
            <a:ext cx="14756606" cy="21724938"/>
          </a:xfrm>
        </p:spPr>
        <p:txBody>
          <a:bodyPr/>
          <a:lstStyle>
            <a:defPPr>
              <a:defRPr kern="1200" smtId="4294967295"/>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03D45C2-6D5F-448B-95B1-CD0C53878048}" type="slidenum">
              <a:rPr lang="en-US"/>
              <a:pPr>
                <a:defRPr/>
              </a:pPr>
              <a:t>‹#›</a:t>
            </a:fld>
            <a:endParaRPr lang="en-US"/>
          </a:p>
        </p:txBody>
      </p:sp>
    </p:spTree>
    <p:extLst>
      <p:ext uri="{BB962C8B-B14F-4D97-AF65-F5344CB8AC3E}">
        <p14:creationId xmlns:p14="http://schemas.microsoft.com/office/powerpoint/2010/main" val="261684679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7625"/>
            <a:ext cx="29627512" cy="54864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7369176"/>
            <a:ext cx="14544675"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444" y="10439400"/>
            <a:ext cx="14544675"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7369176"/>
            <a:ext cx="14550630" cy="3070225"/>
          </a:xfrm>
        </p:spPr>
        <p:txBody>
          <a:bodyPr anchor="b"/>
          <a:lstStyle>
            <a:defPPr>
              <a:defRPr kern="1200" smtId="4294967295"/>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2328" y="10439400"/>
            <a:ext cx="14550630" cy="18965862"/>
          </a:xfrm>
        </p:spPr>
        <p:txBody>
          <a:bodyPr/>
          <a:lstStyle>
            <a:defPPr>
              <a:defRPr kern="1200" smtId="4294967295"/>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18610943-C3CC-4B71-9F28-BF9409E4CB80}" type="slidenum">
              <a:rPr lang="en-US"/>
              <a:pPr>
                <a:defRPr/>
              </a:pPr>
              <a:t>‹#›</a:t>
            </a:fld>
            <a:endParaRPr lang="en-US"/>
          </a:p>
        </p:txBody>
      </p:sp>
    </p:spTree>
    <p:extLst>
      <p:ext uri="{BB962C8B-B14F-4D97-AF65-F5344CB8AC3E}">
        <p14:creationId xmlns:p14="http://schemas.microsoft.com/office/powerpoint/2010/main" val="51920360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6D78326B-3987-4EE9-9239-5FDA69C8126D}" type="slidenum">
              <a:rPr lang="en-US"/>
              <a:pPr>
                <a:defRPr/>
              </a:pPr>
              <a:t>‹#›</a:t>
            </a:fld>
            <a:endParaRPr lang="en-US"/>
          </a:p>
        </p:txBody>
      </p:sp>
    </p:spTree>
    <p:extLst>
      <p:ext uri="{BB962C8B-B14F-4D97-AF65-F5344CB8AC3E}">
        <p14:creationId xmlns:p14="http://schemas.microsoft.com/office/powerpoint/2010/main" val="30023040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61F3B20C-577A-4608-AF62-749557E31E38}" type="slidenum">
              <a:rPr lang="en-US"/>
              <a:pPr>
                <a:defRPr/>
              </a:pPr>
              <a:t>‹#›</a:t>
            </a:fld>
            <a:endParaRPr lang="en-US"/>
          </a:p>
        </p:txBody>
      </p:sp>
    </p:spTree>
    <p:extLst>
      <p:ext uri="{BB962C8B-B14F-4D97-AF65-F5344CB8AC3E}">
        <p14:creationId xmlns:p14="http://schemas.microsoft.com/office/powerpoint/2010/main" val="4040078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1311275"/>
            <a:ext cx="10829925" cy="5576888"/>
          </a:xfrm>
        </p:spPr>
        <p:txBody>
          <a:bodyPr anchor="b"/>
          <a:lstStyle>
            <a:defPPr>
              <a:defRPr kern="1200" smtId="4294967295"/>
            </a:defPPr>
            <a:lvl1pPr algn="l">
              <a:defRPr sz="1500" b="1"/>
            </a:lvl1pPr>
          </a:lstStyle>
          <a:p>
            <a:r>
              <a:rPr lang="en-US"/>
              <a:t>Click to edit Master title style</a:t>
            </a:r>
          </a:p>
        </p:txBody>
      </p:sp>
      <p:sp>
        <p:nvSpPr>
          <p:cNvPr id="3" name="Content Placeholder 2"/>
          <p:cNvSpPr>
            <a:spLocks noGrp="1"/>
          </p:cNvSpPr>
          <p:nvPr>
            <p:ph idx="1"/>
          </p:nvPr>
        </p:nvSpPr>
        <p:spPr>
          <a:xfrm>
            <a:off x="12870656" y="1311275"/>
            <a:ext cx="18402300" cy="28093988"/>
          </a:xfrm>
        </p:spPr>
        <p:txBody>
          <a:bodyPr/>
          <a:lstStyle>
            <a:defPPr>
              <a:defRPr kern="1200" smtId="4294967295"/>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6888163"/>
            <a:ext cx="10829925" cy="22517100"/>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87CA0EE2-436D-4402-9038-3DA719D297AD}" type="slidenum">
              <a:rPr lang="en-US"/>
              <a:pPr>
                <a:defRPr/>
              </a:pPr>
              <a:t>‹#›</a:t>
            </a:fld>
            <a:endParaRPr lang="en-US"/>
          </a:p>
        </p:txBody>
      </p:sp>
    </p:spTree>
    <p:extLst>
      <p:ext uri="{BB962C8B-B14F-4D97-AF65-F5344CB8AC3E}">
        <p14:creationId xmlns:p14="http://schemas.microsoft.com/office/powerpoint/2010/main" val="2360966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23042562"/>
            <a:ext cx="19751280" cy="2720975"/>
          </a:xfrm>
        </p:spPr>
        <p:txBody>
          <a:bodyPr anchor="b"/>
          <a:lstStyle>
            <a:defPPr>
              <a:defRPr kern="1200" smtId="4294967295"/>
            </a:defPPr>
            <a:lvl1pPr algn="l">
              <a:defRPr sz="1500" b="1"/>
            </a:lvl1pPr>
          </a:lstStyle>
          <a:p>
            <a:r>
              <a:rPr lang="en-US"/>
              <a:t>Click to edit Master title style</a:t>
            </a:r>
          </a:p>
        </p:txBody>
      </p:sp>
      <p:sp>
        <p:nvSpPr>
          <p:cNvPr id="3" name="Picture Placeholder 2"/>
          <p:cNvSpPr>
            <a:spLocks noGrp="1"/>
          </p:cNvSpPr>
          <p:nvPr>
            <p:ph type="pic" idx="1"/>
          </p:nvPr>
        </p:nvSpPr>
        <p:spPr>
          <a:xfrm>
            <a:off x="6451997" y="2941638"/>
            <a:ext cx="19751280" cy="19750088"/>
          </a:xfrm>
        </p:spPr>
        <p:txBody>
          <a:bodyPr/>
          <a:lstStyle>
            <a:defPPr>
              <a:defRPr kern="1200" smtId="4294967295"/>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1997" y="25763539"/>
            <a:ext cx="19751280" cy="3862387"/>
          </a:xfrm>
        </p:spPr>
        <p:txBody>
          <a:bodyPr/>
          <a:lstStyle>
            <a:defPPr>
              <a:defRPr kern="1200" smtId="4294967295"/>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35C1286E-2D26-43B2-8CD4-A2F0A623D127}" type="slidenum">
              <a:rPr lang="en-US"/>
              <a:pPr>
                <a:defRPr/>
              </a:pPr>
              <a:t>‹#›</a:t>
            </a:fld>
            <a:endParaRPr lang="en-US"/>
          </a:p>
        </p:txBody>
      </p:sp>
    </p:spTree>
    <p:extLst>
      <p:ext uri="{BB962C8B-B14F-4D97-AF65-F5344CB8AC3E}">
        <p14:creationId xmlns:p14="http://schemas.microsoft.com/office/powerpoint/2010/main" val="30038419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BF"/>
            </a:gs>
            <a:gs pos="100000">
              <a:srgbClr val="FFFFE5"/>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635" y="1319213"/>
            <a:ext cx="2962632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6635" y="7681913"/>
            <a:ext cx="29626322"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6635"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defTabSz="3527822">
              <a:defRPr sz="5400" smtClean="0"/>
            </a:lvl1pPr>
          </a:lstStyle>
          <a:p>
            <a:pPr>
              <a:defRPr/>
            </a:pPr>
            <a:endParaRPr lang="en-US"/>
          </a:p>
        </p:txBody>
      </p:sp>
      <p:sp>
        <p:nvSpPr>
          <p:cNvPr id="1029" name="Rectangle 5"/>
          <p:cNvSpPr>
            <a:spLocks noGrp="1" noChangeArrowheads="1"/>
          </p:cNvSpPr>
          <p:nvPr>
            <p:ph type="ftr" sz="quarter" idx="3"/>
          </p:nvPr>
        </p:nvSpPr>
        <p:spPr bwMode="auto">
          <a:xfrm>
            <a:off x="11247834" y="29978350"/>
            <a:ext cx="104239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ctr" defTabSz="3527822">
              <a:defRPr sz="5400" smtClean="0"/>
            </a:lvl1pPr>
          </a:lstStyle>
          <a:p>
            <a:pPr>
              <a:defRPr/>
            </a:pPr>
            <a:endParaRPr lang="en-US"/>
          </a:p>
        </p:txBody>
      </p:sp>
      <p:sp>
        <p:nvSpPr>
          <p:cNvPr id="1030" name="Rectangle 6"/>
          <p:cNvSpPr>
            <a:spLocks noGrp="1" noChangeArrowheads="1"/>
          </p:cNvSpPr>
          <p:nvPr>
            <p:ph type="sldNum" sz="quarter" idx="4"/>
          </p:nvPr>
        </p:nvSpPr>
        <p:spPr bwMode="auto">
          <a:xfrm>
            <a:off x="23592234" y="29978350"/>
            <a:ext cx="7680722"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3" tIns="235127" rIns="470253" bIns="235127" anchor="t" anchorCtr="0" compatLnSpc="1">
            <a:prstTxWarp prst="textNoShape">
              <a:avLst/>
            </a:prstTxWarp>
          </a:bodyPr>
          <a:lstStyle>
            <a:defPPr>
              <a:defRPr kern="1200" smtId="4294967295"/>
            </a:defPPr>
            <a:lvl1pPr algn="r" defTabSz="3527822">
              <a:defRPr sz="5400" smtClean="0"/>
            </a:lvl1pPr>
          </a:lstStyle>
          <a:p>
            <a:pPr>
              <a:defRPr/>
            </a:pPr>
            <a:fld id="{EAD58424-6508-4C08-B0AB-A12183DAE990}" type="slidenum">
              <a:rPr lang="en-US"/>
              <a:pPr>
                <a:defRPr/>
              </a:pPr>
              <a:t>‹#›</a:t>
            </a:fld>
            <a:endParaRPr lang="en-US"/>
          </a:p>
        </p:txBody>
      </p:sp>
      <p:pic>
        <p:nvPicPr>
          <p:cNvPr id="1031" name="New picture"/>
          <p:cNvPicPr/>
          <p:nvPr/>
        </p:nvPicPr>
        <p:blipFill>
          <a:blip r:embed="rId13"/>
          <a:stretch>
            <a:fillRect/>
          </a:stretch>
        </p:blipFill>
        <p:spPr>
          <a:xfrm rot="16200000">
            <a:off x="-11506200" y="16459200"/>
            <a:ext cx="14274800" cy="4368800"/>
          </a:xfrm>
          <a:prstGeom prst="rect">
            <a:avLst/>
          </a:prstGeom>
        </p:spPr>
      </p:pic>
      <p:pic>
        <p:nvPicPr>
          <p:cNvPr id="1032" name="New picture"/>
          <p:cNvPicPr/>
          <p:nvPr/>
        </p:nvPicPr>
        <p:blipFill>
          <a:blip r:embed="rId13"/>
          <a:stretch>
            <a:fillRect/>
          </a:stretch>
        </p:blipFill>
        <p:spPr>
          <a:xfrm rot="5400000">
            <a:off x="30149800" y="16459200"/>
            <a:ext cx="14274800" cy="4368800"/>
          </a:xfrm>
          <a:prstGeom prst="rect">
            <a:avLst/>
          </a:prstGeom>
        </p:spPr>
      </p:pic>
      <p:pic>
        <p:nvPicPr>
          <p:cNvPr id="1033" name="New picture"/>
          <p:cNvPicPr/>
          <p:nvPr/>
        </p:nvPicPr>
        <p:blipFill>
          <a:blip r:embed="rId14"/>
          <a:stretch>
            <a:fillRect/>
          </a:stretch>
        </p:blipFill>
        <p:spPr>
          <a:xfrm>
            <a:off x="1473200" y="33426400"/>
            <a:ext cx="29972000" cy="1549400"/>
          </a:xfrm>
          <a:prstGeom prst="rect">
            <a:avLst/>
          </a:prstGeom>
        </p:spPr>
      </p:pic>
      <p:sp>
        <p:nvSpPr>
          <p:cNvPr id="1034" name="New shape"/>
          <p:cNvSpPr/>
          <p:nvPr/>
        </p:nvSpPr>
        <p:spPr>
          <a:xfrm>
            <a:off x="1473200" y="339979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melancholymedallion  Size: 36x36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527822" rtl="0" eaLnBrk="0" fontAlgn="base" hangingPunct="0">
        <a:spcBef>
          <a:spcPct val="0"/>
        </a:spcBef>
        <a:spcAft>
          <a:spcPct val="0"/>
        </a:spcAft>
        <a:defRPr sz="17025">
          <a:solidFill>
            <a:schemeClr val="tx2"/>
          </a:solidFill>
          <a:latin typeface="+mj-lt"/>
          <a:ea typeface="+mj-ea"/>
          <a:cs typeface="+mj-cs"/>
        </a:defRPr>
      </a:lvl1pPr>
      <a:lvl2pPr algn="ctr" defTabSz="3527822" rtl="0" eaLnBrk="0" fontAlgn="base" hangingPunct="0">
        <a:spcBef>
          <a:spcPct val="0"/>
        </a:spcBef>
        <a:spcAft>
          <a:spcPct val="0"/>
        </a:spcAft>
        <a:defRPr sz="17025">
          <a:solidFill>
            <a:schemeClr val="tx2"/>
          </a:solidFill>
          <a:latin typeface="Arial"/>
        </a:defRPr>
      </a:lvl2pPr>
      <a:lvl3pPr algn="ctr" defTabSz="3527822" rtl="0" eaLnBrk="0" fontAlgn="base" hangingPunct="0">
        <a:spcBef>
          <a:spcPct val="0"/>
        </a:spcBef>
        <a:spcAft>
          <a:spcPct val="0"/>
        </a:spcAft>
        <a:defRPr sz="17025">
          <a:solidFill>
            <a:schemeClr val="tx2"/>
          </a:solidFill>
          <a:latin typeface="Arial"/>
        </a:defRPr>
      </a:lvl3pPr>
      <a:lvl4pPr algn="ctr" defTabSz="3527822" rtl="0" eaLnBrk="0" fontAlgn="base" hangingPunct="0">
        <a:spcBef>
          <a:spcPct val="0"/>
        </a:spcBef>
        <a:spcAft>
          <a:spcPct val="0"/>
        </a:spcAft>
        <a:defRPr sz="17025">
          <a:solidFill>
            <a:schemeClr val="tx2"/>
          </a:solidFill>
          <a:latin typeface="Arial"/>
        </a:defRPr>
      </a:lvl4pPr>
      <a:lvl5pPr algn="ctr" defTabSz="3527822" rtl="0" eaLnBrk="0" fontAlgn="base" hangingPunct="0">
        <a:spcBef>
          <a:spcPct val="0"/>
        </a:spcBef>
        <a:spcAft>
          <a:spcPct val="0"/>
        </a:spcAft>
        <a:defRPr sz="17025">
          <a:solidFill>
            <a:schemeClr val="tx2"/>
          </a:solidFill>
          <a:latin typeface="Arial"/>
        </a:defRPr>
      </a:lvl5pPr>
      <a:lvl6pPr marL="342900" algn="ctr" defTabSz="3527822" rtl="0" fontAlgn="base">
        <a:spcBef>
          <a:spcPct val="0"/>
        </a:spcBef>
        <a:spcAft>
          <a:spcPct val="0"/>
        </a:spcAft>
        <a:defRPr sz="17025">
          <a:solidFill>
            <a:schemeClr val="tx2"/>
          </a:solidFill>
          <a:latin typeface="Arial"/>
        </a:defRPr>
      </a:lvl6pPr>
      <a:lvl7pPr marL="685800" algn="ctr" defTabSz="3527822" rtl="0" fontAlgn="base">
        <a:spcBef>
          <a:spcPct val="0"/>
        </a:spcBef>
        <a:spcAft>
          <a:spcPct val="0"/>
        </a:spcAft>
        <a:defRPr sz="17025">
          <a:solidFill>
            <a:schemeClr val="tx2"/>
          </a:solidFill>
          <a:latin typeface="Arial"/>
        </a:defRPr>
      </a:lvl7pPr>
      <a:lvl8pPr marL="1028700" algn="ctr" defTabSz="3527822" rtl="0" fontAlgn="base">
        <a:spcBef>
          <a:spcPct val="0"/>
        </a:spcBef>
        <a:spcAft>
          <a:spcPct val="0"/>
        </a:spcAft>
        <a:defRPr sz="17025">
          <a:solidFill>
            <a:schemeClr val="tx2"/>
          </a:solidFill>
          <a:latin typeface="Arial"/>
        </a:defRPr>
      </a:lvl8pPr>
      <a:lvl9pPr marL="1371600" algn="ctr" defTabSz="3527822" rtl="0" fontAlgn="base">
        <a:spcBef>
          <a:spcPct val="0"/>
        </a:spcBef>
        <a:spcAft>
          <a:spcPct val="0"/>
        </a:spcAft>
        <a:defRPr sz="17025">
          <a:solidFill>
            <a:schemeClr val="tx2"/>
          </a:solidFill>
          <a:latin typeface="Arial"/>
        </a:defRPr>
      </a:lvl9pPr>
    </p:titleStyle>
    <p:bodyStyle>
      <a:defPPr>
        <a:defRPr kern="1200" smtId="4294967295"/>
      </a:defPPr>
      <a:lvl1pPr marL="1323975" indent="-1323975" algn="l" defTabSz="3527822" rtl="0" eaLnBrk="0" fontAlgn="base" hangingPunct="0">
        <a:spcBef>
          <a:spcPct val="20000"/>
        </a:spcBef>
        <a:spcAft>
          <a:spcPct val="0"/>
        </a:spcAft>
        <a:buChar char="•"/>
        <a:defRPr sz="12375">
          <a:solidFill>
            <a:schemeClr val="tx1"/>
          </a:solidFill>
          <a:latin typeface="+mn-lt"/>
          <a:ea typeface="+mn-ea"/>
          <a:cs typeface="+mn-cs"/>
        </a:defRPr>
      </a:lvl1pPr>
      <a:lvl2pPr marL="2867025" indent="-1103710" algn="l" defTabSz="3527822" rtl="0" eaLnBrk="0" fontAlgn="base" hangingPunct="0">
        <a:spcBef>
          <a:spcPct val="20000"/>
        </a:spcBef>
        <a:spcAft>
          <a:spcPct val="0"/>
        </a:spcAft>
        <a:buChar char="–"/>
        <a:defRPr sz="10800">
          <a:solidFill>
            <a:schemeClr val="tx1"/>
          </a:solidFill>
          <a:latin typeface="+mn-lt"/>
        </a:defRPr>
      </a:lvl2pPr>
      <a:lvl3pPr marL="4410075" indent="-882254" algn="l" defTabSz="3527822" rtl="0" eaLnBrk="0" fontAlgn="base" hangingPunct="0">
        <a:spcBef>
          <a:spcPct val="20000"/>
        </a:spcBef>
        <a:spcAft>
          <a:spcPct val="0"/>
        </a:spcAft>
        <a:buChar char="•"/>
        <a:defRPr sz="9225">
          <a:solidFill>
            <a:schemeClr val="tx1"/>
          </a:solidFill>
          <a:latin typeface="+mn-lt"/>
        </a:defRPr>
      </a:lvl3pPr>
      <a:lvl4pPr marL="6172200" indent="-882254" algn="l" defTabSz="3527822" rtl="0" eaLnBrk="0" fontAlgn="base" hangingPunct="0">
        <a:spcBef>
          <a:spcPct val="20000"/>
        </a:spcBef>
        <a:spcAft>
          <a:spcPct val="0"/>
        </a:spcAft>
        <a:buChar char="–"/>
        <a:defRPr sz="7800">
          <a:solidFill>
            <a:schemeClr val="tx1"/>
          </a:solidFill>
          <a:latin typeface="+mn-lt"/>
        </a:defRPr>
      </a:lvl4pPr>
      <a:lvl5pPr marL="7935516" indent="-881063" algn="l" defTabSz="3527822" rtl="0" eaLnBrk="0" fontAlgn="base" hangingPunct="0">
        <a:spcBef>
          <a:spcPct val="20000"/>
        </a:spcBef>
        <a:spcAft>
          <a:spcPct val="0"/>
        </a:spcAft>
        <a:buChar char="»"/>
        <a:defRPr sz="7800">
          <a:solidFill>
            <a:schemeClr val="tx1"/>
          </a:solidFill>
          <a:latin typeface="+mn-lt"/>
        </a:defRPr>
      </a:lvl5pPr>
      <a:lvl6pPr marL="8278416" indent="-881063" algn="l" defTabSz="3527822" rtl="0" fontAlgn="base">
        <a:spcBef>
          <a:spcPct val="20000"/>
        </a:spcBef>
        <a:spcAft>
          <a:spcPct val="0"/>
        </a:spcAft>
        <a:buChar char="»"/>
        <a:defRPr sz="7800">
          <a:solidFill>
            <a:schemeClr val="tx1"/>
          </a:solidFill>
          <a:latin typeface="+mn-lt"/>
        </a:defRPr>
      </a:lvl6pPr>
      <a:lvl7pPr marL="8621316" indent="-881063" algn="l" defTabSz="3527822" rtl="0" fontAlgn="base">
        <a:spcBef>
          <a:spcPct val="20000"/>
        </a:spcBef>
        <a:spcAft>
          <a:spcPct val="0"/>
        </a:spcAft>
        <a:buChar char="»"/>
        <a:defRPr sz="7800">
          <a:solidFill>
            <a:schemeClr val="tx1"/>
          </a:solidFill>
          <a:latin typeface="+mn-lt"/>
        </a:defRPr>
      </a:lvl7pPr>
      <a:lvl8pPr marL="8964216" indent="-881063" algn="l" defTabSz="3527822" rtl="0" fontAlgn="base">
        <a:spcBef>
          <a:spcPct val="20000"/>
        </a:spcBef>
        <a:spcAft>
          <a:spcPct val="0"/>
        </a:spcAft>
        <a:buChar char="»"/>
        <a:defRPr sz="7800">
          <a:solidFill>
            <a:schemeClr val="tx1"/>
          </a:solidFill>
          <a:latin typeface="+mn-lt"/>
        </a:defRPr>
      </a:lvl8pPr>
      <a:lvl9pPr marL="9307116" indent="-881063" algn="l" defTabSz="3527822" rtl="0" fontAlgn="base">
        <a:spcBef>
          <a:spcPct val="20000"/>
        </a:spcBef>
        <a:spcAft>
          <a:spcPct val="0"/>
        </a:spcAft>
        <a:buChar char="»"/>
        <a:defRPr sz="78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journals.sagepub.com/doi/abs/10.1177/002234330203900600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0"/>
                <a:lumOff val="100000"/>
              </a:schemeClr>
            </a:gs>
            <a:gs pos="46000">
              <a:schemeClr val="accent2">
                <a:lumMod val="25000"/>
                <a:lumOff val="75000"/>
              </a:schemeClr>
            </a:gs>
          </a:gsLst>
          <a:lin ang="5400000" scaled="1"/>
        </a:gradFill>
        <a:effectLst/>
      </p:bgPr>
    </p:bg>
    <p:spTree>
      <p:nvGrpSpPr>
        <p:cNvPr id="1" name=""/>
        <p:cNvGrpSpPr/>
        <p:nvPr/>
      </p:nvGrpSpPr>
      <p:grpSpPr>
        <a:xfrm>
          <a:off x="0" y="0"/>
          <a:ext cx="0" cy="0"/>
          <a:chOff x="0" y="0"/>
          <a:chExt cx="0" cy="0"/>
        </a:xfrm>
      </p:grpSpPr>
      <p:sp>
        <p:nvSpPr>
          <p:cNvPr id="40" name="Rectangle 6"/>
          <p:cNvSpPr>
            <a:spLocks noChangeArrowheads="1"/>
          </p:cNvSpPr>
          <p:nvPr/>
        </p:nvSpPr>
        <p:spPr bwMode="auto">
          <a:xfrm>
            <a:off x="457200" y="534282"/>
            <a:ext cx="32004000" cy="2873260"/>
          </a:xfrm>
          <a:prstGeom prst="round2DiagRect">
            <a:avLst/>
          </a:prstGeom>
          <a:solidFill>
            <a:srgbClr val="B41E1E"/>
          </a:solidFill>
          <a:ln w="9525">
            <a:noFill/>
            <a:miter lim="800000"/>
          </a:ln>
          <a:extLst/>
        </p:spPr>
        <p:txBody>
          <a:bodyPr lIns="82291" tIns="41146" rIns="82291" bIns="41146" anchor="ctr"/>
          <a:lstStyle>
            <a:defPPr>
              <a:defRPr kern="1200" smtId="4294967295"/>
            </a:defPPr>
          </a:lstStyle>
          <a:p>
            <a:pPr algn="ctr" defTabSz="2821781">
              <a:defRPr/>
            </a:pPr>
            <a:endParaRPr lang="en-US" sz="3300" b="1" dirty="0">
              <a:solidFill>
                <a:schemeClr val="accent2">
                  <a:lumMod val="20000"/>
                  <a:lumOff val="80000"/>
                </a:schemeClr>
              </a:solidFill>
              <a:effectLst>
                <a:outerShdw blurRad="38100" dist="38100" dir="2700000" algn="tl">
                  <a:srgbClr val="000000"/>
                </a:outerShdw>
              </a:effectLst>
            </a:endParaRPr>
          </a:p>
        </p:txBody>
      </p:sp>
      <p:sp>
        <p:nvSpPr>
          <p:cNvPr id="38" name="Title 11">
            <a:extLst>
              <a:ext uri="{FF2B5EF4-FFF2-40B4-BE49-F238E27FC236}">
                <a16:creationId xmlns:a16="http://schemas.microsoft.com/office/drawing/2014/main" id="{D3A698E4-5105-47D7-8AAB-C4BA53E6D379}"/>
              </a:ext>
            </a:extLst>
          </p:cNvPr>
          <p:cNvSpPr txBox="1"/>
          <p:nvPr/>
        </p:nvSpPr>
        <p:spPr>
          <a:xfrm>
            <a:off x="950167" y="813735"/>
            <a:ext cx="29910833" cy="1374003"/>
          </a:xfrm>
          <a:prstGeom prst="rect">
            <a:avLst/>
          </a:prstGeom>
        </p:spPr>
        <p:txBody>
          <a:bodyPr lIns="96012" tIns="48006" rIns="96012" bIns="48006"/>
          <a:lstStyle>
            <a:defPPr>
              <a:defRPr kern="1200" smtId="4294967295"/>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400" b="1" dirty="0">
                <a:solidFill>
                  <a:schemeClr val="bg1"/>
                </a:solidFill>
                <a:latin typeface="Quattrocento" panose="02020802030000000404" pitchFamily="18" charset="0"/>
              </a:rPr>
              <a:t>Cold War Conflicts: Analyzing the Role of U.S. Arms Exports </a:t>
            </a:r>
          </a:p>
        </p:txBody>
      </p:sp>
      <p:sp>
        <p:nvSpPr>
          <p:cNvPr id="39" name="Text Placeholder 16">
            <a:extLst>
              <a:ext uri="{FF2B5EF4-FFF2-40B4-BE49-F238E27FC236}">
                <a16:creationId xmlns:a16="http://schemas.microsoft.com/office/drawing/2014/main" id="{9FEE118B-FBC6-45D8-93CE-3A87E15AD5C3}"/>
              </a:ext>
            </a:extLst>
          </p:cNvPr>
          <p:cNvSpPr txBox="1"/>
          <p:nvPr/>
        </p:nvSpPr>
        <p:spPr>
          <a:xfrm>
            <a:off x="1028700" y="1888665"/>
            <a:ext cx="30861000" cy="1518877"/>
          </a:xfrm>
          <a:prstGeom prst="rect">
            <a:avLst/>
          </a:prstGeom>
        </p:spPr>
        <p:txBody>
          <a:bodyPr lIns="96012" tIns="48006" rIns="96012" bIns="48006">
            <a:spAutoFit/>
          </a:bodyPr>
          <a:lstStyle>
            <a:defPPr>
              <a:defRPr kern="1200" smtId="4294967295"/>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chemeClr val="bg1"/>
                </a:solidFill>
                <a:latin typeface="Quattrocento Sans" panose="020B0502050000020003" pitchFamily="34" charset="0"/>
              </a:rPr>
              <a:t>Kara Morrison</a:t>
            </a:r>
          </a:p>
          <a:p>
            <a:pPr algn="ctr"/>
            <a:r>
              <a:rPr lang="en-US" sz="4200" dirty="0">
                <a:solidFill>
                  <a:schemeClr val="bg1"/>
                </a:solidFill>
                <a:latin typeface="Quattrocento Sans" panose="020B0502050000020003" pitchFamily="34" charset="0"/>
              </a:rPr>
              <a:t>IPHS 391</a:t>
            </a:r>
          </a:p>
        </p:txBody>
      </p:sp>
      <p:sp>
        <p:nvSpPr>
          <p:cNvPr id="42" name="Rectangle 10">
            <a:extLst>
              <a:ext uri="{FF2B5EF4-FFF2-40B4-BE49-F238E27FC236}">
                <a16:creationId xmlns:a16="http://schemas.microsoft.com/office/drawing/2014/main" id="{6E6FAECA-7B53-459F-9726-99A6AE0B0458}"/>
              </a:ext>
            </a:extLst>
          </p:cNvPr>
          <p:cNvSpPr>
            <a:spLocks noChangeArrowheads="1"/>
          </p:cNvSpPr>
          <p:nvPr/>
        </p:nvSpPr>
        <p:spPr bwMode="auto">
          <a:xfrm>
            <a:off x="497759" y="3862747"/>
            <a:ext cx="10290255" cy="10512458"/>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20" name="TextBox 19">
            <a:extLst>
              <a:ext uri="{FF2B5EF4-FFF2-40B4-BE49-F238E27FC236}">
                <a16:creationId xmlns:a16="http://schemas.microsoft.com/office/drawing/2014/main" id="{DE7CC5E4-5857-4AD9-BC53-ECDA642EB874}"/>
              </a:ext>
            </a:extLst>
          </p:cNvPr>
          <p:cNvSpPr txBox="1"/>
          <p:nvPr/>
        </p:nvSpPr>
        <p:spPr>
          <a:xfrm>
            <a:off x="723209" y="4536686"/>
            <a:ext cx="10172566" cy="10802957"/>
          </a:xfrm>
          <a:prstGeom prst="rect">
            <a:avLst/>
          </a:prstGeom>
          <a:noFill/>
        </p:spPr>
        <p:txBody>
          <a:bodyPr wrap="square" rtlCol="0">
            <a:spAutoFit/>
          </a:bodyPr>
          <a:lstStyle>
            <a:defPPr>
              <a:defRPr kern="1200" smtId="4294967295"/>
            </a:defPPr>
          </a:lstStyle>
          <a:p>
            <a:r>
              <a:rPr lang="en-US" sz="2400" dirty="0">
                <a:latin typeface="+mn-ea"/>
                <a:cs typeface="Open Sans" panose="020B0606030504020204" pitchFamily="34" charset="0"/>
              </a:rPr>
              <a:t>An abundance of datasets on global arms transfers and conflict  are available for analysis. While many academics in the humanities use historical or situational context to infer and explain the possible agents for conflict, data science is essential in identifying and defining concrete trends in a dataset. In visualizing data findings, interpretation of statistical correlation is not only made more accessible to those outside the sciences, but allows them to provide narrative explanations for certain inconsistencies or unforeseen trends.</a:t>
            </a:r>
          </a:p>
          <a:p>
            <a:r>
              <a:rPr lang="en-US" sz="2400" dirty="0">
                <a:latin typeface="+mn-ea"/>
                <a:cs typeface="Open Sans" panose="020B0606030504020204" pitchFamily="34" charset="0"/>
              </a:rPr>
              <a:t>This project focuses on analyzing correlations between U.S. Arms Exports and conflicts in various African Countries during the Cold War through data visualization.</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Research Question: What was the relationship between the transfer of U.S. arms and the occurrence of armed conflict in a given country in Africa from 1950-1990?</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Hypothesis: There may be a positive correlation between the amount of arms provided by the U.S. and the occurrence of armed conflict in a specific country within this timeframe.</a:t>
            </a:r>
          </a:p>
          <a:p>
            <a:endParaRPr lang="en-US" sz="2400" dirty="0">
              <a:latin typeface="+mn-ea"/>
              <a:cs typeface="Open Sans" panose="020B0606030504020204" pitchFamily="34" charset="0"/>
            </a:endParaRPr>
          </a:p>
          <a:p>
            <a:r>
              <a:rPr lang="en-US" sz="2400" dirty="0">
                <a:latin typeface="+mn-ea"/>
                <a:cs typeface="Open Sans" panose="020B0606030504020204" pitchFamily="34" charset="0"/>
              </a:rPr>
              <a:t>Similar work on this topic has generally found some relationship  between arms transfers and the onset of conflict in African countries, but the relationship was often not clear or consistent.</a:t>
            </a:r>
          </a:p>
          <a:p>
            <a:pPr marL="342900" indent="-342900">
              <a:buFont typeface="Arial" panose="020B0604020202020204" pitchFamily="34" charset="0"/>
              <a:buChar char="•"/>
            </a:pPr>
            <a:r>
              <a:rPr lang="en-US" sz="2400" dirty="0">
                <a:latin typeface="+mn-ea"/>
              </a:rPr>
              <a:t>Pearson, Baumann, &amp; </a:t>
            </a:r>
            <a:r>
              <a:rPr lang="en-US" sz="2400" dirty="0" err="1">
                <a:latin typeface="+mn-ea"/>
              </a:rPr>
              <a:t>Bardos</a:t>
            </a:r>
            <a:r>
              <a:rPr lang="en-US" sz="2400" dirty="0">
                <a:latin typeface="+mn-ea"/>
              </a:rPr>
              <a:t>, (1989)</a:t>
            </a:r>
          </a:p>
          <a:p>
            <a:pPr marL="342900" indent="-342900">
              <a:buFont typeface="Arial" panose="020B0604020202020204" pitchFamily="34" charset="0"/>
              <a:buChar char="•"/>
            </a:pPr>
            <a:r>
              <a:rPr lang="en-US" sz="2400" dirty="0" err="1">
                <a:latin typeface="+mn-ea"/>
              </a:rPr>
              <a:t>Schrodt</a:t>
            </a:r>
            <a:r>
              <a:rPr lang="en-US" sz="2400" dirty="0">
                <a:latin typeface="+mn-ea"/>
              </a:rPr>
              <a:t> (1983)</a:t>
            </a:r>
          </a:p>
          <a:p>
            <a:pPr marL="342900" indent="-342900">
              <a:buFont typeface="Arial" panose="020B0604020202020204" pitchFamily="34" charset="0"/>
              <a:buChar char="•"/>
            </a:pPr>
            <a:r>
              <a:rPr lang="en-US" sz="2400" dirty="0">
                <a:latin typeface="+mn-ea"/>
              </a:rPr>
              <a:t>Craft (1999)</a:t>
            </a:r>
          </a:p>
          <a:p>
            <a:pPr marL="342900" indent="-342900">
              <a:buFont typeface="Arial" panose="020B0604020202020204" pitchFamily="34" charset="0"/>
              <a:buChar char="•"/>
            </a:pPr>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EBB6AC4A-C17C-4A50-801D-9D770B2D4747}"/>
              </a:ext>
            </a:extLst>
          </p:cNvPr>
          <p:cNvSpPr txBox="1"/>
          <p:nvPr/>
        </p:nvSpPr>
        <p:spPr>
          <a:xfrm>
            <a:off x="687293" y="17676557"/>
            <a:ext cx="9715366" cy="830997"/>
          </a:xfrm>
          <a:prstGeom prst="rect">
            <a:avLst/>
          </a:prstGeom>
          <a:noFill/>
        </p:spPr>
        <p:txBody>
          <a:bodyPr wrap="square" rtlCol="0">
            <a:spAutoFit/>
          </a:bodyPr>
          <a:lstStyle>
            <a:defPPr>
              <a:defRPr kern="1200" smtId="4294967295"/>
            </a:defPPr>
          </a:lstStyle>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a:p>
            <a:endParaRPr lang="en-US" sz="2400" dirty="0">
              <a:latin typeface="Quattrocento Sans" panose="020B0502050000020003" pitchFamily="34" charset="0"/>
              <a:ea typeface="Open Sans" panose="020B0606030504020204" pitchFamily="34" charset="0"/>
              <a:cs typeface="Open Sans" panose="020B0606030504020204" pitchFamily="34" charset="0"/>
            </a:endParaRPr>
          </a:p>
        </p:txBody>
      </p:sp>
      <p:sp>
        <p:nvSpPr>
          <p:cNvPr id="21" name="Rectangle 10">
            <a:extLst>
              <a:ext uri="{FF2B5EF4-FFF2-40B4-BE49-F238E27FC236}">
                <a16:creationId xmlns:a16="http://schemas.microsoft.com/office/drawing/2014/main" id="{5EAF8E62-88AC-1D46-BF21-45E90C25D5AA}"/>
              </a:ext>
            </a:extLst>
          </p:cNvPr>
          <p:cNvSpPr>
            <a:spLocks noChangeArrowheads="1"/>
          </p:cNvSpPr>
          <p:nvPr/>
        </p:nvSpPr>
        <p:spPr bwMode="auto">
          <a:xfrm>
            <a:off x="492300" y="3582478"/>
            <a:ext cx="10403476" cy="859702"/>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Intro</a:t>
            </a:r>
          </a:p>
        </p:txBody>
      </p:sp>
      <p:sp>
        <p:nvSpPr>
          <p:cNvPr id="25" name="Rectangle 10">
            <a:extLst>
              <a:ext uri="{FF2B5EF4-FFF2-40B4-BE49-F238E27FC236}">
                <a16:creationId xmlns:a16="http://schemas.microsoft.com/office/drawing/2014/main" id="{85398FF2-680E-3E4A-9707-1BE8F501A53A}"/>
              </a:ext>
            </a:extLst>
          </p:cNvPr>
          <p:cNvSpPr>
            <a:spLocks noChangeArrowheads="1"/>
          </p:cNvSpPr>
          <p:nvPr/>
        </p:nvSpPr>
        <p:spPr bwMode="auto">
          <a:xfrm>
            <a:off x="491997" y="14629135"/>
            <a:ext cx="10296017" cy="10980432"/>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4" name="TextBox 3">
            <a:extLst>
              <a:ext uri="{FF2B5EF4-FFF2-40B4-BE49-F238E27FC236}">
                <a16:creationId xmlns:a16="http://schemas.microsoft.com/office/drawing/2014/main" id="{0AE1BC5B-E66D-B749-8DC3-050B927E1A76}"/>
              </a:ext>
            </a:extLst>
          </p:cNvPr>
          <p:cNvSpPr txBox="1"/>
          <p:nvPr/>
        </p:nvSpPr>
        <p:spPr>
          <a:xfrm>
            <a:off x="687293" y="15245137"/>
            <a:ext cx="9831027" cy="13480613"/>
          </a:xfrm>
          <a:prstGeom prst="rect">
            <a:avLst/>
          </a:prstGeom>
          <a:noFill/>
        </p:spPr>
        <p:txBody>
          <a:bodyPr wrap="square" rtlCol="0">
            <a:spAutoFit/>
          </a:bodyPr>
          <a:lstStyle/>
          <a:p>
            <a:r>
              <a:rPr lang="en-US" sz="2400" dirty="0"/>
              <a:t>This project used the Armed Conflict Dataset Version 18.1  from The Uppsala Conflict Data Program/The Peace Research Institute Oslo and the Importer/Exporter TIV Tables on Arms Transfers from Stockholm International Peace Research Institute.</a:t>
            </a:r>
          </a:p>
          <a:p>
            <a:endParaRPr lang="en-US" sz="2400" dirty="0"/>
          </a:p>
          <a:p>
            <a:r>
              <a:rPr lang="en-US" sz="2400" dirty="0"/>
              <a:t>Notes on Dataset definitions for interpretation:</a:t>
            </a:r>
          </a:p>
          <a:p>
            <a:pPr marL="342900" indent="-342900">
              <a:buFont typeface="Arial" panose="020B0604020202020204" pitchFamily="34" charset="0"/>
              <a:buChar char="•"/>
            </a:pPr>
            <a:r>
              <a:rPr lang="en-US" sz="2400" dirty="0"/>
              <a:t>SIPRI</a:t>
            </a:r>
          </a:p>
          <a:p>
            <a:pPr marL="800100" lvl="1" indent="-342900">
              <a:buFont typeface="Arial" panose="020B0604020202020204" pitchFamily="34" charset="0"/>
              <a:buChar char="•"/>
            </a:pPr>
            <a:r>
              <a:rPr lang="en-US" sz="2400" dirty="0"/>
              <a:t>For its arms transfer tables uses the trend-indicator value (TIV). The TIV is based on the known unit production costs of a core set of weapons and is intended to represent the transfer of military resources rather than the financial value of the transfer.</a:t>
            </a:r>
          </a:p>
          <a:p>
            <a:pPr marL="914400" lvl="1" indent="-457200">
              <a:buFont typeface="Arial" panose="020B0604020202020204" pitchFamily="34" charset="0"/>
              <a:buChar char="•"/>
            </a:pPr>
            <a:r>
              <a:rPr lang="en-US" sz="2400" dirty="0"/>
              <a:t>Figures are SIPRI Trend Indicator Values (TIVs) expressed in millions.</a:t>
            </a:r>
          </a:p>
          <a:p>
            <a:pPr marL="800100" lvl="1" indent="-342900">
              <a:buFont typeface="Arial" panose="020B0604020202020204" pitchFamily="34" charset="0"/>
              <a:buChar char="•"/>
            </a:pPr>
            <a:r>
              <a:rPr lang="en-US" sz="2400" dirty="0"/>
              <a:t>Within their dataset a ‘0’ indicates that the value of deliveries is less than 0.5 millions</a:t>
            </a:r>
          </a:p>
          <a:p>
            <a:pPr marL="342900" indent="-342900">
              <a:buFont typeface="Arial" panose="020B0604020202020204" pitchFamily="34" charset="0"/>
              <a:buChar char="•"/>
            </a:pPr>
            <a:r>
              <a:rPr lang="en-US" sz="2400" dirty="0"/>
              <a:t>UCDP</a:t>
            </a:r>
          </a:p>
          <a:p>
            <a:pPr marL="800100" lvl="1" indent="-342900">
              <a:buFont typeface="Arial" panose="020B0604020202020204" pitchFamily="34" charset="0"/>
              <a:buChar char="•"/>
            </a:pPr>
            <a:r>
              <a:rPr lang="en-US" sz="2400" dirty="0"/>
              <a:t>defines conflict as: “a contested incompatibility that concerns government and/or territory where the use of armed force between two parties, of which at least one is the government of a state, results in at least 25 battle-related deaths in a calendar year.”</a:t>
            </a:r>
          </a:p>
          <a:p>
            <a:pPr marL="800100" lvl="1" indent="-342900">
              <a:buFont typeface="Arial" panose="020B0604020202020204" pitchFamily="34" charset="0"/>
              <a:buChar char="•"/>
            </a:pPr>
            <a:r>
              <a:rPr lang="en-US" sz="2400" dirty="0"/>
              <a:t>Defines party: A government of a state or any opposition organization or alliance of organizations. UCDP distinguishes between primary and secondary parties.</a:t>
            </a:r>
          </a:p>
          <a:p>
            <a:pPr marL="800100" lvl="1" indent="-342900">
              <a:buFont typeface="Arial" panose="020B0604020202020204" pitchFamily="34" charset="0"/>
              <a:buChar char="•"/>
            </a:pPr>
            <a:r>
              <a:rPr lang="en-US" sz="2400" dirty="0"/>
              <a:t>This project uses the UCDP’s location variable labelled by a country name(s) described as: the name(s) of the country/countries whose government(s) have a primary claim to the issue in dispute.</a:t>
            </a:r>
          </a:p>
          <a:p>
            <a:pPr marL="800100" lvl="1" indent="-342900">
              <a:buFont typeface="Arial" panose="020B0604020202020204" pitchFamily="34" charset="0"/>
              <a:buChar char="•"/>
            </a:pPr>
            <a:endParaRPr lang="en-US" dirty="0"/>
          </a:p>
          <a:p>
            <a:pPr marL="800100" lvl="1" indent="-342900">
              <a:buFont typeface="Arial" panose="020B0604020202020204" pitchFamily="34" charset="0"/>
              <a:buChar char="•"/>
            </a:pPr>
            <a:endParaRPr lang="en-US" sz="2400" dirty="0"/>
          </a:p>
          <a:p>
            <a:pPr lvl="1"/>
            <a:endParaRPr lang="en-US" sz="2400" dirty="0"/>
          </a:p>
          <a:p>
            <a:pPr marL="800100" lvl="1" indent="-342900">
              <a:buFont typeface="Arial" panose="020B0604020202020204" pitchFamily="34" charset="0"/>
              <a:buChar char="•"/>
            </a:pPr>
            <a:endParaRPr lang="en-US" sz="2400" dirty="0"/>
          </a:p>
          <a:p>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p:txBody>
      </p:sp>
      <p:sp>
        <p:nvSpPr>
          <p:cNvPr id="23" name="Rectangle 10">
            <a:extLst>
              <a:ext uri="{FF2B5EF4-FFF2-40B4-BE49-F238E27FC236}">
                <a16:creationId xmlns:a16="http://schemas.microsoft.com/office/drawing/2014/main" id="{1AF37EEB-B696-2242-8255-2FAD5B996FC7}"/>
              </a:ext>
            </a:extLst>
          </p:cNvPr>
          <p:cNvSpPr>
            <a:spLocks noChangeArrowheads="1"/>
          </p:cNvSpPr>
          <p:nvPr/>
        </p:nvSpPr>
        <p:spPr bwMode="auto">
          <a:xfrm>
            <a:off x="457200" y="14224762"/>
            <a:ext cx="10438575" cy="964438"/>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Datasets</a:t>
            </a:r>
          </a:p>
        </p:txBody>
      </p:sp>
      <p:sp>
        <p:nvSpPr>
          <p:cNvPr id="27" name="Rectangle 10">
            <a:extLst>
              <a:ext uri="{FF2B5EF4-FFF2-40B4-BE49-F238E27FC236}">
                <a16:creationId xmlns:a16="http://schemas.microsoft.com/office/drawing/2014/main" id="{85711DEB-FCB4-CE4A-B155-0AA5A738DE75}"/>
              </a:ext>
            </a:extLst>
          </p:cNvPr>
          <p:cNvSpPr>
            <a:spLocks noChangeArrowheads="1"/>
          </p:cNvSpPr>
          <p:nvPr/>
        </p:nvSpPr>
        <p:spPr bwMode="auto">
          <a:xfrm>
            <a:off x="11030006" y="4241650"/>
            <a:ext cx="10753823" cy="27532139"/>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r>
              <a:rPr lang="en-US" sz="2700" b="1" dirty="0">
                <a:noFill/>
                <a:latin typeface="Quattrocento" panose="02020802030000000404" pitchFamily="18" charset="0"/>
              </a:rPr>
              <a:t>cl</a:t>
            </a:r>
          </a:p>
        </p:txBody>
      </p:sp>
      <p:sp>
        <p:nvSpPr>
          <p:cNvPr id="28" name="Rectangle 10">
            <a:extLst>
              <a:ext uri="{FF2B5EF4-FFF2-40B4-BE49-F238E27FC236}">
                <a16:creationId xmlns:a16="http://schemas.microsoft.com/office/drawing/2014/main" id="{DD5AFE52-A86A-034E-A8FE-0538EB615219}"/>
              </a:ext>
            </a:extLst>
          </p:cNvPr>
          <p:cNvSpPr>
            <a:spLocks noChangeArrowheads="1"/>
          </p:cNvSpPr>
          <p:nvPr/>
        </p:nvSpPr>
        <p:spPr bwMode="auto">
          <a:xfrm>
            <a:off x="394678" y="26700142"/>
            <a:ext cx="10403476" cy="520818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29" name="Rectangle 10">
            <a:extLst>
              <a:ext uri="{FF2B5EF4-FFF2-40B4-BE49-F238E27FC236}">
                <a16:creationId xmlns:a16="http://schemas.microsoft.com/office/drawing/2014/main" id="{03FE0949-AB41-6343-9068-EAC9803755B9}"/>
              </a:ext>
            </a:extLst>
          </p:cNvPr>
          <p:cNvSpPr>
            <a:spLocks noChangeArrowheads="1"/>
          </p:cNvSpPr>
          <p:nvPr/>
        </p:nvSpPr>
        <p:spPr bwMode="auto">
          <a:xfrm>
            <a:off x="368638" y="25812472"/>
            <a:ext cx="10455556" cy="859702"/>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Methods</a:t>
            </a:r>
          </a:p>
        </p:txBody>
      </p:sp>
      <p:sp>
        <p:nvSpPr>
          <p:cNvPr id="7" name="TextBox 6">
            <a:extLst>
              <a:ext uri="{FF2B5EF4-FFF2-40B4-BE49-F238E27FC236}">
                <a16:creationId xmlns:a16="http://schemas.microsoft.com/office/drawing/2014/main" id="{0FE2B7C1-1C8C-DC41-80F0-E37E7A0F6A2F}"/>
              </a:ext>
            </a:extLst>
          </p:cNvPr>
          <p:cNvSpPr txBox="1"/>
          <p:nvPr/>
        </p:nvSpPr>
        <p:spPr>
          <a:xfrm>
            <a:off x="553063" y="26700142"/>
            <a:ext cx="10120250" cy="4524315"/>
          </a:xfrm>
          <a:prstGeom prst="rect">
            <a:avLst/>
          </a:prstGeom>
          <a:noFill/>
        </p:spPr>
        <p:txBody>
          <a:bodyPr wrap="square" rtlCol="0">
            <a:spAutoFit/>
          </a:bodyPr>
          <a:lstStyle/>
          <a:p>
            <a:r>
              <a:rPr lang="en-US" sz="2400" dirty="0"/>
              <a:t>Data Cleaning Process</a:t>
            </a:r>
          </a:p>
          <a:p>
            <a:pPr marL="514350" indent="-514350">
              <a:buFont typeface="+mj-lt"/>
              <a:buAutoNum type="arabicPeriod"/>
            </a:pPr>
            <a:r>
              <a:rPr lang="en-US" sz="2400" dirty="0"/>
              <a:t>Eliminating years outside 1950-1990 study</a:t>
            </a:r>
          </a:p>
          <a:p>
            <a:pPr marL="514350" indent="-514350">
              <a:buFont typeface="+mj-lt"/>
              <a:buAutoNum type="arabicPeriod"/>
            </a:pPr>
            <a:r>
              <a:rPr lang="en-US" sz="2400" dirty="0"/>
              <a:t>Limiting the UCDP data variables to the manageable and relevant variables of the SIPRI table</a:t>
            </a:r>
          </a:p>
          <a:p>
            <a:pPr marL="514350" indent="-514350">
              <a:buFont typeface="+mj-lt"/>
              <a:buAutoNum type="arabicPeriod"/>
            </a:pPr>
            <a:r>
              <a:rPr lang="en-US" sz="2400" dirty="0"/>
              <a:t>Deciding which method and platform would be best suited to analyze and visualize </a:t>
            </a:r>
          </a:p>
          <a:p>
            <a:pPr marL="514350" indent="-514350">
              <a:buFont typeface="+mj-lt"/>
              <a:buAutoNum type="arabicPeriod"/>
            </a:pPr>
            <a:r>
              <a:rPr lang="en-US" sz="2400" dirty="0"/>
              <a:t>Consult with data scientist to assist in changing a dataset from wide data to long data</a:t>
            </a:r>
          </a:p>
          <a:p>
            <a:pPr marL="514350" indent="-514350">
              <a:buFont typeface="+mj-lt"/>
              <a:buAutoNum type="arabicPeriod"/>
            </a:pPr>
            <a:r>
              <a:rPr lang="en-US" sz="2400" dirty="0"/>
              <a:t>Ensure the same countries of study are present or not present in each dataset to confirm uniform data </a:t>
            </a:r>
          </a:p>
          <a:p>
            <a:pPr marL="514350" indent="-514350">
              <a:buFont typeface="+mj-lt"/>
              <a:buAutoNum type="arabicPeriod"/>
            </a:pPr>
            <a:r>
              <a:rPr lang="en-US" sz="2400" dirty="0"/>
              <a:t>Run datasets through chosen program (Tableau) individually and collective to find the most applicable visualizations</a:t>
            </a:r>
          </a:p>
        </p:txBody>
      </p:sp>
      <p:sp>
        <p:nvSpPr>
          <p:cNvPr id="32" name="Rectangle 10">
            <a:extLst>
              <a:ext uri="{FF2B5EF4-FFF2-40B4-BE49-F238E27FC236}">
                <a16:creationId xmlns:a16="http://schemas.microsoft.com/office/drawing/2014/main" id="{483513C6-CDF2-CC4C-91A1-014E566F2610}"/>
              </a:ext>
            </a:extLst>
          </p:cNvPr>
          <p:cNvSpPr>
            <a:spLocks noChangeArrowheads="1"/>
          </p:cNvSpPr>
          <p:nvPr/>
        </p:nvSpPr>
        <p:spPr bwMode="auto">
          <a:xfrm>
            <a:off x="11030006" y="3527374"/>
            <a:ext cx="10888053" cy="955098"/>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Results</a:t>
            </a:r>
          </a:p>
        </p:txBody>
      </p:sp>
      <p:pic>
        <p:nvPicPr>
          <p:cNvPr id="5" name="Picture 4">
            <a:extLst>
              <a:ext uri="{FF2B5EF4-FFF2-40B4-BE49-F238E27FC236}">
                <a16:creationId xmlns:a16="http://schemas.microsoft.com/office/drawing/2014/main" id="{D62F9B29-7F8E-1448-9191-207F51966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1587" y="5133946"/>
            <a:ext cx="10656202" cy="7476447"/>
          </a:xfrm>
          <a:prstGeom prst="rect">
            <a:avLst/>
          </a:prstGeom>
        </p:spPr>
      </p:pic>
      <p:sp>
        <p:nvSpPr>
          <p:cNvPr id="26" name="Rectangle 10">
            <a:extLst>
              <a:ext uri="{FF2B5EF4-FFF2-40B4-BE49-F238E27FC236}">
                <a16:creationId xmlns:a16="http://schemas.microsoft.com/office/drawing/2014/main" id="{65FC268A-BFDE-A644-9149-D9145E2005D6}"/>
              </a:ext>
            </a:extLst>
          </p:cNvPr>
          <p:cNvSpPr>
            <a:spLocks noChangeArrowheads="1"/>
          </p:cNvSpPr>
          <p:nvPr/>
        </p:nvSpPr>
        <p:spPr bwMode="auto">
          <a:xfrm>
            <a:off x="21918059" y="4241650"/>
            <a:ext cx="10615053" cy="926230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0" name="Rectangle 10">
            <a:extLst>
              <a:ext uri="{FF2B5EF4-FFF2-40B4-BE49-F238E27FC236}">
                <a16:creationId xmlns:a16="http://schemas.microsoft.com/office/drawing/2014/main" id="{A2A3166D-94E2-A942-ADDA-D71AB6A619CB}"/>
              </a:ext>
            </a:extLst>
          </p:cNvPr>
          <p:cNvSpPr>
            <a:spLocks noChangeArrowheads="1"/>
          </p:cNvSpPr>
          <p:nvPr/>
        </p:nvSpPr>
        <p:spPr bwMode="auto">
          <a:xfrm>
            <a:off x="22025821" y="14538001"/>
            <a:ext cx="10629570" cy="11582751"/>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4" name="Rectangle 10">
            <a:extLst>
              <a:ext uri="{FF2B5EF4-FFF2-40B4-BE49-F238E27FC236}">
                <a16:creationId xmlns:a16="http://schemas.microsoft.com/office/drawing/2014/main" id="{F21E7103-F81F-0B46-83D7-802E2AC57936}"/>
              </a:ext>
            </a:extLst>
          </p:cNvPr>
          <p:cNvSpPr>
            <a:spLocks noChangeArrowheads="1"/>
          </p:cNvSpPr>
          <p:nvPr/>
        </p:nvSpPr>
        <p:spPr bwMode="auto">
          <a:xfrm>
            <a:off x="22057723" y="13870383"/>
            <a:ext cx="10597667" cy="1055997"/>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Analysis</a:t>
            </a:r>
          </a:p>
        </p:txBody>
      </p:sp>
      <p:sp>
        <p:nvSpPr>
          <p:cNvPr id="295" name="TextBox 294">
            <a:extLst>
              <a:ext uri="{FF2B5EF4-FFF2-40B4-BE49-F238E27FC236}">
                <a16:creationId xmlns:a16="http://schemas.microsoft.com/office/drawing/2014/main" id="{39259EE9-8D55-4A34-BCDD-8F3F221271A7}"/>
              </a:ext>
            </a:extLst>
          </p:cNvPr>
          <p:cNvSpPr txBox="1"/>
          <p:nvPr/>
        </p:nvSpPr>
        <p:spPr>
          <a:xfrm>
            <a:off x="22295515" y="15194433"/>
            <a:ext cx="9594185" cy="10864513"/>
          </a:xfrm>
          <a:prstGeom prst="rect">
            <a:avLst/>
          </a:prstGeom>
          <a:noFill/>
        </p:spPr>
        <p:txBody>
          <a:bodyPr wrap="square" rtlCol="0">
            <a:spAutoFit/>
          </a:bodyPr>
          <a:lstStyle>
            <a:defPPr>
              <a:defRPr kern="1200" smtId="4294967295"/>
            </a:defPPr>
          </a:lstStyle>
          <a:p>
            <a:pPr marL="342900"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In analyzing these visualizations, the results seem similar to that of previous researchers on correlation between arms trade and conflict</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While there does appear to be some relationship among these variable within each of the graphs, it is not clear or consistent.</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Results found within individual countries were much more likely to have a trend in these variables than when attempting to find patterns between countries</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The hypothesis of a positive correlation between the amount of U.S. Arms Transfers and the occurrence of armed conflict may appear briefly in these countries timelines, only to never appear as correlated again.</a:t>
            </a:r>
          </a:p>
          <a:p>
            <a:pPr marL="1257300" lvl="2"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This may be a common occurrence among many potential predictors of war.</a:t>
            </a:r>
          </a:p>
          <a:p>
            <a:pPr marL="800100" lvl="1" indent="-342900">
              <a:buFont typeface="Arial" panose="020B0604020202020204" pitchFamily="34" charset="0"/>
              <a:buChar char="•"/>
            </a:pPr>
            <a:endParaRPr lang="en-US" sz="2800" dirty="0">
              <a:latin typeface="Quattrocento Sans" panose="020B0502050000020003"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In future studies, it may be useful to look at other datasets on the same factors to ensure the most accurate results. </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Focusing on a more concentrated area, but perhaps more variables may also provide interesting and relevant findings</a:t>
            </a:r>
          </a:p>
          <a:p>
            <a:pPr marL="800100" lvl="1" indent="-342900">
              <a:buFont typeface="Arial" panose="020B0604020202020204" pitchFamily="34" charset="0"/>
              <a:buChar char="•"/>
            </a:pPr>
            <a:r>
              <a:rPr lang="en-US" sz="2800" dirty="0">
                <a:latin typeface="Quattrocento Sans" panose="020B0502050000020003" pitchFamily="34" charset="0"/>
                <a:ea typeface="Open Sans" panose="020B0606030504020204" pitchFamily="34" charset="0"/>
                <a:cs typeface="Open Sans" panose="020B0606030504020204" pitchFamily="34" charset="0"/>
              </a:rPr>
              <a:t>Visualizing data similar to this would also be very compelling with possible animated visuals, such as moving timelines.</a:t>
            </a:r>
          </a:p>
        </p:txBody>
      </p:sp>
      <p:sp>
        <p:nvSpPr>
          <p:cNvPr id="33" name="Rectangle 10">
            <a:extLst>
              <a:ext uri="{FF2B5EF4-FFF2-40B4-BE49-F238E27FC236}">
                <a16:creationId xmlns:a16="http://schemas.microsoft.com/office/drawing/2014/main" id="{2CEFD7BE-F287-3245-8721-6CCF96060DFB}"/>
              </a:ext>
            </a:extLst>
          </p:cNvPr>
          <p:cNvSpPr>
            <a:spLocks noChangeArrowheads="1"/>
          </p:cNvSpPr>
          <p:nvPr/>
        </p:nvSpPr>
        <p:spPr bwMode="auto">
          <a:xfrm>
            <a:off x="21990281" y="3508337"/>
            <a:ext cx="10580531" cy="1028349"/>
          </a:xfrm>
          <a:prstGeom prst="round2DiagRect">
            <a:avLst>
              <a:gd name="adj1" fmla="val 30178"/>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Results</a:t>
            </a:r>
          </a:p>
        </p:txBody>
      </p:sp>
      <p:sp>
        <p:nvSpPr>
          <p:cNvPr id="31" name="Rectangle 10">
            <a:extLst>
              <a:ext uri="{FF2B5EF4-FFF2-40B4-BE49-F238E27FC236}">
                <a16:creationId xmlns:a16="http://schemas.microsoft.com/office/drawing/2014/main" id="{CAD40E6E-E6AB-EE4B-97B3-A1A5308DCAD2}"/>
              </a:ext>
            </a:extLst>
          </p:cNvPr>
          <p:cNvSpPr>
            <a:spLocks noChangeArrowheads="1"/>
          </p:cNvSpPr>
          <p:nvPr/>
        </p:nvSpPr>
        <p:spPr bwMode="auto">
          <a:xfrm>
            <a:off x="22167336" y="26856201"/>
            <a:ext cx="10403476" cy="5208187"/>
          </a:xfrm>
          <a:prstGeom prst="round2DiagRect">
            <a:avLst>
              <a:gd name="adj1" fmla="val 6827"/>
              <a:gd name="adj2" fmla="val 0"/>
            </a:avLst>
          </a:prstGeom>
          <a:solidFill>
            <a:srgbClr val="FDDEA5"/>
          </a:solidFill>
          <a:ln w="12700">
            <a:noFill/>
            <a:miter lim="800000"/>
          </a:ln>
        </p:spPr>
        <p:txBody>
          <a:bodyPr wrap="none" lIns="205740" tIns="54864" rIns="205740" bIns="51422" anchor="ctr" anchorCtr="0"/>
          <a:lstStyle>
            <a:defPPr>
              <a:defRPr kern="1200" smtId="4294967295"/>
            </a:defPPr>
          </a:lstStyle>
          <a:p>
            <a:pPr algn="ctr" defTabSz="3526941">
              <a:defRPr/>
            </a:pPr>
            <a:endParaRPr lang="en-US" sz="2700" b="1" dirty="0">
              <a:noFill/>
              <a:latin typeface="Quattrocento" panose="02020802030000000404" pitchFamily="18" charset="0"/>
            </a:endParaRPr>
          </a:p>
        </p:txBody>
      </p:sp>
      <p:sp>
        <p:nvSpPr>
          <p:cNvPr id="3" name="TextBox 2">
            <a:extLst>
              <a:ext uri="{FF2B5EF4-FFF2-40B4-BE49-F238E27FC236}">
                <a16:creationId xmlns:a16="http://schemas.microsoft.com/office/drawing/2014/main" id="{31EA03AA-4476-F14F-BB40-C3BBEF68C4B6}"/>
              </a:ext>
            </a:extLst>
          </p:cNvPr>
          <p:cNvSpPr txBox="1"/>
          <p:nvPr/>
        </p:nvSpPr>
        <p:spPr>
          <a:xfrm>
            <a:off x="22602100" y="27329365"/>
            <a:ext cx="9704480" cy="4708981"/>
          </a:xfrm>
          <a:prstGeom prst="rect">
            <a:avLst/>
          </a:prstGeom>
          <a:noFill/>
        </p:spPr>
        <p:txBody>
          <a:bodyPr wrap="square" rtlCol="0">
            <a:spAutoFit/>
          </a:bodyPr>
          <a:lstStyle/>
          <a:p>
            <a:r>
              <a:rPr lang="en-US" sz="2400" dirty="0"/>
              <a:t>Craft, Cassady. "The Arms Trade and the Incidence of Political Violence in ..." </a:t>
            </a:r>
            <a:r>
              <a:rPr lang="en-US" sz="2400" i="1" dirty="0"/>
              <a:t>Journal of Peace Research.</a:t>
            </a:r>
            <a:r>
              <a:rPr lang="en-US" sz="2400" dirty="0"/>
              <a:t> November 01, 2002. Accessed December 7, 2018. </a:t>
            </a:r>
            <a:r>
              <a:rPr lang="en-US" sz="2400" dirty="0">
                <a:hlinkClick r:id="rId4"/>
              </a:rPr>
              <a:t>http://journals.sagepub.com/doi/abs/10.1177/0022343302039006003</a:t>
            </a:r>
            <a:r>
              <a:rPr lang="en-US" sz="2400" dirty="0"/>
              <a:t>.</a:t>
            </a:r>
          </a:p>
          <a:p>
            <a:r>
              <a:rPr lang="en-US" sz="2400" dirty="0" err="1"/>
              <a:t>Gleditsch</a:t>
            </a:r>
            <a:r>
              <a:rPr lang="en-US" sz="2400" dirty="0"/>
              <a:t> et al. (2002), (Eck &amp; </a:t>
            </a:r>
            <a:r>
              <a:rPr lang="en-US" sz="2400" dirty="0" err="1"/>
              <a:t>Pettersson</a:t>
            </a:r>
            <a:r>
              <a:rPr lang="en-US" sz="2400" dirty="0"/>
              <a:t>, 2018) </a:t>
            </a:r>
            <a:r>
              <a:rPr lang="en-US" sz="2400" i="1" dirty="0"/>
              <a:t>The Uppsala Conflict Data Program/The Peace Research Institute</a:t>
            </a:r>
            <a:r>
              <a:rPr lang="en-US" sz="2400" dirty="0"/>
              <a:t>, Oslo Armed Conflict Dataset Version 18.1</a:t>
            </a:r>
          </a:p>
          <a:p>
            <a:r>
              <a:rPr lang="en-US" sz="2400" dirty="0"/>
              <a:t>IMPORTER/EXPORTER TIV TABLES." </a:t>
            </a:r>
            <a:r>
              <a:rPr lang="en-US" sz="2400" i="1" dirty="0"/>
              <a:t>Stockholm International Peace Research Institute</a:t>
            </a:r>
            <a:r>
              <a:rPr lang="en-US" sz="2400" dirty="0"/>
              <a:t>. 2017. Accessed December 10, 2018. http://</a:t>
            </a:r>
            <a:r>
              <a:rPr lang="en-US" sz="2400" dirty="0" err="1"/>
              <a:t>armstrade.sipri.org</a:t>
            </a:r>
            <a:r>
              <a:rPr lang="en-US" sz="2400" dirty="0"/>
              <a:t>/</a:t>
            </a:r>
            <a:r>
              <a:rPr lang="en-US" sz="2400" dirty="0" err="1"/>
              <a:t>armstrade</a:t>
            </a:r>
            <a:r>
              <a:rPr lang="en-US" sz="2400" dirty="0"/>
              <a:t>/page/</a:t>
            </a:r>
            <a:r>
              <a:rPr lang="en-US" sz="2400" dirty="0" err="1"/>
              <a:t>values.php</a:t>
            </a:r>
            <a:r>
              <a:rPr lang="en-US" sz="2400" dirty="0"/>
              <a:t>.</a:t>
            </a:r>
          </a:p>
          <a:p>
            <a:endParaRPr lang="en-US" dirty="0"/>
          </a:p>
          <a:p>
            <a:endParaRPr lang="en-US" dirty="0"/>
          </a:p>
        </p:txBody>
      </p:sp>
      <p:sp>
        <p:nvSpPr>
          <p:cNvPr id="19" name="Rectangle 10">
            <a:extLst>
              <a:ext uri="{FF2B5EF4-FFF2-40B4-BE49-F238E27FC236}">
                <a16:creationId xmlns:a16="http://schemas.microsoft.com/office/drawing/2014/main" id="{C2BB280C-30C3-A145-AF87-B7CFC48C69D9}"/>
              </a:ext>
            </a:extLst>
          </p:cNvPr>
          <p:cNvSpPr>
            <a:spLocks noChangeArrowheads="1"/>
          </p:cNvSpPr>
          <p:nvPr/>
        </p:nvSpPr>
        <p:spPr bwMode="auto">
          <a:xfrm>
            <a:off x="22167336" y="26295322"/>
            <a:ext cx="10488054" cy="859473"/>
          </a:xfrm>
          <a:prstGeom prst="round2DiagRect">
            <a:avLst>
              <a:gd name="adj1" fmla="val 33555"/>
              <a:gd name="adj2" fmla="val 0"/>
            </a:avLst>
          </a:prstGeom>
          <a:solidFill>
            <a:srgbClr val="B41E1E"/>
          </a:solidFill>
          <a:ln w="12700">
            <a:noFill/>
            <a:miter lim="800000"/>
          </a:ln>
        </p:spPr>
        <p:txBody>
          <a:bodyPr wrap="none" lIns="205740" tIns="54864" rIns="205740" bIns="51422" anchor="ctr" anchorCtr="0"/>
          <a:lstStyle>
            <a:defPPr>
              <a:defRPr kern="1200" smtId="4294967295"/>
            </a:defPPr>
          </a:lstStyle>
          <a:p>
            <a:pPr algn="ctr" defTabSz="3526941">
              <a:defRPr/>
            </a:pPr>
            <a:r>
              <a:rPr lang="en-US" sz="3600" b="1" dirty="0">
                <a:solidFill>
                  <a:schemeClr val="bg1"/>
                </a:solidFill>
                <a:latin typeface="Quattrocento" panose="02020802030000000404" pitchFamily="18" charset="0"/>
              </a:rPr>
              <a:t>References</a:t>
            </a:r>
          </a:p>
        </p:txBody>
      </p:sp>
      <p:pic>
        <p:nvPicPr>
          <p:cNvPr id="8" name="Picture 7">
            <a:extLst>
              <a:ext uri="{FF2B5EF4-FFF2-40B4-BE49-F238E27FC236}">
                <a16:creationId xmlns:a16="http://schemas.microsoft.com/office/drawing/2014/main" id="{FC676D1C-7896-464F-8ACF-6AFEA881EE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0629" y="13503957"/>
            <a:ext cx="10657101" cy="7379540"/>
          </a:xfrm>
          <a:prstGeom prst="rect">
            <a:avLst/>
          </a:prstGeom>
        </p:spPr>
      </p:pic>
      <p:pic>
        <p:nvPicPr>
          <p:cNvPr id="10" name="Picture 9">
            <a:extLst>
              <a:ext uri="{FF2B5EF4-FFF2-40B4-BE49-F238E27FC236}">
                <a16:creationId xmlns:a16="http://schemas.microsoft.com/office/drawing/2014/main" id="{329B7E3B-E722-424F-BFB8-EA3CEF42F5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6046" y="22659938"/>
            <a:ext cx="10561467" cy="7250412"/>
          </a:xfrm>
          <a:prstGeom prst="rect">
            <a:avLst/>
          </a:prstGeom>
        </p:spPr>
      </p:pic>
      <p:pic>
        <p:nvPicPr>
          <p:cNvPr id="14" name="Picture 13">
            <a:extLst>
              <a:ext uri="{FF2B5EF4-FFF2-40B4-BE49-F238E27FC236}">
                <a16:creationId xmlns:a16="http://schemas.microsoft.com/office/drawing/2014/main" id="{BDB078AB-35B5-C641-81FD-A4CB8D6C22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989641" y="5173356"/>
            <a:ext cx="10433178" cy="724498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melancholymedallion|09-2018"/>
</p:tagLst>
</file>

<file path=ppt/theme/theme1.xml><?xml version="1.0" encoding="utf-8"?>
<a:theme xmlns:a="http://schemas.openxmlformats.org/drawingml/2006/main" name="Default 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6110</TotalTime>
  <Words>878</Words>
  <Application>Microsoft Macintosh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Open Sans</vt:lpstr>
      <vt:lpstr>Quattrocento</vt:lpstr>
      <vt:lpstr>Quattrocento Sans</vt:lpstr>
      <vt:lpstr>Default Design</vt:lpstr>
      <vt:lpstr>PowerPoint Presentation</vt:lpstr>
    </vt:vector>
  </TitlesOfParts>
  <Company>Graphicsland</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Kara Morrison</cp:lastModifiedBy>
  <cp:revision>188</cp:revision>
  <cp:lastPrinted>2006-08-04T02:22:52Z</cp:lastPrinted>
  <dcterms:modified xsi:type="dcterms:W3CDTF">2018-12-20T23:41:03Z</dcterms:modified>
  <cp:category>science research poster</cp:category>
</cp:coreProperties>
</file>