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8404800"/>
  <p:notesSz cx="6858000" cy="9144000"/>
  <p:custDataLst>
    <p:tags r:id="rId3"/>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533312" algn="l" rtl="0" fontAlgn="base">
      <a:spcBef>
        <a:spcPct val="0"/>
      </a:spcBef>
      <a:spcAft>
        <a:spcPct val="0"/>
      </a:spcAft>
      <a:defRPr sz="3500" kern="1200">
        <a:solidFill>
          <a:schemeClr val="tx1"/>
        </a:solidFill>
        <a:latin typeface="Arial"/>
        <a:ea typeface="+mn-ea"/>
        <a:cs typeface="+mn-cs"/>
      </a:defRPr>
    </a:lvl2pPr>
    <a:lvl3pPr marL="1066625" algn="l" rtl="0" fontAlgn="base">
      <a:spcBef>
        <a:spcPct val="0"/>
      </a:spcBef>
      <a:spcAft>
        <a:spcPct val="0"/>
      </a:spcAft>
      <a:defRPr sz="3500" kern="1200">
        <a:solidFill>
          <a:schemeClr val="tx1"/>
        </a:solidFill>
        <a:latin typeface="Arial"/>
        <a:ea typeface="+mn-ea"/>
        <a:cs typeface="+mn-cs"/>
      </a:defRPr>
    </a:lvl3pPr>
    <a:lvl4pPr marL="1599937" algn="l" rtl="0" fontAlgn="base">
      <a:spcBef>
        <a:spcPct val="0"/>
      </a:spcBef>
      <a:spcAft>
        <a:spcPct val="0"/>
      </a:spcAft>
      <a:defRPr sz="3500" kern="1200">
        <a:solidFill>
          <a:schemeClr val="tx1"/>
        </a:solidFill>
        <a:latin typeface="Arial"/>
        <a:ea typeface="+mn-ea"/>
        <a:cs typeface="+mn-cs"/>
      </a:defRPr>
    </a:lvl4pPr>
    <a:lvl5pPr marL="2133249" algn="l" rtl="0" fontAlgn="base">
      <a:spcBef>
        <a:spcPct val="0"/>
      </a:spcBef>
      <a:spcAft>
        <a:spcPct val="0"/>
      </a:spcAft>
      <a:defRPr sz="3500" kern="1200">
        <a:solidFill>
          <a:schemeClr val="tx1"/>
        </a:solidFill>
        <a:latin typeface="Arial"/>
        <a:ea typeface="+mn-ea"/>
        <a:cs typeface="+mn-cs"/>
      </a:defRPr>
    </a:lvl5pPr>
    <a:lvl6pPr marL="2666562" algn="l" defTabSz="1066625" rtl="0" eaLnBrk="1" latinLnBrk="0" hangingPunct="1">
      <a:defRPr sz="3500" kern="1200">
        <a:solidFill>
          <a:schemeClr val="tx1"/>
        </a:solidFill>
        <a:latin typeface="Arial"/>
        <a:ea typeface="+mn-ea"/>
        <a:cs typeface="+mn-cs"/>
      </a:defRPr>
    </a:lvl6pPr>
    <a:lvl7pPr marL="3199874" algn="l" defTabSz="1066625" rtl="0" eaLnBrk="1" latinLnBrk="0" hangingPunct="1">
      <a:defRPr sz="3500" kern="1200">
        <a:solidFill>
          <a:schemeClr val="tx1"/>
        </a:solidFill>
        <a:latin typeface="Arial"/>
        <a:ea typeface="+mn-ea"/>
        <a:cs typeface="+mn-cs"/>
      </a:defRPr>
    </a:lvl7pPr>
    <a:lvl8pPr marL="3733186" algn="l" defTabSz="1066625" rtl="0" eaLnBrk="1" latinLnBrk="0" hangingPunct="1">
      <a:defRPr sz="3500" kern="1200">
        <a:solidFill>
          <a:schemeClr val="tx1"/>
        </a:solidFill>
        <a:latin typeface="Arial"/>
        <a:ea typeface="+mn-ea"/>
        <a:cs typeface="+mn-cs"/>
      </a:defRPr>
    </a:lvl8pPr>
    <a:lvl9pPr marL="4266499" algn="l" defTabSz="1066625"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3" autoAdjust="0"/>
    <p:restoredTop sz="94660"/>
  </p:normalViewPr>
  <p:slideViewPr>
    <p:cSldViewPr>
      <p:cViewPr>
        <p:scale>
          <a:sx n="50" d="100"/>
          <a:sy n="50" d="100"/>
        </p:scale>
        <p:origin x="-2528" y="-7160"/>
      </p:cViewPr>
      <p:guideLst>
        <p:guide orient="horz" pos="12096"/>
        <p:guide pos="1209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1931121"/>
            <a:ext cx="32642969" cy="8230658"/>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60445" y="21761979"/>
            <a:ext cx="26883915" cy="9816042"/>
          </a:xfrm>
        </p:spPr>
        <p:txBody>
          <a:bodyPr/>
          <a:lstStyle>
            <a:defPPr>
              <a:defRPr kern="1200" smtId="4294967295"/>
            </a:defPPr>
            <a:lvl1pPr marL="0" indent="0" algn="ctr">
              <a:buNone/>
              <a:defRPr/>
            </a:lvl1pPr>
            <a:lvl2pPr marL="400052" indent="0" algn="ctr">
              <a:buNone/>
              <a:defRPr/>
            </a:lvl2pPr>
            <a:lvl3pPr marL="800105" indent="0" algn="ctr">
              <a:buNone/>
              <a:defRPr/>
            </a:lvl3pPr>
            <a:lvl4pPr marL="1200159" indent="0" algn="ctr">
              <a:buNone/>
              <a:defRPr/>
            </a:lvl4pPr>
            <a:lvl5pPr marL="1600212" indent="0" algn="ctr">
              <a:buNone/>
              <a:defRPr/>
            </a:lvl5pPr>
            <a:lvl6pPr marL="2000264" indent="0" algn="ctr">
              <a:buNone/>
              <a:defRPr/>
            </a:lvl6pPr>
            <a:lvl7pPr marL="2400317" indent="0" algn="ctr">
              <a:buNone/>
              <a:defRPr/>
            </a:lvl7pPr>
            <a:lvl8pPr marL="2800371" indent="0" algn="ctr">
              <a:buNone/>
              <a:defRPr/>
            </a:lvl8pPr>
            <a:lvl9pPr marL="3200423"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5147" y="1539083"/>
            <a:ext cx="8639969" cy="3276891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21074" y="1539083"/>
            <a:ext cx="25790723" cy="3276891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2" y="24679014"/>
            <a:ext cx="32644358" cy="7626879"/>
          </a:xfrm>
        </p:spPr>
        <p:txBody>
          <a:bodyPr anchor="t"/>
          <a:lstStyle>
            <a:defPPr>
              <a:defRPr kern="1200" smtId="4294967295"/>
            </a:defPPr>
            <a:lvl1pPr algn="l">
              <a:defRPr sz="3500" b="1" cap="all"/>
            </a:lvl1pPr>
          </a:lstStyle>
          <a:p>
            <a:r>
              <a:rPr lang="en-US"/>
              <a:t>Click to edit Master title style</a:t>
            </a:r>
          </a:p>
        </p:txBody>
      </p:sp>
      <p:sp>
        <p:nvSpPr>
          <p:cNvPr id="3" name="Text Placeholder 2"/>
          <p:cNvSpPr>
            <a:spLocks noGrp="1"/>
          </p:cNvSpPr>
          <p:nvPr>
            <p:ph type="body" idx="1"/>
          </p:nvPr>
        </p:nvSpPr>
        <p:spPr>
          <a:xfrm>
            <a:off x="3033712" y="16277961"/>
            <a:ext cx="32644358" cy="8401050"/>
          </a:xfrm>
        </p:spPr>
        <p:txBody>
          <a:bodyPr anchor="b"/>
          <a:lstStyle>
            <a:defPPr>
              <a:defRPr kern="1200" smtId="4294967295"/>
            </a:defPPr>
            <a:lvl1pPr marL="0" indent="0">
              <a:buNone/>
              <a:defRPr sz="1750"/>
            </a:lvl1pPr>
            <a:lvl2pPr marL="400052" indent="0">
              <a:buNone/>
              <a:defRPr sz="1575"/>
            </a:lvl2pPr>
            <a:lvl3pPr marL="800105" indent="0">
              <a:buNone/>
              <a:defRPr sz="1400"/>
            </a:lvl3pPr>
            <a:lvl4pPr marL="1200159" indent="0">
              <a:buNone/>
              <a:defRPr sz="1225"/>
            </a:lvl4pPr>
            <a:lvl5pPr marL="1600212" indent="0">
              <a:buNone/>
              <a:defRPr sz="1225"/>
            </a:lvl5pPr>
            <a:lvl6pPr marL="2000264" indent="0">
              <a:buNone/>
              <a:defRPr sz="1225"/>
            </a:lvl6pPr>
            <a:lvl7pPr marL="2400317" indent="0">
              <a:buNone/>
              <a:defRPr sz="1225"/>
            </a:lvl7pPr>
            <a:lvl8pPr marL="2800371" indent="0">
              <a:buNone/>
              <a:defRPr sz="1225"/>
            </a:lvl8pPr>
            <a:lvl9pPr marL="3200423" indent="0">
              <a:buNone/>
              <a:defRPr sz="122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21074" y="8962233"/>
            <a:ext cx="17214652" cy="25345761"/>
          </a:xfrm>
        </p:spPr>
        <p:txBody>
          <a:bodyPr/>
          <a:lstStyle>
            <a:defPPr>
              <a:defRPr kern="1200" smtId="4294967295"/>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8" y="8962233"/>
            <a:ext cx="17216040" cy="25345761"/>
          </a:xfrm>
        </p:spPr>
        <p:txBody>
          <a:bodyPr/>
          <a:lstStyle>
            <a:defPPr>
              <a:defRPr kern="1200" smtId="4294967295"/>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6" y="1537229"/>
            <a:ext cx="34565431" cy="6400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19686" y="8597374"/>
            <a:ext cx="16968788" cy="3581929"/>
          </a:xfrm>
        </p:spPr>
        <p:txBody>
          <a:bodyPr anchor="b"/>
          <a:lstStyle>
            <a:defPPr>
              <a:defRPr kern="1200" smtId="4294967295"/>
            </a:defPPr>
            <a:lvl1pPr marL="0" indent="0">
              <a:buNone/>
              <a:defRPr sz="2100" b="1"/>
            </a:lvl1pPr>
            <a:lvl2pPr marL="400052" indent="0">
              <a:buNone/>
              <a:defRPr sz="1750" b="1"/>
            </a:lvl2pPr>
            <a:lvl3pPr marL="800105" indent="0">
              <a:buNone/>
              <a:defRPr sz="1575" b="1"/>
            </a:lvl3pPr>
            <a:lvl4pPr marL="1200159" indent="0">
              <a:buNone/>
              <a:defRPr sz="1400" b="1"/>
            </a:lvl4pPr>
            <a:lvl5pPr marL="1600212" indent="0">
              <a:buNone/>
              <a:defRPr sz="1400" b="1"/>
            </a:lvl5pPr>
            <a:lvl6pPr marL="2000264" indent="0">
              <a:buNone/>
              <a:defRPr sz="1400" b="1"/>
            </a:lvl6pPr>
            <a:lvl7pPr marL="2400317" indent="0">
              <a:buNone/>
              <a:defRPr sz="1400" b="1"/>
            </a:lvl7pPr>
            <a:lvl8pPr marL="2800371" indent="0">
              <a:buNone/>
              <a:defRPr sz="1400" b="1"/>
            </a:lvl8pPr>
            <a:lvl9pPr marL="3200423"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6" y="12179300"/>
            <a:ext cx="16968788" cy="22126839"/>
          </a:xfrm>
        </p:spPr>
        <p:txBody>
          <a:bodyPr/>
          <a:lstStyle>
            <a:defPPr>
              <a:defRPr kern="1200" smtId="4294967295"/>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4" y="8597374"/>
            <a:ext cx="16975735" cy="3581929"/>
          </a:xfrm>
        </p:spPr>
        <p:txBody>
          <a:bodyPr anchor="b"/>
          <a:lstStyle>
            <a:defPPr>
              <a:defRPr kern="1200" smtId="4294967295"/>
            </a:defPPr>
            <a:lvl1pPr marL="0" indent="0">
              <a:buNone/>
              <a:defRPr sz="2100" b="1"/>
            </a:lvl1pPr>
            <a:lvl2pPr marL="400052" indent="0">
              <a:buNone/>
              <a:defRPr sz="1750" b="1"/>
            </a:lvl2pPr>
            <a:lvl3pPr marL="800105" indent="0">
              <a:buNone/>
              <a:defRPr sz="1575" b="1"/>
            </a:lvl3pPr>
            <a:lvl4pPr marL="1200159" indent="0">
              <a:buNone/>
              <a:defRPr sz="1400" b="1"/>
            </a:lvl4pPr>
            <a:lvl5pPr marL="1600212" indent="0">
              <a:buNone/>
              <a:defRPr sz="1400" b="1"/>
            </a:lvl5pPr>
            <a:lvl6pPr marL="2000264" indent="0">
              <a:buNone/>
              <a:defRPr sz="1400" b="1"/>
            </a:lvl6pPr>
            <a:lvl7pPr marL="2400317" indent="0">
              <a:buNone/>
              <a:defRPr sz="1400" b="1"/>
            </a:lvl7pPr>
            <a:lvl8pPr marL="2800371" indent="0">
              <a:buNone/>
              <a:defRPr sz="1400" b="1"/>
            </a:lvl8pPr>
            <a:lvl9pPr marL="3200423"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4" y="12179300"/>
            <a:ext cx="16975735" cy="22126839"/>
          </a:xfrm>
        </p:spPr>
        <p:txBody>
          <a:bodyPr/>
          <a:lstStyle>
            <a:defPPr>
              <a:defRPr kern="1200" smtId="4294967295"/>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6" y="1529821"/>
            <a:ext cx="12634913" cy="6506369"/>
          </a:xfrm>
        </p:spPr>
        <p:txBody>
          <a:bodyPr anchor="b"/>
          <a:lstStyle>
            <a:defPPr>
              <a:defRPr kern="1200" smtId="4294967295"/>
            </a:defPPr>
            <a:lvl1pPr algn="l">
              <a:defRPr sz="1750" b="1"/>
            </a:lvl1pPr>
          </a:lstStyle>
          <a:p>
            <a:r>
              <a:rPr lang="en-US"/>
              <a:t>Click to edit Master title style</a:t>
            </a:r>
          </a:p>
        </p:txBody>
      </p:sp>
      <p:sp>
        <p:nvSpPr>
          <p:cNvPr id="3" name="Content Placeholder 2"/>
          <p:cNvSpPr>
            <a:spLocks noGrp="1"/>
          </p:cNvSpPr>
          <p:nvPr>
            <p:ph idx="1"/>
          </p:nvPr>
        </p:nvSpPr>
        <p:spPr>
          <a:xfrm>
            <a:off x="15015765" y="1529821"/>
            <a:ext cx="21469350" cy="32776319"/>
          </a:xfrm>
        </p:spPr>
        <p:txBody>
          <a:bodyPr/>
          <a:lstStyle>
            <a:defPPr>
              <a:defRPr kern="1200" smtId="4294967295"/>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6" y="8036190"/>
            <a:ext cx="12634913" cy="26269950"/>
          </a:xfrm>
        </p:spPr>
        <p:txBody>
          <a:bodyPr/>
          <a:lstStyle>
            <a:defPPr>
              <a:defRPr kern="1200" smtId="4294967295"/>
            </a:defPPr>
            <a:lvl1pPr marL="0" indent="0">
              <a:buNone/>
              <a:defRPr sz="1225"/>
            </a:lvl1pPr>
            <a:lvl2pPr marL="400052" indent="0">
              <a:buNone/>
              <a:defRPr sz="1050"/>
            </a:lvl2pPr>
            <a:lvl3pPr marL="800105" indent="0">
              <a:buNone/>
              <a:defRPr sz="875"/>
            </a:lvl3pPr>
            <a:lvl4pPr marL="1200159" indent="0">
              <a:buNone/>
              <a:defRPr sz="788"/>
            </a:lvl4pPr>
            <a:lvl5pPr marL="1600212" indent="0">
              <a:buNone/>
              <a:defRPr sz="788"/>
            </a:lvl5pPr>
            <a:lvl6pPr marL="2000264" indent="0">
              <a:buNone/>
              <a:defRPr sz="788"/>
            </a:lvl6pPr>
            <a:lvl7pPr marL="2400317" indent="0">
              <a:buNone/>
              <a:defRPr sz="788"/>
            </a:lvl7pPr>
            <a:lvl8pPr marL="2800371" indent="0">
              <a:buNone/>
              <a:defRPr sz="788"/>
            </a:lvl8pPr>
            <a:lvl9pPr marL="3200423"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0" y="26882991"/>
            <a:ext cx="23043160" cy="3174471"/>
          </a:xfrm>
        </p:spPr>
        <p:txBody>
          <a:bodyPr anchor="b"/>
          <a:lstStyle>
            <a:defPPr>
              <a:defRPr kern="1200" smtId="4294967295"/>
            </a:defPPr>
            <a:lvl1pPr algn="l">
              <a:defRPr sz="1750" b="1"/>
            </a:lvl1pPr>
          </a:lstStyle>
          <a:p>
            <a:r>
              <a:rPr lang="en-US"/>
              <a:t>Click to edit Master title style</a:t>
            </a:r>
          </a:p>
        </p:txBody>
      </p:sp>
      <p:sp>
        <p:nvSpPr>
          <p:cNvPr id="3" name="Picture Placeholder 2"/>
          <p:cNvSpPr>
            <a:spLocks noGrp="1"/>
          </p:cNvSpPr>
          <p:nvPr>
            <p:ph type="pic" idx="1"/>
          </p:nvPr>
        </p:nvSpPr>
        <p:spPr>
          <a:xfrm>
            <a:off x="7527330" y="3431911"/>
            <a:ext cx="23043160" cy="23041769"/>
          </a:xfrm>
        </p:spPr>
        <p:txBody>
          <a:bodyPr/>
          <a:lstStyle>
            <a:defPPr>
              <a:defRPr kern="1200" smtId="4294967295"/>
            </a:defPPr>
            <a:lvl1pPr marL="0" indent="0">
              <a:buNone/>
              <a:defRPr sz="2800"/>
            </a:lvl1pPr>
            <a:lvl2pPr marL="400052" indent="0">
              <a:buNone/>
              <a:defRPr sz="2450"/>
            </a:lvl2pPr>
            <a:lvl3pPr marL="800105" indent="0">
              <a:buNone/>
              <a:defRPr sz="2100"/>
            </a:lvl3pPr>
            <a:lvl4pPr marL="1200159" indent="0">
              <a:buNone/>
              <a:defRPr sz="1750"/>
            </a:lvl4pPr>
            <a:lvl5pPr marL="1600212" indent="0">
              <a:buNone/>
              <a:defRPr sz="1750"/>
            </a:lvl5pPr>
            <a:lvl6pPr marL="2000264" indent="0">
              <a:buNone/>
              <a:defRPr sz="1750"/>
            </a:lvl6pPr>
            <a:lvl7pPr marL="2400317" indent="0">
              <a:buNone/>
              <a:defRPr sz="1750"/>
            </a:lvl7pPr>
            <a:lvl8pPr marL="2800371" indent="0">
              <a:buNone/>
              <a:defRPr sz="1750"/>
            </a:lvl8pPr>
            <a:lvl9pPr marL="3200423" indent="0">
              <a:buNone/>
              <a:defRPr sz="1750"/>
            </a:lvl9pPr>
          </a:lstStyle>
          <a:p>
            <a:pPr lvl="0"/>
            <a:endParaRPr lang="en-US" noProof="0"/>
          </a:p>
        </p:txBody>
      </p:sp>
      <p:sp>
        <p:nvSpPr>
          <p:cNvPr id="4" name="Text Placeholder 3"/>
          <p:cNvSpPr>
            <a:spLocks noGrp="1"/>
          </p:cNvSpPr>
          <p:nvPr>
            <p:ph type="body" sz="half" idx="2"/>
          </p:nvPr>
        </p:nvSpPr>
        <p:spPr>
          <a:xfrm>
            <a:off x="7527330" y="30057464"/>
            <a:ext cx="23043160" cy="4506118"/>
          </a:xfrm>
        </p:spPr>
        <p:txBody>
          <a:bodyPr/>
          <a:lstStyle>
            <a:defPPr>
              <a:defRPr kern="1200" smtId="4294967295"/>
            </a:defPPr>
            <a:lvl1pPr marL="0" indent="0">
              <a:buNone/>
              <a:defRPr sz="1225"/>
            </a:lvl1pPr>
            <a:lvl2pPr marL="400052" indent="0">
              <a:buNone/>
              <a:defRPr sz="1050"/>
            </a:lvl2pPr>
            <a:lvl3pPr marL="800105" indent="0">
              <a:buNone/>
              <a:defRPr sz="875"/>
            </a:lvl3pPr>
            <a:lvl4pPr marL="1200159" indent="0">
              <a:buNone/>
              <a:defRPr sz="788"/>
            </a:lvl4pPr>
            <a:lvl5pPr marL="1600212" indent="0">
              <a:buNone/>
              <a:defRPr sz="788"/>
            </a:lvl5pPr>
            <a:lvl6pPr marL="2000264" indent="0">
              <a:buNone/>
              <a:defRPr sz="788"/>
            </a:lvl6pPr>
            <a:lvl7pPr marL="2400317" indent="0">
              <a:buNone/>
              <a:defRPr sz="788"/>
            </a:lvl7pPr>
            <a:lvl8pPr marL="2800371" indent="0">
              <a:buNone/>
              <a:defRPr sz="788"/>
            </a:lvl8pPr>
            <a:lvl9pPr marL="3200423"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1074" y="1539082"/>
            <a:ext cx="34564042"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921074" y="8962233"/>
            <a:ext cx="34564042" cy="2534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21074" y="34974742"/>
            <a:ext cx="89608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115821">
              <a:defRPr sz="6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2473" y="34974742"/>
            <a:ext cx="121612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115821">
              <a:defRPr sz="6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4273" y="34974742"/>
            <a:ext cx="89608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115821">
              <a:defRPr sz="63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3423900" y="19202400"/>
            <a:ext cx="16653933" cy="5096933"/>
          </a:xfrm>
          <a:prstGeom prst="rect">
            <a:avLst/>
          </a:prstGeom>
        </p:spPr>
      </p:pic>
      <p:pic>
        <p:nvPicPr>
          <p:cNvPr id="1032" name="New picture"/>
          <p:cNvPicPr/>
          <p:nvPr/>
        </p:nvPicPr>
        <p:blipFill>
          <a:blip r:embed="rId13"/>
          <a:stretch>
            <a:fillRect/>
          </a:stretch>
        </p:blipFill>
        <p:spPr>
          <a:xfrm rot="5400000">
            <a:off x="35174768" y="19202400"/>
            <a:ext cx="16653933" cy="5096933"/>
          </a:xfrm>
          <a:prstGeom prst="rect">
            <a:avLst/>
          </a:prstGeom>
        </p:spPr>
      </p:pic>
      <p:pic>
        <p:nvPicPr>
          <p:cNvPr id="1033" name="New picture"/>
          <p:cNvPicPr/>
          <p:nvPr/>
        </p:nvPicPr>
        <p:blipFill>
          <a:blip r:embed="rId14"/>
          <a:stretch>
            <a:fillRect/>
          </a:stretch>
        </p:blipFill>
        <p:spPr>
          <a:xfrm>
            <a:off x="1718735" y="38997468"/>
            <a:ext cx="34967333" cy="1807633"/>
          </a:xfrm>
          <a:prstGeom prst="rect">
            <a:avLst/>
          </a:prstGeom>
        </p:spPr>
      </p:pic>
      <p:sp>
        <p:nvSpPr>
          <p:cNvPr id="1034" name="New shape"/>
          <p:cNvSpPr/>
          <p:nvPr/>
        </p:nvSpPr>
        <p:spPr>
          <a:xfrm>
            <a:off x="1718733" y="39664218"/>
            <a:ext cx="19202400" cy="1481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5692">
                <a:solidFill>
                  <a:srgbClr val="808080"/>
                </a:solidFill>
              </a:rPr>
              <a:t>Template ID: intuitivecerulean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15821" rtl="0" eaLnBrk="0" fontAlgn="base" hangingPunct="0">
        <a:spcBef>
          <a:spcPct val="0"/>
        </a:spcBef>
        <a:spcAft>
          <a:spcPct val="0"/>
        </a:spcAft>
        <a:defRPr sz="19863">
          <a:solidFill>
            <a:schemeClr val="tx2"/>
          </a:solidFill>
          <a:latin typeface="+mj-lt"/>
          <a:ea typeface="+mj-ea"/>
          <a:cs typeface="+mj-cs"/>
        </a:defRPr>
      </a:lvl1pPr>
      <a:lvl2pPr algn="ctr" defTabSz="4115821" rtl="0" eaLnBrk="0" fontAlgn="base" hangingPunct="0">
        <a:spcBef>
          <a:spcPct val="0"/>
        </a:spcBef>
        <a:spcAft>
          <a:spcPct val="0"/>
        </a:spcAft>
        <a:defRPr sz="19863">
          <a:solidFill>
            <a:schemeClr val="tx2"/>
          </a:solidFill>
          <a:latin typeface="Arial" pitchFamily="34" charset="0"/>
        </a:defRPr>
      </a:lvl2pPr>
      <a:lvl3pPr algn="ctr" defTabSz="4115821" rtl="0" eaLnBrk="0" fontAlgn="base" hangingPunct="0">
        <a:spcBef>
          <a:spcPct val="0"/>
        </a:spcBef>
        <a:spcAft>
          <a:spcPct val="0"/>
        </a:spcAft>
        <a:defRPr sz="19863">
          <a:solidFill>
            <a:schemeClr val="tx2"/>
          </a:solidFill>
          <a:latin typeface="Arial" pitchFamily="34" charset="0"/>
        </a:defRPr>
      </a:lvl3pPr>
      <a:lvl4pPr algn="ctr" defTabSz="4115821" rtl="0" eaLnBrk="0" fontAlgn="base" hangingPunct="0">
        <a:spcBef>
          <a:spcPct val="0"/>
        </a:spcBef>
        <a:spcAft>
          <a:spcPct val="0"/>
        </a:spcAft>
        <a:defRPr sz="19863">
          <a:solidFill>
            <a:schemeClr val="tx2"/>
          </a:solidFill>
          <a:latin typeface="Arial" pitchFamily="34" charset="0"/>
        </a:defRPr>
      </a:lvl4pPr>
      <a:lvl5pPr algn="ctr" defTabSz="4115821" rtl="0" eaLnBrk="0" fontAlgn="base" hangingPunct="0">
        <a:spcBef>
          <a:spcPct val="0"/>
        </a:spcBef>
        <a:spcAft>
          <a:spcPct val="0"/>
        </a:spcAft>
        <a:defRPr sz="19863">
          <a:solidFill>
            <a:schemeClr val="tx2"/>
          </a:solidFill>
          <a:latin typeface="Arial" pitchFamily="34" charset="0"/>
        </a:defRPr>
      </a:lvl5pPr>
      <a:lvl6pPr marL="400052" algn="ctr" defTabSz="4115821" rtl="0" fontAlgn="base">
        <a:spcBef>
          <a:spcPct val="0"/>
        </a:spcBef>
        <a:spcAft>
          <a:spcPct val="0"/>
        </a:spcAft>
        <a:defRPr sz="19863">
          <a:solidFill>
            <a:schemeClr val="tx2"/>
          </a:solidFill>
          <a:latin typeface="Arial" pitchFamily="34" charset="0"/>
        </a:defRPr>
      </a:lvl6pPr>
      <a:lvl7pPr marL="800105" algn="ctr" defTabSz="4115821" rtl="0" fontAlgn="base">
        <a:spcBef>
          <a:spcPct val="0"/>
        </a:spcBef>
        <a:spcAft>
          <a:spcPct val="0"/>
        </a:spcAft>
        <a:defRPr sz="19863">
          <a:solidFill>
            <a:schemeClr val="tx2"/>
          </a:solidFill>
          <a:latin typeface="Arial" pitchFamily="34" charset="0"/>
        </a:defRPr>
      </a:lvl7pPr>
      <a:lvl8pPr marL="1200159" algn="ctr" defTabSz="4115821" rtl="0" fontAlgn="base">
        <a:spcBef>
          <a:spcPct val="0"/>
        </a:spcBef>
        <a:spcAft>
          <a:spcPct val="0"/>
        </a:spcAft>
        <a:defRPr sz="19863">
          <a:solidFill>
            <a:schemeClr val="tx2"/>
          </a:solidFill>
          <a:latin typeface="Arial" pitchFamily="34" charset="0"/>
        </a:defRPr>
      </a:lvl8pPr>
      <a:lvl9pPr marL="1600212" algn="ctr" defTabSz="4115821" rtl="0" fontAlgn="base">
        <a:spcBef>
          <a:spcPct val="0"/>
        </a:spcBef>
        <a:spcAft>
          <a:spcPct val="0"/>
        </a:spcAft>
        <a:defRPr sz="19863">
          <a:solidFill>
            <a:schemeClr val="tx2"/>
          </a:solidFill>
          <a:latin typeface="Arial" pitchFamily="34" charset="0"/>
        </a:defRPr>
      </a:lvl9pPr>
    </p:titleStyle>
    <p:bodyStyle>
      <a:defPPr>
        <a:defRPr kern="1200" smtId="4294967295"/>
      </a:defPPr>
      <a:lvl1pPr marL="1544649" indent="-1544649" algn="l" defTabSz="4115821" rtl="0" eaLnBrk="0" fontAlgn="base" hangingPunct="0">
        <a:spcBef>
          <a:spcPct val="20000"/>
        </a:spcBef>
        <a:spcAft>
          <a:spcPct val="0"/>
        </a:spcAft>
        <a:buChar char="•"/>
        <a:defRPr sz="14438">
          <a:solidFill>
            <a:schemeClr val="tx1"/>
          </a:solidFill>
          <a:latin typeface="+mn-lt"/>
          <a:ea typeface="+mn-ea"/>
          <a:cs typeface="+mn-cs"/>
        </a:defRPr>
      </a:lvl1pPr>
      <a:lvl2pPr marL="3344887" indent="-1287670" algn="l" defTabSz="4115821" rtl="0" eaLnBrk="0" fontAlgn="base" hangingPunct="0">
        <a:spcBef>
          <a:spcPct val="20000"/>
        </a:spcBef>
        <a:spcAft>
          <a:spcPct val="0"/>
        </a:spcAft>
        <a:buChar char="–"/>
        <a:defRPr sz="12599">
          <a:solidFill>
            <a:schemeClr val="tx1"/>
          </a:solidFill>
          <a:latin typeface="+mn-lt"/>
        </a:defRPr>
      </a:lvl2pPr>
      <a:lvl3pPr marL="5145125" indent="-1029304" algn="l" defTabSz="4115821" rtl="0" eaLnBrk="0" fontAlgn="base" hangingPunct="0">
        <a:spcBef>
          <a:spcPct val="20000"/>
        </a:spcBef>
        <a:spcAft>
          <a:spcPct val="0"/>
        </a:spcAft>
        <a:buChar char="•"/>
        <a:defRPr sz="10763">
          <a:solidFill>
            <a:schemeClr val="tx1"/>
          </a:solidFill>
          <a:latin typeface="+mn-lt"/>
        </a:defRPr>
      </a:lvl3pPr>
      <a:lvl4pPr marL="7200952" indent="-1029304" algn="l" defTabSz="4115821" rtl="0" eaLnBrk="0" fontAlgn="base" hangingPunct="0">
        <a:spcBef>
          <a:spcPct val="20000"/>
        </a:spcBef>
        <a:spcAft>
          <a:spcPct val="0"/>
        </a:spcAft>
        <a:buChar char="–"/>
        <a:defRPr sz="9100">
          <a:solidFill>
            <a:schemeClr val="tx1"/>
          </a:solidFill>
          <a:latin typeface="+mn-lt"/>
        </a:defRPr>
      </a:lvl4pPr>
      <a:lvl5pPr marL="9258168" indent="-1027914" algn="l" defTabSz="4115821" rtl="0" eaLnBrk="0" fontAlgn="base" hangingPunct="0">
        <a:spcBef>
          <a:spcPct val="20000"/>
        </a:spcBef>
        <a:spcAft>
          <a:spcPct val="0"/>
        </a:spcAft>
        <a:buChar char="»"/>
        <a:defRPr sz="9100">
          <a:solidFill>
            <a:schemeClr val="tx1"/>
          </a:solidFill>
          <a:latin typeface="+mn-lt"/>
        </a:defRPr>
      </a:lvl5pPr>
      <a:lvl6pPr marL="9658221" indent="-1027914" algn="l" defTabSz="4115821" rtl="0" fontAlgn="base">
        <a:spcBef>
          <a:spcPct val="20000"/>
        </a:spcBef>
        <a:spcAft>
          <a:spcPct val="0"/>
        </a:spcAft>
        <a:buChar char="»"/>
        <a:defRPr sz="9100">
          <a:solidFill>
            <a:schemeClr val="tx1"/>
          </a:solidFill>
          <a:latin typeface="+mn-lt"/>
        </a:defRPr>
      </a:lvl6pPr>
      <a:lvl7pPr marL="10058274" indent="-1027914" algn="l" defTabSz="4115821" rtl="0" fontAlgn="base">
        <a:spcBef>
          <a:spcPct val="20000"/>
        </a:spcBef>
        <a:spcAft>
          <a:spcPct val="0"/>
        </a:spcAft>
        <a:buChar char="»"/>
        <a:defRPr sz="9100">
          <a:solidFill>
            <a:schemeClr val="tx1"/>
          </a:solidFill>
          <a:latin typeface="+mn-lt"/>
        </a:defRPr>
      </a:lvl7pPr>
      <a:lvl8pPr marL="10458327" indent="-1027914" algn="l" defTabSz="4115821" rtl="0" fontAlgn="base">
        <a:spcBef>
          <a:spcPct val="20000"/>
        </a:spcBef>
        <a:spcAft>
          <a:spcPct val="0"/>
        </a:spcAft>
        <a:buChar char="»"/>
        <a:defRPr sz="9100">
          <a:solidFill>
            <a:schemeClr val="tx1"/>
          </a:solidFill>
          <a:latin typeface="+mn-lt"/>
        </a:defRPr>
      </a:lvl8pPr>
      <a:lvl9pPr marL="10858379" indent="-1027914" algn="l" defTabSz="4115821" rtl="0" fontAlgn="base">
        <a:spcBef>
          <a:spcPct val="20000"/>
        </a:spcBef>
        <a:spcAft>
          <a:spcPct val="0"/>
        </a:spcAft>
        <a:buChar char="»"/>
        <a:defRPr sz="9100">
          <a:solidFill>
            <a:schemeClr val="tx1"/>
          </a:solidFill>
          <a:latin typeface="+mn-lt"/>
        </a:defRPr>
      </a:lvl9pPr>
    </p:bodyStyle>
    <p:otherStyle>
      <a:defPPr>
        <a:defRPr lang="en-US"/>
      </a:defPPr>
      <a:lvl1pPr marL="0" algn="l" defTabSz="800105" rtl="0" eaLnBrk="1" latinLnBrk="0" hangingPunct="1">
        <a:defRPr sz="1575" kern="1200">
          <a:solidFill>
            <a:schemeClr val="tx1"/>
          </a:solidFill>
          <a:latin typeface="+mn-lt"/>
          <a:ea typeface="+mn-ea"/>
          <a:cs typeface="+mn-cs"/>
        </a:defRPr>
      </a:lvl1pPr>
      <a:lvl2pPr marL="400052" algn="l" defTabSz="800105" rtl="0" eaLnBrk="1" latinLnBrk="0" hangingPunct="1">
        <a:defRPr sz="1575" kern="1200">
          <a:solidFill>
            <a:schemeClr val="tx1"/>
          </a:solidFill>
          <a:latin typeface="+mn-lt"/>
          <a:ea typeface="+mn-ea"/>
          <a:cs typeface="+mn-cs"/>
        </a:defRPr>
      </a:lvl2pPr>
      <a:lvl3pPr marL="800105" algn="l" defTabSz="800105" rtl="0" eaLnBrk="1" latinLnBrk="0" hangingPunct="1">
        <a:defRPr sz="1575" kern="1200">
          <a:solidFill>
            <a:schemeClr val="tx1"/>
          </a:solidFill>
          <a:latin typeface="+mn-lt"/>
          <a:ea typeface="+mn-ea"/>
          <a:cs typeface="+mn-cs"/>
        </a:defRPr>
      </a:lvl3pPr>
      <a:lvl4pPr marL="1200159" algn="l" defTabSz="800105" rtl="0" eaLnBrk="1" latinLnBrk="0" hangingPunct="1">
        <a:defRPr sz="1575" kern="1200">
          <a:solidFill>
            <a:schemeClr val="tx1"/>
          </a:solidFill>
          <a:latin typeface="+mn-lt"/>
          <a:ea typeface="+mn-ea"/>
          <a:cs typeface="+mn-cs"/>
        </a:defRPr>
      </a:lvl4pPr>
      <a:lvl5pPr marL="1600212" algn="l" defTabSz="800105" rtl="0" eaLnBrk="1" latinLnBrk="0" hangingPunct="1">
        <a:defRPr sz="1575" kern="1200">
          <a:solidFill>
            <a:schemeClr val="tx1"/>
          </a:solidFill>
          <a:latin typeface="+mn-lt"/>
          <a:ea typeface="+mn-ea"/>
          <a:cs typeface="+mn-cs"/>
        </a:defRPr>
      </a:lvl5pPr>
      <a:lvl6pPr marL="2000264" algn="l" defTabSz="800105" rtl="0" eaLnBrk="1" latinLnBrk="0" hangingPunct="1">
        <a:defRPr sz="1575" kern="1200">
          <a:solidFill>
            <a:schemeClr val="tx1"/>
          </a:solidFill>
          <a:latin typeface="+mn-lt"/>
          <a:ea typeface="+mn-ea"/>
          <a:cs typeface="+mn-cs"/>
        </a:defRPr>
      </a:lvl6pPr>
      <a:lvl7pPr marL="2400317" algn="l" defTabSz="800105" rtl="0" eaLnBrk="1" latinLnBrk="0" hangingPunct="1">
        <a:defRPr sz="1575" kern="1200">
          <a:solidFill>
            <a:schemeClr val="tx1"/>
          </a:solidFill>
          <a:latin typeface="+mn-lt"/>
          <a:ea typeface="+mn-ea"/>
          <a:cs typeface="+mn-cs"/>
        </a:defRPr>
      </a:lvl7pPr>
      <a:lvl8pPr marL="2800371" algn="l" defTabSz="800105" rtl="0" eaLnBrk="1" latinLnBrk="0" hangingPunct="1">
        <a:defRPr sz="1575" kern="1200">
          <a:solidFill>
            <a:schemeClr val="tx1"/>
          </a:solidFill>
          <a:latin typeface="+mn-lt"/>
          <a:ea typeface="+mn-ea"/>
          <a:cs typeface="+mn-cs"/>
        </a:defRPr>
      </a:lvl8pPr>
      <a:lvl9pPr marL="3200423" algn="l" defTabSz="800105"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5560"/>
            <a:ext cx="38404800" cy="5664824"/>
          </a:xfrm>
          <a:prstGeom prst="rect">
            <a:avLst/>
          </a:prstGeom>
          <a:solidFill>
            <a:srgbClr val="1482A5"/>
          </a:solidFill>
          <a:ln w="9525">
            <a:noFill/>
            <a:miter lim="800000"/>
          </a:ln>
          <a:effectLst/>
        </p:spPr>
        <p:txBody>
          <a:bodyPr lIns="120015" tIns="60008" rIns="120015" bIns="60008" anchor="ctr"/>
          <a:lstStyle>
            <a:defPPr>
              <a:defRPr kern="1200" smtId="4294967295"/>
            </a:defPPr>
          </a:lstStyle>
          <a:p>
            <a:pPr algn="ctr" defTabSz="4115821"/>
            <a:endParaRPr lang="en-US" sz="4200">
              <a:solidFill>
                <a:schemeClr val="bg1"/>
              </a:solidFill>
            </a:endParaRPr>
          </a:p>
        </p:txBody>
      </p:sp>
      <p:sp>
        <p:nvSpPr>
          <p:cNvPr id="16" name="Text Placeholder 5">
            <a:extLst>
              <a:ext uri="{FF2B5EF4-FFF2-40B4-BE49-F238E27FC236}">
                <a16:creationId xmlns:a16="http://schemas.microsoft.com/office/drawing/2014/main" xmlns="" id="{D3B51F6E-41A5-4D7C-9B15-CDBAC096BAD1}"/>
              </a:ext>
            </a:extLst>
          </p:cNvPr>
          <p:cNvSpPr txBox="1"/>
          <p:nvPr/>
        </p:nvSpPr>
        <p:spPr>
          <a:xfrm>
            <a:off x="3200400" y="794540"/>
            <a:ext cx="32004000" cy="257026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290975">
              <a:spcBef>
                <a:spcPct val="20000"/>
              </a:spcBef>
              <a:defRPr/>
            </a:pPr>
            <a:r>
              <a:rPr lang="en-US" sz="7467" b="1" dirty="0">
                <a:solidFill>
                  <a:schemeClr val="bg1"/>
                </a:solidFill>
                <a:latin typeface="Nunito Black" panose="00000A00000000000000" pitchFamily="2" charset="0"/>
              </a:rPr>
              <a:t>Transitional Justice Terminology Analysis in United Nations General Assembly Speeches (1971-2015)</a:t>
            </a:r>
          </a:p>
        </p:txBody>
      </p:sp>
      <p:sp>
        <p:nvSpPr>
          <p:cNvPr id="17" name="Text Placeholder 5">
            <a:extLst>
              <a:ext uri="{FF2B5EF4-FFF2-40B4-BE49-F238E27FC236}">
                <a16:creationId xmlns:a16="http://schemas.microsoft.com/office/drawing/2014/main" xmlns="" id="{0A363635-BCEE-4B55-ADB3-58433C0697E0}"/>
              </a:ext>
            </a:extLst>
          </p:cNvPr>
          <p:cNvSpPr txBox="1"/>
          <p:nvPr/>
        </p:nvSpPr>
        <p:spPr>
          <a:xfrm>
            <a:off x="3200400" y="3562768"/>
            <a:ext cx="32004000" cy="1658916"/>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Michael Lahanas</a:t>
            </a:r>
          </a:p>
          <a:p>
            <a:pPr algn="ctr">
              <a:defRPr/>
            </a:pP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Artificial Intelligence for the </a:t>
            </a:r>
            <a:r>
              <a:rPr lang="en-US" sz="49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Humanities</a:t>
            </a: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49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Kenyon College </a:t>
            </a:r>
          </a:p>
        </p:txBody>
      </p:sp>
      <p:sp>
        <p:nvSpPr>
          <p:cNvPr id="18" name="TextBox 19">
            <a:extLst>
              <a:ext uri="{FF2B5EF4-FFF2-40B4-BE49-F238E27FC236}">
                <a16:creationId xmlns:a16="http://schemas.microsoft.com/office/drawing/2014/main" xmlns="" id="{660D2150-C4B6-4E14-B13B-A9330CA0275C}"/>
              </a:ext>
            </a:extLst>
          </p:cNvPr>
          <p:cNvSpPr txBox="1">
            <a:spLocks noChangeArrowheads="1"/>
          </p:cNvSpPr>
          <p:nvPr/>
        </p:nvSpPr>
        <p:spPr bwMode="auto">
          <a:xfrm>
            <a:off x="889000" y="7829051"/>
            <a:ext cx="11057562" cy="479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In this project, I used Python to process, filter, and create visualizations for a dataset of UN General Assembly speeches from every member state from 1971-2015. I divided my dataset into a variety of different regional and political combinations that reflect historical alliances, rivalries, and interests of major nations. Then, I input a dictionary of terms that relate to the emerging field of transitional justice, as well as human rights. While some terms showed up rarely, the times they did were closely tied with the sociopolitical history of the countries that mentioned them.</a:t>
            </a:r>
          </a:p>
        </p:txBody>
      </p:sp>
      <p:sp>
        <p:nvSpPr>
          <p:cNvPr id="19" name="Rectangle 10">
            <a:extLst>
              <a:ext uri="{FF2B5EF4-FFF2-40B4-BE49-F238E27FC236}">
                <a16:creationId xmlns:a16="http://schemas.microsoft.com/office/drawing/2014/main" xmlns="" id="{56B51769-050A-4089-A605-7F5F55540FEF}"/>
              </a:ext>
            </a:extLst>
          </p:cNvPr>
          <p:cNvSpPr>
            <a:spLocks noChangeArrowheads="1"/>
          </p:cNvSpPr>
          <p:nvPr/>
        </p:nvSpPr>
        <p:spPr bwMode="auto">
          <a:xfrm>
            <a:off x="889000" y="6578600"/>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a:solidFill>
                  <a:schemeClr val="bg1"/>
                </a:solidFill>
                <a:latin typeface="Nunito" panose="00000500000000000000" pitchFamily="2" charset="0"/>
              </a:rPr>
              <a:t>Abstract</a:t>
            </a:r>
          </a:p>
        </p:txBody>
      </p:sp>
      <p:sp>
        <p:nvSpPr>
          <p:cNvPr id="23" name="Rectangle 10">
            <a:extLst>
              <a:ext uri="{FF2B5EF4-FFF2-40B4-BE49-F238E27FC236}">
                <a16:creationId xmlns:a16="http://schemas.microsoft.com/office/drawing/2014/main" xmlns="" id="{649B2B52-1DC3-4E00-AA81-9A9BDF50D0C9}"/>
              </a:ext>
            </a:extLst>
          </p:cNvPr>
          <p:cNvSpPr>
            <a:spLocks noChangeArrowheads="1"/>
          </p:cNvSpPr>
          <p:nvPr/>
        </p:nvSpPr>
        <p:spPr bwMode="auto">
          <a:xfrm>
            <a:off x="13575667" y="6554657"/>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Results</a:t>
            </a:r>
          </a:p>
        </p:txBody>
      </p:sp>
      <p:sp>
        <p:nvSpPr>
          <p:cNvPr id="26" name="TextBox 19">
            <a:extLst>
              <a:ext uri="{FF2B5EF4-FFF2-40B4-BE49-F238E27FC236}">
                <a16:creationId xmlns:a16="http://schemas.microsoft.com/office/drawing/2014/main" xmlns="" id="{08B27C09-FD47-44CE-8AD0-B239C49C4F5D}"/>
              </a:ext>
            </a:extLst>
          </p:cNvPr>
          <p:cNvSpPr txBox="1">
            <a:spLocks noChangeArrowheads="1"/>
          </p:cNvSpPr>
          <p:nvPr/>
        </p:nvSpPr>
        <p:spPr bwMode="auto">
          <a:xfrm>
            <a:off x="889000" y="21031200"/>
            <a:ext cx="11057562" cy="682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500" dirty="0">
                <a:latin typeface="Open Sans" panose="020B0606030504020204" pitchFamily="34" charset="0"/>
                <a:ea typeface="Open Sans" panose="020B0606030504020204" pitchFamily="34" charset="0"/>
                <a:cs typeface="Open Sans" panose="020B0606030504020204" pitchFamily="34" charset="0"/>
              </a:rPr>
              <a:t>Every year, a representative from every member state of the United Nations gives a speech to the General Assembly in New York. In that speech, they lay out foreign and domestic policy goals, and occasionally even make calls to action to the international community. Sometimes, they use their time to highlight great successes that their country has achieved a particular industry or field of expertise. So, when I came across a dataset of UN General Assembly speeches, I wanted to see if I could use Python to track the usage of transitional justice/human rights terminology in them. I suspected that Western democracies would use them more frequently than non-Western autocracies. Additionally, I believed that certain countries with histories of violence and experience with transitional justice mechanisms would drop them in their speeches. </a:t>
            </a:r>
            <a:r>
              <a:rPr lang="en-US" sz="2500">
                <a:latin typeface="Open Sans" panose="020B0606030504020204" pitchFamily="34" charset="0"/>
                <a:ea typeface="Open Sans" panose="020B0606030504020204" pitchFamily="34" charset="0"/>
                <a:cs typeface="Open Sans" panose="020B0606030504020204" pitchFamily="34" charset="0"/>
              </a:rPr>
              <a:t>Transitional justice, </a:t>
            </a:r>
            <a:r>
              <a:rPr lang="en-US" sz="2500" dirty="0">
                <a:latin typeface="Open Sans" panose="020B0606030504020204" pitchFamily="34" charset="0"/>
                <a:ea typeface="Open Sans" panose="020B0606030504020204" pitchFamily="34" charset="0"/>
                <a:cs typeface="Open Sans" panose="020B0606030504020204" pitchFamily="34" charset="0"/>
              </a:rPr>
              <a:t>“refers to the ways countries emerging from periods of conflict and repression address large-scale or systematic human rights violations so numerous and so serious that the normal justice system will not be able to provide an adequate response.”</a:t>
            </a:r>
          </a:p>
        </p:txBody>
      </p:sp>
      <p:sp>
        <p:nvSpPr>
          <p:cNvPr id="27" name="Rectangle 10">
            <a:extLst>
              <a:ext uri="{FF2B5EF4-FFF2-40B4-BE49-F238E27FC236}">
                <a16:creationId xmlns:a16="http://schemas.microsoft.com/office/drawing/2014/main" xmlns="" id="{98D14DB5-1AFE-4838-B666-0B2184BF559F}"/>
              </a:ext>
            </a:extLst>
          </p:cNvPr>
          <p:cNvSpPr>
            <a:spLocks noChangeArrowheads="1"/>
          </p:cNvSpPr>
          <p:nvPr/>
        </p:nvSpPr>
        <p:spPr bwMode="auto">
          <a:xfrm>
            <a:off x="889000" y="19907098"/>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Introduction</a:t>
            </a:r>
          </a:p>
        </p:txBody>
      </p:sp>
      <p:sp>
        <p:nvSpPr>
          <p:cNvPr id="30" name="TextBox 19">
            <a:extLst>
              <a:ext uri="{FF2B5EF4-FFF2-40B4-BE49-F238E27FC236}">
                <a16:creationId xmlns:a16="http://schemas.microsoft.com/office/drawing/2014/main" xmlns="" id="{418E6029-BC8D-48A6-B73A-6AF8EE0DED0C}"/>
              </a:ext>
            </a:extLst>
          </p:cNvPr>
          <p:cNvSpPr txBox="1">
            <a:spLocks noChangeArrowheads="1"/>
          </p:cNvSpPr>
          <p:nvPr/>
        </p:nvSpPr>
        <p:spPr bwMode="auto">
          <a:xfrm>
            <a:off x="26280438" y="27238860"/>
            <a:ext cx="11057562" cy="908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As I suspected, Western democracies led the pack with more frequent mentions of terms like </a:t>
            </a:r>
            <a:r>
              <a:rPr lang="en-US" sz="2800">
                <a:latin typeface="Open Sans" panose="020B0606030504020204" pitchFamily="34" charset="0"/>
                <a:ea typeface="Open Sans" panose="020B0606030504020204" pitchFamily="34" charset="0"/>
                <a:cs typeface="Open Sans" panose="020B0606030504020204" pitchFamily="34" charset="0"/>
              </a:rPr>
              <a:t>human </a:t>
            </a:r>
            <a:r>
              <a:rPr lang="en-US" sz="2800" smtClean="0">
                <a:latin typeface="Open Sans" panose="020B0606030504020204" pitchFamily="34" charset="0"/>
                <a:ea typeface="Open Sans" panose="020B0606030504020204" pitchFamily="34" charset="0"/>
                <a:cs typeface="Open Sans" panose="020B0606030504020204" pitchFamily="34" charset="0"/>
              </a:rPr>
              <a:t>rights </a:t>
            </a:r>
            <a:r>
              <a:rPr lang="en-US" sz="2800" dirty="0">
                <a:latin typeface="Open Sans" panose="020B0606030504020204" pitchFamily="34" charset="0"/>
                <a:ea typeface="Open Sans" panose="020B0606030504020204" pitchFamily="34" charset="0"/>
                <a:cs typeface="Open Sans" panose="020B0606030504020204" pitchFamily="34" charset="0"/>
              </a:rPr>
              <a:t>and rule of law. Meanwhile, countries like Russia, China, Venezuela, and Cuba tended to mention sovereignty more often – a hint at their more unique foreign policy agendas. Curiously, justice was also one that was mentioned far more often by this cluster of countries. Sanctions were also close behind this language, more heavily for some countries that are subject to them than others. Additionally, there has been a significant uptick in the use of some transitional justice terminology in the late 1990s, just as what author Kathryn </a:t>
            </a:r>
            <a:r>
              <a:rPr lang="en-US" sz="2800" dirty="0" err="1">
                <a:latin typeface="Open Sans" panose="020B0606030504020204" pitchFamily="34" charset="0"/>
                <a:ea typeface="Open Sans" panose="020B0606030504020204" pitchFamily="34" charset="0"/>
                <a:cs typeface="Open Sans" panose="020B0606030504020204" pitchFamily="34" charset="0"/>
              </a:rPr>
              <a:t>Sikkink</a:t>
            </a:r>
            <a:r>
              <a:rPr lang="en-US" sz="2800" dirty="0">
                <a:latin typeface="Open Sans" panose="020B0606030504020204" pitchFamily="34" charset="0"/>
                <a:ea typeface="Open Sans" panose="020B0606030504020204" pitchFamily="34" charset="0"/>
                <a:cs typeface="Open Sans" panose="020B0606030504020204" pitchFamily="34" charset="0"/>
              </a:rPr>
              <a:t> called the “justice cascade” was truly beginning to pick up steam. </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Unfortunately, a great many terms specific to the burgeoning field of transitional justice remain unmentioned in General Assembly speeches. This does not, however, mean that they are being neglected by international diplomats – presumably they are being discussed in different settings at the UN. Still, the fact that some are being used at all, and can be traced to countries with a historical relationship to transitional justice mechanisms means that this dataset remains a rich resource for scholars to understand trends in diplomatic language over the last forty years. </a:t>
            </a:r>
          </a:p>
        </p:txBody>
      </p:sp>
      <p:sp>
        <p:nvSpPr>
          <p:cNvPr id="31" name="Rectangle 10">
            <a:extLst>
              <a:ext uri="{FF2B5EF4-FFF2-40B4-BE49-F238E27FC236}">
                <a16:creationId xmlns:a16="http://schemas.microsoft.com/office/drawing/2014/main" xmlns="" id="{6127A719-505A-4C44-8032-B19C962A0648}"/>
              </a:ext>
            </a:extLst>
          </p:cNvPr>
          <p:cNvSpPr>
            <a:spLocks noChangeArrowheads="1"/>
          </p:cNvSpPr>
          <p:nvPr/>
        </p:nvSpPr>
        <p:spPr bwMode="auto">
          <a:xfrm>
            <a:off x="26280438" y="25988409"/>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Conclusions</a:t>
            </a:r>
          </a:p>
        </p:txBody>
      </p:sp>
      <p:pic>
        <p:nvPicPr>
          <p:cNvPr id="1034" name="Picture 10" descr="C:\Users\mlaha\Downloads\download.png">
            <a:extLst>
              <a:ext uri="{FF2B5EF4-FFF2-40B4-BE49-F238E27FC236}">
                <a16:creationId xmlns:a16="http://schemas.microsoft.com/office/drawing/2014/main" xmlns="" id="{114C5FC2-8594-48E0-90DE-4CC4152AF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2482541"/>
            <a:ext cx="11057562" cy="72532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xmlns="" id="{72407AFA-3884-4A2A-AFE9-71751346E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6375" y="11646877"/>
            <a:ext cx="4725477" cy="3378970"/>
          </a:xfrm>
          <a:prstGeom prst="rect">
            <a:avLst/>
          </a:prstGeom>
        </p:spPr>
      </p:pic>
      <p:pic>
        <p:nvPicPr>
          <p:cNvPr id="15" name="Picture 14">
            <a:extLst>
              <a:ext uri="{FF2B5EF4-FFF2-40B4-BE49-F238E27FC236}">
                <a16:creationId xmlns:a16="http://schemas.microsoft.com/office/drawing/2014/main" xmlns="" id="{1534F550-7600-4E25-A104-F58D53D7B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1683" y="8267907"/>
            <a:ext cx="4801694" cy="3378970"/>
          </a:xfrm>
          <a:prstGeom prst="rect">
            <a:avLst/>
          </a:prstGeom>
        </p:spPr>
      </p:pic>
      <p:pic>
        <p:nvPicPr>
          <p:cNvPr id="47" name="Picture 46">
            <a:extLst>
              <a:ext uri="{FF2B5EF4-FFF2-40B4-BE49-F238E27FC236}">
                <a16:creationId xmlns:a16="http://schemas.microsoft.com/office/drawing/2014/main" xmlns="" id="{1F754EFE-CA61-4D58-80FB-24C22779B4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1021" y="15437751"/>
            <a:ext cx="9997178" cy="1460833"/>
          </a:xfrm>
          <a:prstGeom prst="rect">
            <a:avLst/>
          </a:prstGeom>
        </p:spPr>
      </p:pic>
      <p:pic>
        <p:nvPicPr>
          <p:cNvPr id="57" name="Picture 56">
            <a:extLst>
              <a:ext uri="{FF2B5EF4-FFF2-40B4-BE49-F238E27FC236}">
                <a16:creationId xmlns:a16="http://schemas.microsoft.com/office/drawing/2014/main" xmlns="" id="{F0E8449A-8CD4-4050-9DD4-F886B9CC66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91238" y="17668752"/>
            <a:ext cx="5482982" cy="5166360"/>
          </a:xfrm>
          <a:prstGeom prst="rect">
            <a:avLst/>
          </a:prstGeom>
        </p:spPr>
      </p:pic>
      <p:pic>
        <p:nvPicPr>
          <p:cNvPr id="59" name="Picture 58">
            <a:extLst>
              <a:ext uri="{FF2B5EF4-FFF2-40B4-BE49-F238E27FC236}">
                <a16:creationId xmlns:a16="http://schemas.microsoft.com/office/drawing/2014/main" xmlns="" id="{9A29A0F9-4DE8-489C-A7BA-6646047B37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47170" y="23590822"/>
            <a:ext cx="5506150" cy="5166360"/>
          </a:xfrm>
          <a:prstGeom prst="rect">
            <a:avLst/>
          </a:prstGeom>
        </p:spPr>
      </p:pic>
      <p:pic>
        <p:nvPicPr>
          <p:cNvPr id="63" name="Picture 62">
            <a:extLst>
              <a:ext uri="{FF2B5EF4-FFF2-40B4-BE49-F238E27FC236}">
                <a16:creationId xmlns:a16="http://schemas.microsoft.com/office/drawing/2014/main" xmlns="" id="{1D80C445-5E02-45D2-82B2-EEEF865785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34079" y="8298479"/>
            <a:ext cx="4725477" cy="3378970"/>
          </a:xfrm>
          <a:prstGeom prst="rect">
            <a:avLst/>
          </a:prstGeom>
        </p:spPr>
      </p:pic>
      <p:pic>
        <p:nvPicPr>
          <p:cNvPr id="69" name="Picture 68">
            <a:extLst>
              <a:ext uri="{FF2B5EF4-FFF2-40B4-BE49-F238E27FC236}">
                <a16:creationId xmlns:a16="http://schemas.microsoft.com/office/drawing/2014/main" xmlns="" id="{BF2A80FF-C6AF-440B-851C-E10C319241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62729" y="17673323"/>
            <a:ext cx="5482983" cy="5166360"/>
          </a:xfrm>
          <a:prstGeom prst="rect">
            <a:avLst/>
          </a:prstGeom>
        </p:spPr>
      </p:pic>
      <p:sp>
        <p:nvSpPr>
          <p:cNvPr id="1026" name="Rectangle 1025">
            <a:extLst>
              <a:ext uri="{FF2B5EF4-FFF2-40B4-BE49-F238E27FC236}">
                <a16:creationId xmlns:a16="http://schemas.microsoft.com/office/drawing/2014/main" xmlns="" id="{3C6B1B78-7D72-48D2-B07B-C05995B45C88}"/>
              </a:ext>
            </a:extLst>
          </p:cNvPr>
          <p:cNvSpPr/>
          <p:nvPr/>
        </p:nvSpPr>
        <p:spPr>
          <a:xfrm>
            <a:off x="14156150" y="17159004"/>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NATO v. Eastern Bloc</a:t>
            </a:r>
            <a:endParaRPr lang="en-US" sz="3000" b="1" dirty="0"/>
          </a:p>
        </p:txBody>
      </p:sp>
      <p:sp>
        <p:nvSpPr>
          <p:cNvPr id="71" name="Rectangle 70">
            <a:extLst>
              <a:ext uri="{FF2B5EF4-FFF2-40B4-BE49-F238E27FC236}">
                <a16:creationId xmlns:a16="http://schemas.microsoft.com/office/drawing/2014/main" xmlns="" id="{F483FFDA-B4CB-46DF-BBDA-78013B7EF90B}"/>
              </a:ext>
            </a:extLst>
          </p:cNvPr>
          <p:cNvSpPr/>
          <p:nvPr/>
        </p:nvSpPr>
        <p:spPr>
          <a:xfrm>
            <a:off x="20448003" y="17122819"/>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Security Council</a:t>
            </a:r>
            <a:endParaRPr lang="en-US" sz="3000" b="1" dirty="0"/>
          </a:p>
        </p:txBody>
      </p:sp>
      <p:sp>
        <p:nvSpPr>
          <p:cNvPr id="72" name="Rectangle 71">
            <a:extLst>
              <a:ext uri="{FF2B5EF4-FFF2-40B4-BE49-F238E27FC236}">
                <a16:creationId xmlns:a16="http://schemas.microsoft.com/office/drawing/2014/main" xmlns="" id="{E658A64F-4881-469C-8093-D9DAD618AED7}"/>
              </a:ext>
            </a:extLst>
          </p:cNvPr>
          <p:cNvSpPr/>
          <p:nvPr/>
        </p:nvSpPr>
        <p:spPr>
          <a:xfrm>
            <a:off x="14639129" y="23068795"/>
            <a:ext cx="3135308"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BRIC Countries</a:t>
            </a:r>
            <a:endParaRPr lang="en-US" sz="3000" b="1" dirty="0"/>
          </a:p>
        </p:txBody>
      </p:sp>
      <p:pic>
        <p:nvPicPr>
          <p:cNvPr id="73" name="Picture 72">
            <a:extLst>
              <a:ext uri="{FF2B5EF4-FFF2-40B4-BE49-F238E27FC236}">
                <a16:creationId xmlns:a16="http://schemas.microsoft.com/office/drawing/2014/main" xmlns="" id="{2F7C1527-7723-4574-9BBD-D413167C8A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53929" y="23600262"/>
            <a:ext cx="5482982" cy="5166360"/>
          </a:xfrm>
          <a:prstGeom prst="rect">
            <a:avLst/>
          </a:prstGeom>
        </p:spPr>
      </p:pic>
      <p:sp>
        <p:nvSpPr>
          <p:cNvPr id="74" name="Rectangle 73">
            <a:extLst>
              <a:ext uri="{FF2B5EF4-FFF2-40B4-BE49-F238E27FC236}">
                <a16:creationId xmlns:a16="http://schemas.microsoft.com/office/drawing/2014/main" xmlns="" id="{51A68278-EDCA-46B5-9FE1-1D52ECD8492B}"/>
              </a:ext>
            </a:extLst>
          </p:cNvPr>
          <p:cNvSpPr/>
          <p:nvPr/>
        </p:nvSpPr>
        <p:spPr>
          <a:xfrm>
            <a:off x="19703432" y="23085943"/>
            <a:ext cx="4613096" cy="553998"/>
          </a:xfrm>
          <a:prstGeom prst="rect">
            <a:avLst/>
          </a:prstGeom>
        </p:spPr>
        <p:txBody>
          <a:bodyPr wrap="square">
            <a:spAutoFit/>
          </a:bodyPr>
          <a:lstStyle/>
          <a:p>
            <a:pPr algn="ctr"/>
            <a:r>
              <a:rPr lang="en-US" sz="1500" b="1" dirty="0">
                <a:latin typeface="Open Sans" panose="020B0606030504020204" pitchFamily="34" charset="0"/>
                <a:ea typeface="Open Sans" panose="020B0606030504020204" pitchFamily="34" charset="0"/>
                <a:cs typeface="Open Sans" panose="020B0606030504020204" pitchFamily="34" charset="0"/>
              </a:rPr>
              <a:t>States w/ Open International Criminal Court Investigations/Other TJ Mechanisms</a:t>
            </a:r>
            <a:endParaRPr lang="en-US" sz="1500" b="1" dirty="0"/>
          </a:p>
        </p:txBody>
      </p:sp>
      <p:sp>
        <p:nvSpPr>
          <p:cNvPr id="75" name="Rectangle 74">
            <a:extLst>
              <a:ext uri="{FF2B5EF4-FFF2-40B4-BE49-F238E27FC236}">
                <a16:creationId xmlns:a16="http://schemas.microsoft.com/office/drawing/2014/main" xmlns="" id="{3AE9258E-AD08-4CAB-9800-B79953C08091}"/>
              </a:ext>
            </a:extLst>
          </p:cNvPr>
          <p:cNvSpPr/>
          <p:nvPr/>
        </p:nvSpPr>
        <p:spPr>
          <a:xfrm>
            <a:off x="13868400" y="28784490"/>
            <a:ext cx="4613096" cy="400110"/>
          </a:xfrm>
          <a:prstGeom prst="rect">
            <a:avLst/>
          </a:prstGeom>
        </p:spPr>
        <p:txBody>
          <a:bodyPr wrap="square">
            <a:spAutoFit/>
          </a:bodyPr>
          <a:lstStyle/>
          <a:p>
            <a:pPr algn="ctr"/>
            <a:r>
              <a:rPr lang="en-US" sz="2000" b="1" dirty="0"/>
              <a:t>Historic Outliers</a:t>
            </a:r>
          </a:p>
        </p:txBody>
      </p:sp>
      <p:sp>
        <p:nvSpPr>
          <p:cNvPr id="76" name="TextBox 19">
            <a:extLst>
              <a:ext uri="{FF2B5EF4-FFF2-40B4-BE49-F238E27FC236}">
                <a16:creationId xmlns:a16="http://schemas.microsoft.com/office/drawing/2014/main" xmlns="" id="{963EDDA7-1C2F-47A4-B67A-0BF15CDA3443}"/>
              </a:ext>
            </a:extLst>
          </p:cNvPr>
          <p:cNvSpPr txBox="1">
            <a:spLocks noChangeArrowheads="1"/>
          </p:cNvSpPr>
          <p:nvPr/>
        </p:nvSpPr>
        <p:spPr bwMode="auto">
          <a:xfrm>
            <a:off x="13411200" y="35737800"/>
            <a:ext cx="11057562" cy="242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Much thanks to Professors Chun and Elkins for helping us navigate a new and exciting field, Joe </a:t>
            </a:r>
            <a:r>
              <a:rPr lang="en-US" sz="2800" dirty="0" err="1">
                <a:latin typeface="Open Sans" panose="020B0606030504020204" pitchFamily="34" charset="0"/>
                <a:ea typeface="Open Sans" panose="020B0606030504020204" pitchFamily="34" charset="0"/>
                <a:cs typeface="Open Sans" panose="020B0606030504020204" pitchFamily="34" charset="0"/>
              </a:rPr>
              <a:t>Philleo</a:t>
            </a:r>
            <a:r>
              <a:rPr lang="en-US" sz="2800" dirty="0">
                <a:latin typeface="Open Sans" panose="020B0606030504020204" pitchFamily="34" charset="0"/>
                <a:ea typeface="Open Sans" panose="020B0606030504020204" pitchFamily="34" charset="0"/>
                <a:cs typeface="Open Sans" panose="020B0606030504020204" pitchFamily="34" charset="0"/>
              </a:rPr>
              <a:t> for his Kaggle notebook that helped me get started, Professor McAllister for her excellent Politics of Transitional Justice seminar, and of course, Kenyon College itself for launching a digital humanities course.</a:t>
            </a:r>
          </a:p>
        </p:txBody>
      </p:sp>
      <p:sp>
        <p:nvSpPr>
          <p:cNvPr id="77" name="Rectangle 10">
            <a:extLst>
              <a:ext uri="{FF2B5EF4-FFF2-40B4-BE49-F238E27FC236}">
                <a16:creationId xmlns:a16="http://schemas.microsoft.com/office/drawing/2014/main" xmlns="" id="{32D31CED-D607-4E99-BD62-3FA3CF193848}"/>
              </a:ext>
            </a:extLst>
          </p:cNvPr>
          <p:cNvSpPr>
            <a:spLocks noChangeArrowheads="1"/>
          </p:cNvSpPr>
          <p:nvPr/>
        </p:nvSpPr>
        <p:spPr bwMode="auto">
          <a:xfrm>
            <a:off x="13430775" y="34518600"/>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Acknowledgements</a:t>
            </a:r>
          </a:p>
        </p:txBody>
      </p:sp>
      <p:pic>
        <p:nvPicPr>
          <p:cNvPr id="78" name="Picture 77">
            <a:extLst>
              <a:ext uri="{FF2B5EF4-FFF2-40B4-BE49-F238E27FC236}">
                <a16:creationId xmlns:a16="http://schemas.microsoft.com/office/drawing/2014/main" xmlns="" id="{BE3DFF7E-22E7-44DE-AE45-15A7D53034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15261" y="29123640"/>
            <a:ext cx="5482983" cy="5166360"/>
          </a:xfrm>
          <a:prstGeom prst="rect">
            <a:avLst/>
          </a:prstGeom>
        </p:spPr>
      </p:pic>
      <p:pic>
        <p:nvPicPr>
          <p:cNvPr id="79" name="Picture 78">
            <a:extLst>
              <a:ext uri="{FF2B5EF4-FFF2-40B4-BE49-F238E27FC236}">
                <a16:creationId xmlns:a16="http://schemas.microsoft.com/office/drawing/2014/main" xmlns="" id="{136FE21B-90F0-4156-9F82-57EC218C5FB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717097" y="29123640"/>
            <a:ext cx="5482984" cy="5166360"/>
          </a:xfrm>
          <a:prstGeom prst="rect">
            <a:avLst/>
          </a:prstGeom>
        </p:spPr>
      </p:pic>
      <p:sp>
        <p:nvSpPr>
          <p:cNvPr id="81" name="Rectangle 80">
            <a:extLst>
              <a:ext uri="{FF2B5EF4-FFF2-40B4-BE49-F238E27FC236}">
                <a16:creationId xmlns:a16="http://schemas.microsoft.com/office/drawing/2014/main" xmlns="" id="{1D9916F9-3CEF-44A1-88C2-8DD73D84E334}"/>
              </a:ext>
            </a:extLst>
          </p:cNvPr>
          <p:cNvSpPr/>
          <p:nvPr/>
        </p:nvSpPr>
        <p:spPr>
          <a:xfrm>
            <a:off x="19618504" y="28784490"/>
            <a:ext cx="4613096" cy="400110"/>
          </a:xfrm>
          <a:prstGeom prst="rect">
            <a:avLst/>
          </a:prstGeom>
        </p:spPr>
        <p:txBody>
          <a:bodyPr wrap="square">
            <a:spAutoFit/>
          </a:bodyPr>
          <a:lstStyle/>
          <a:p>
            <a:pPr algn="ctr"/>
            <a:r>
              <a:rPr lang="en-US" sz="2000" b="1" dirty="0"/>
              <a:t>Latin America</a:t>
            </a:r>
          </a:p>
        </p:txBody>
      </p:sp>
      <p:pic>
        <p:nvPicPr>
          <p:cNvPr id="1036" name="Picture 12">
            <a:extLst>
              <a:ext uri="{FF2B5EF4-FFF2-40B4-BE49-F238E27FC236}">
                <a16:creationId xmlns:a16="http://schemas.microsoft.com/office/drawing/2014/main" xmlns="" id="{2ECE9935-6D3C-4863-8F59-F4E8EE2E77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43435" y="11646876"/>
            <a:ext cx="4807818" cy="338328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1C721BFF-2B0F-495E-8F80-48E4312718BC}"/>
              </a:ext>
            </a:extLst>
          </p:cNvPr>
          <p:cNvSpPr/>
          <p:nvPr/>
        </p:nvSpPr>
        <p:spPr>
          <a:xfrm>
            <a:off x="13809435" y="15086990"/>
            <a:ext cx="10701679" cy="400110"/>
          </a:xfrm>
          <a:prstGeom prst="rect">
            <a:avLst/>
          </a:prstGeom>
        </p:spPr>
        <p:txBody>
          <a:bodyPr wrap="square">
            <a:spAutoFit/>
          </a:bodyPr>
          <a:lstStyle/>
          <a:p>
            <a:pPr algn="ctr"/>
            <a:r>
              <a:rPr lang="en-US" sz="2000" b="1" dirty="0"/>
              <a:t>The Netherlands, Security Council, and International Justice Institutions</a:t>
            </a:r>
          </a:p>
        </p:txBody>
      </p:sp>
      <p:pic>
        <p:nvPicPr>
          <p:cNvPr id="88" name="Picture 87">
            <a:extLst>
              <a:ext uri="{FF2B5EF4-FFF2-40B4-BE49-F238E27FC236}">
                <a16:creationId xmlns:a16="http://schemas.microsoft.com/office/drawing/2014/main" xmlns="" id="{A1BD10AF-1B98-4EAB-AC8A-4F2750DC6E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902244" y="12678047"/>
            <a:ext cx="5513873" cy="5166360"/>
          </a:xfrm>
          <a:prstGeom prst="rect">
            <a:avLst/>
          </a:prstGeom>
        </p:spPr>
      </p:pic>
      <p:sp>
        <p:nvSpPr>
          <p:cNvPr id="89" name="TextBox 88">
            <a:extLst>
              <a:ext uri="{FF2B5EF4-FFF2-40B4-BE49-F238E27FC236}">
                <a16:creationId xmlns:a16="http://schemas.microsoft.com/office/drawing/2014/main" xmlns="" id="{FC376F7B-BE1D-42DA-B3BD-293553958F3D}"/>
              </a:ext>
            </a:extLst>
          </p:cNvPr>
          <p:cNvSpPr txBox="1">
            <a:spLocks noChangeArrowheads="1"/>
          </p:cNvSpPr>
          <p:nvPr/>
        </p:nvSpPr>
        <p:spPr bwMode="auto">
          <a:xfrm>
            <a:off x="889000" y="29032200"/>
            <a:ext cx="11057562" cy="94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I input the following terms to create my transitional justice/human rights dictionary:</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800" i="1" dirty="0">
                <a:latin typeface="Open Sans" panose="020B0606030504020204" pitchFamily="34" charset="0"/>
                <a:ea typeface="Open Sans" panose="020B0606030504020204" pitchFamily="34" charset="0"/>
                <a:cs typeface="Open Sans" panose="020B0606030504020204" pitchFamily="34" charset="0"/>
              </a:rPr>
              <a:t>amnesty,  universal jurisdiction,  transitional justice,  civil war,  truth commission, intervention,  peacekeeping, trial, justice cascade,  truth seeking, invasion, reparations,  extradition,  memorial,  prosecution,  rule of law, vetting, lustration,  disarmament,  demobilization, reintegration, forgiveness, institutional reform, reconciliation,  genocide, </a:t>
            </a:r>
            <a:r>
              <a:rPr lang="en-US" sz="2800" i="1" dirty="0" err="1">
                <a:latin typeface="Open Sans" panose="020B0606030504020204" pitchFamily="34" charset="0"/>
                <a:ea typeface="Open Sans" panose="020B0606030504020204" pitchFamily="34" charset="0"/>
                <a:cs typeface="Open Sans" panose="020B0606030504020204" pitchFamily="34" charset="0"/>
              </a:rPr>
              <a:t>hague</a:t>
            </a:r>
            <a:r>
              <a:rPr lang="en-US" sz="2800" i="1" dirty="0">
                <a:latin typeface="Open Sans" panose="020B0606030504020204" pitchFamily="34" charset="0"/>
                <a:ea typeface="Open Sans" panose="020B0606030504020204" pitchFamily="34" charset="0"/>
                <a:cs typeface="Open Sans" panose="020B0606030504020204" pitchFamily="34" charset="0"/>
              </a:rPr>
              <a:t>,  war crime,  war crimes, human rights, TRC,  amnesties,  crime against humanity,  immunity,  sovereign immunity, sovereign,  exile,  restorative,  tribunal, Rome Statute,  justice,  victims,  perpetrators,  resistance,  military intervention, non-intervention,  isolationist, due process, sovereignty,  isolationism,  internationalist,  tolerance, </a:t>
            </a:r>
            <a:r>
              <a:rPr lang="en-US" sz="2800" i="1" dirty="0" err="1">
                <a:latin typeface="Open Sans" panose="020B0606030504020204" pitchFamily="34" charset="0"/>
                <a:ea typeface="Open Sans" panose="020B0606030504020204" pitchFamily="34" charset="0"/>
                <a:cs typeface="Open Sans" panose="020B0606030504020204" pitchFamily="34" charset="0"/>
              </a:rPr>
              <a:t>nuremburg</a:t>
            </a:r>
            <a:r>
              <a:rPr lang="en-US" sz="2800" i="1" dirty="0">
                <a:latin typeface="Open Sans" panose="020B0606030504020204" pitchFamily="34" charset="0"/>
                <a:ea typeface="Open Sans" panose="020B0606030504020204" pitchFamily="34" charset="0"/>
                <a:cs typeface="Open Sans" panose="020B0606030504020204" pitchFamily="34" charset="0"/>
              </a:rPr>
              <a:t>, sanctions, crimes against humanity, sanction.</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Then, I did frequency analysis and clustering over time using a Python notebook for select terms, as well as for specific countries (identified by ISO 3166-1 alpha-3 country codes) across the entire corpus. </a:t>
            </a:r>
          </a:p>
        </p:txBody>
      </p:sp>
      <p:sp>
        <p:nvSpPr>
          <p:cNvPr id="90" name="Rectangle 10">
            <a:extLst>
              <a:ext uri="{FF2B5EF4-FFF2-40B4-BE49-F238E27FC236}">
                <a16:creationId xmlns:a16="http://schemas.microsoft.com/office/drawing/2014/main" xmlns="" id="{1F7637DF-8325-44C5-B5AF-4D587D275E76}"/>
              </a:ext>
            </a:extLst>
          </p:cNvPr>
          <p:cNvSpPr>
            <a:spLocks noChangeArrowheads="1"/>
          </p:cNvSpPr>
          <p:nvPr/>
        </p:nvSpPr>
        <p:spPr bwMode="auto">
          <a:xfrm>
            <a:off x="889000" y="27830309"/>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a:solidFill>
                  <a:schemeClr val="bg1"/>
                </a:solidFill>
                <a:latin typeface="Nunito" panose="00000500000000000000" pitchFamily="2" charset="0"/>
              </a:rPr>
              <a:t>Methodology</a:t>
            </a:r>
          </a:p>
        </p:txBody>
      </p:sp>
      <p:pic>
        <p:nvPicPr>
          <p:cNvPr id="92" name="Picture 91">
            <a:extLst>
              <a:ext uri="{FF2B5EF4-FFF2-40B4-BE49-F238E27FC236}">
                <a16:creationId xmlns:a16="http://schemas.microsoft.com/office/drawing/2014/main" xmlns="" id="{66C8A0BF-80F0-4AA7-9B3A-3C6B536C022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206196" y="7084977"/>
            <a:ext cx="5486400" cy="5169580"/>
          </a:xfrm>
          <a:prstGeom prst="rect">
            <a:avLst/>
          </a:prstGeom>
        </p:spPr>
      </p:pic>
      <p:pic>
        <p:nvPicPr>
          <p:cNvPr id="93" name="Picture 92">
            <a:extLst>
              <a:ext uri="{FF2B5EF4-FFF2-40B4-BE49-F238E27FC236}">
                <a16:creationId xmlns:a16="http://schemas.microsoft.com/office/drawing/2014/main" xmlns="" id="{D21F3D66-67C5-4042-9FCC-5835250293C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692596" y="7084208"/>
            <a:ext cx="5482983" cy="5166360"/>
          </a:xfrm>
          <a:prstGeom prst="rect">
            <a:avLst/>
          </a:prstGeom>
        </p:spPr>
      </p:pic>
      <p:sp>
        <p:nvSpPr>
          <p:cNvPr id="94" name="Rectangle 93">
            <a:extLst>
              <a:ext uri="{FF2B5EF4-FFF2-40B4-BE49-F238E27FC236}">
                <a16:creationId xmlns:a16="http://schemas.microsoft.com/office/drawing/2014/main" xmlns="" id="{C5CB2743-5C4D-41E2-ACB0-009C930BAD08}"/>
              </a:ext>
            </a:extLst>
          </p:cNvPr>
          <p:cNvSpPr/>
          <p:nvPr/>
        </p:nvSpPr>
        <p:spPr>
          <a:xfrm>
            <a:off x="27046085" y="6649461"/>
            <a:ext cx="4613096" cy="430887"/>
          </a:xfrm>
          <a:prstGeom prst="rect">
            <a:avLst/>
          </a:prstGeom>
        </p:spPr>
        <p:txBody>
          <a:bodyPr wrap="square">
            <a:spAutoFit/>
          </a:bodyPr>
          <a:lstStyle/>
          <a:p>
            <a:pPr algn="ctr"/>
            <a:r>
              <a:rPr lang="en-US" sz="2200" b="1" dirty="0"/>
              <a:t>North Korea and South Korea</a:t>
            </a:r>
          </a:p>
        </p:txBody>
      </p:sp>
      <p:sp>
        <p:nvSpPr>
          <p:cNvPr id="95" name="Rectangle 94">
            <a:extLst>
              <a:ext uri="{FF2B5EF4-FFF2-40B4-BE49-F238E27FC236}">
                <a16:creationId xmlns:a16="http://schemas.microsoft.com/office/drawing/2014/main" xmlns="" id="{C78A3F68-B024-47D5-BAB9-32D113533E5B}"/>
              </a:ext>
            </a:extLst>
          </p:cNvPr>
          <p:cNvSpPr/>
          <p:nvPr/>
        </p:nvSpPr>
        <p:spPr>
          <a:xfrm>
            <a:off x="32627859" y="6686602"/>
            <a:ext cx="4613096" cy="400110"/>
          </a:xfrm>
          <a:prstGeom prst="rect">
            <a:avLst/>
          </a:prstGeom>
        </p:spPr>
        <p:txBody>
          <a:bodyPr wrap="square">
            <a:spAutoFit/>
          </a:bodyPr>
          <a:lstStyle/>
          <a:p>
            <a:pPr algn="ctr"/>
            <a:r>
              <a:rPr lang="en-US" sz="2000" b="1" dirty="0"/>
              <a:t>Middle Eastern Countries and USA</a:t>
            </a:r>
          </a:p>
        </p:txBody>
      </p:sp>
      <p:sp>
        <p:nvSpPr>
          <p:cNvPr id="1028" name="Rectangle 1027">
            <a:extLst>
              <a:ext uri="{FF2B5EF4-FFF2-40B4-BE49-F238E27FC236}">
                <a16:creationId xmlns:a16="http://schemas.microsoft.com/office/drawing/2014/main" xmlns="" id="{5A4F590E-5DE3-4834-9F9F-7989FDDDEFC5}"/>
              </a:ext>
            </a:extLst>
          </p:cNvPr>
          <p:cNvSpPr/>
          <p:nvPr/>
        </p:nvSpPr>
        <p:spPr>
          <a:xfrm>
            <a:off x="30797103" y="12313016"/>
            <a:ext cx="2530629" cy="430887"/>
          </a:xfrm>
          <a:prstGeom prst="rect">
            <a:avLst/>
          </a:prstGeom>
        </p:spPr>
        <p:txBody>
          <a:bodyPr wrap="none">
            <a:spAutoFit/>
          </a:bodyPr>
          <a:lstStyle/>
          <a:p>
            <a:pPr algn="ctr"/>
            <a:r>
              <a:rPr lang="en-US" sz="2200" b="1" dirty="0"/>
              <a:t>Oceania and Asia</a:t>
            </a:r>
          </a:p>
        </p:txBody>
      </p:sp>
      <p:sp>
        <p:nvSpPr>
          <p:cNvPr id="1029" name="Rectangle 1028">
            <a:extLst>
              <a:ext uri="{FF2B5EF4-FFF2-40B4-BE49-F238E27FC236}">
                <a16:creationId xmlns:a16="http://schemas.microsoft.com/office/drawing/2014/main" xmlns="" id="{B42737C1-DF99-4B5F-9CB2-2199D2C02D04}"/>
              </a:ext>
            </a:extLst>
          </p:cNvPr>
          <p:cNvSpPr/>
          <p:nvPr/>
        </p:nvSpPr>
        <p:spPr>
          <a:xfrm>
            <a:off x="28194000" y="18022669"/>
            <a:ext cx="7628627" cy="646331"/>
          </a:xfrm>
          <a:prstGeom prst="rect">
            <a:avLst/>
          </a:prstGeom>
        </p:spPr>
        <p:txBody>
          <a:bodyPr wrap="none">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Top 5 Countries For Select Terms</a:t>
            </a:r>
            <a:endParaRPr lang="en-US" sz="3600" b="1" dirty="0"/>
          </a:p>
        </p:txBody>
      </p:sp>
      <p:sp>
        <p:nvSpPr>
          <p:cNvPr id="1030" name="Rectangle 1029">
            <a:extLst>
              <a:ext uri="{FF2B5EF4-FFF2-40B4-BE49-F238E27FC236}">
                <a16:creationId xmlns:a16="http://schemas.microsoft.com/office/drawing/2014/main" xmlns="" id="{EF5FFC75-14B2-4DD1-9EE5-3AE21C545050}"/>
              </a:ext>
            </a:extLst>
          </p:cNvPr>
          <p:cNvSpPr/>
          <p:nvPr/>
        </p:nvSpPr>
        <p:spPr>
          <a:xfrm>
            <a:off x="26280438" y="18772958"/>
            <a:ext cx="11057562" cy="7522124"/>
          </a:xfrm>
          <a:prstGeom prst="rect">
            <a:avLst/>
          </a:prstGeom>
        </p:spPr>
        <p:txBody>
          <a:bodyPr wrap="square">
            <a:spAutoFit/>
          </a:bodyPr>
          <a:lstStyle/>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War Crimes: </a:t>
            </a:r>
            <a:r>
              <a:rPr lang="en-US" sz="2000" dirty="0">
                <a:latin typeface="Open Sans" panose="020B0606030504020204" pitchFamily="34" charset="0"/>
                <a:ea typeface="Open Sans" panose="020B0606030504020204" pitchFamily="34" charset="0"/>
                <a:cs typeface="Open Sans" panose="020B0606030504020204" pitchFamily="34" charset="0"/>
              </a:rPr>
              <a:t>Bosnia and Herzegovina, Croatia, Luxembourg, Lesotho, Sweden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Crimes Against Humanity: </a:t>
            </a:r>
            <a:r>
              <a:rPr lang="en-US" sz="2000" dirty="0">
                <a:latin typeface="Open Sans" panose="020B0606030504020204" pitchFamily="34" charset="0"/>
                <a:ea typeface="Open Sans" panose="020B0606030504020204" pitchFamily="34" charset="0"/>
                <a:cs typeface="Open Sans" panose="020B0606030504020204" pitchFamily="34" charset="0"/>
              </a:rPr>
              <a:t>Estonia, Hungary, Netherlands, Costa Rica, Lesotho</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Genocide: </a:t>
            </a:r>
            <a:r>
              <a:rPr lang="en-US" sz="2000" dirty="0">
                <a:latin typeface="Open Sans" panose="020B0606030504020204" pitchFamily="34" charset="0"/>
                <a:ea typeface="Open Sans" panose="020B0606030504020204" pitchFamily="34" charset="0"/>
                <a:cs typeface="Open Sans" panose="020B0606030504020204" pitchFamily="34" charset="0"/>
              </a:rPr>
              <a:t>Rwanda, Armenia, Cuba, Bosnia and Herzegovina, Burundi</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Tribunal: </a:t>
            </a:r>
            <a:r>
              <a:rPr lang="en-US" sz="2000" dirty="0">
                <a:latin typeface="Open Sans" panose="020B0606030504020204" pitchFamily="34" charset="0"/>
                <a:ea typeface="Open Sans" panose="020B0606030504020204" pitchFamily="34" charset="0"/>
                <a:cs typeface="Open Sans" panose="020B0606030504020204" pitchFamily="34" charset="0"/>
              </a:rPr>
              <a:t>Croatia, Bosnia and Herzegovina, Tanzania, Mauritius, Rwanda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Prosecution: </a:t>
            </a:r>
            <a:r>
              <a:rPr lang="en-US" sz="2000" dirty="0">
                <a:latin typeface="Open Sans" panose="020B0606030504020204" pitchFamily="34" charset="0"/>
                <a:ea typeface="Open Sans" panose="020B0606030504020204" pitchFamily="34" charset="0"/>
                <a:cs typeface="Open Sans" panose="020B0606030504020204" pitchFamily="34" charset="0"/>
              </a:rPr>
              <a:t>Libya, Belgium, Gambia, Rwanda, Slovenia</a:t>
            </a: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Amnesty: </a:t>
            </a:r>
            <a:r>
              <a:rPr lang="en-US" sz="2000" dirty="0">
                <a:latin typeface="Open Sans" panose="020B0606030504020204" pitchFamily="34" charset="0"/>
                <a:ea typeface="Open Sans" panose="020B0606030504020204" pitchFamily="34" charset="0"/>
                <a:cs typeface="Open Sans" panose="020B0606030504020204" pitchFamily="34" charset="0"/>
              </a:rPr>
              <a:t> Uganda, El Salvador, Nicaragua, Luxembourg, Cote d’Ivoire</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Rule of Law: </a:t>
            </a:r>
            <a:r>
              <a:rPr lang="en-US" sz="2000" dirty="0">
                <a:latin typeface="Open Sans" panose="020B0606030504020204" pitchFamily="34" charset="0"/>
                <a:ea typeface="Open Sans" panose="020B0606030504020204" pitchFamily="34" charset="0"/>
                <a:cs typeface="Open Sans" panose="020B0606030504020204" pitchFamily="34" charset="0"/>
              </a:rPr>
              <a:t>Austria, Philippines, Netherlands, Denmark, Bangladesh</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Reconciliation:</a:t>
            </a:r>
            <a:r>
              <a:rPr lang="en-US" sz="2000" dirty="0">
                <a:latin typeface="Open Sans" panose="020B0606030504020204" pitchFamily="34" charset="0"/>
                <a:ea typeface="Open Sans" panose="020B0606030504020204" pitchFamily="34" charset="0"/>
                <a:cs typeface="Open Sans" panose="020B0606030504020204" pitchFamily="34" charset="0"/>
              </a:rPr>
              <a:t> Ireland, Burundi, Chad, Cambodia, Togo</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Intervention: </a:t>
            </a:r>
            <a:r>
              <a:rPr lang="en-US" sz="2000" dirty="0">
                <a:latin typeface="Open Sans" panose="020B0606030504020204" pitchFamily="34" charset="0"/>
                <a:ea typeface="Open Sans" panose="020B0606030504020204" pitchFamily="34" charset="0"/>
                <a:cs typeface="Open Sans" panose="020B0606030504020204" pitchFamily="34" charset="0"/>
              </a:rPr>
              <a:t>Cuba, Chile, Nicaragua, Libya, Afghanistan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Non-Intervention</a:t>
            </a:r>
            <a:r>
              <a:rPr lang="en-US" sz="2000" dirty="0">
                <a:latin typeface="Open Sans" panose="020B0606030504020204" pitchFamily="34" charset="0"/>
                <a:ea typeface="Open Sans" panose="020B0606030504020204" pitchFamily="34" charset="0"/>
                <a:cs typeface="Open Sans" panose="020B0606030504020204" pitchFamily="34" charset="0"/>
              </a:rPr>
              <a:t>: Chile, Uruguay, Paraguay, Mexico, Brazil</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Military Intervention</a:t>
            </a:r>
            <a:r>
              <a:rPr lang="en-US" sz="2000" dirty="0">
                <a:latin typeface="Open Sans" panose="020B0606030504020204" pitchFamily="34" charset="0"/>
                <a:ea typeface="Open Sans" panose="020B0606030504020204" pitchFamily="34" charset="0"/>
                <a:cs typeface="Open Sans" panose="020B0606030504020204" pitchFamily="34" charset="0"/>
              </a:rPr>
              <a:t>: Pakistan, Angola, Yemen, Bolivia, Somalia</a:t>
            </a: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Sovereignty: </a:t>
            </a:r>
            <a:r>
              <a:rPr lang="en-US" sz="2000" dirty="0">
                <a:latin typeface="Open Sans" panose="020B0606030504020204" pitchFamily="34" charset="0"/>
                <a:ea typeface="Open Sans" panose="020B0606030504020204" pitchFamily="34" charset="0"/>
                <a:cs typeface="Open Sans" panose="020B0606030504020204" pitchFamily="34" charset="0"/>
              </a:rPr>
              <a:t>Cuba, China, Iraq, Cambodia, Vietnam</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Justice: </a:t>
            </a:r>
            <a:r>
              <a:rPr lang="en-US" sz="2000" dirty="0">
                <a:latin typeface="Open Sans" panose="020B0606030504020204" pitchFamily="34" charset="0"/>
                <a:ea typeface="Open Sans" panose="020B0606030504020204" pitchFamily="34" charset="0"/>
                <a:cs typeface="Open Sans" panose="020B0606030504020204" pitchFamily="34" charset="0"/>
              </a:rPr>
              <a:t>Iran, Venezuela, Bolivia, Saudi Arabia, Libya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Human Rights</a:t>
            </a:r>
            <a:r>
              <a:rPr lang="en-US" sz="2000" dirty="0">
                <a:latin typeface="Open Sans" panose="020B0606030504020204" pitchFamily="34" charset="0"/>
                <a:ea typeface="Open Sans" panose="020B0606030504020204" pitchFamily="34" charset="0"/>
                <a:cs typeface="Open Sans" panose="020B0606030504020204" pitchFamily="34" charset="0"/>
              </a:rPr>
              <a:t>: Netherlands, Austria, Ireland, Costa Rica, Germany</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Reintegration</a:t>
            </a:r>
            <a:r>
              <a:rPr lang="en-US" sz="2000" dirty="0">
                <a:latin typeface="Open Sans" panose="020B0606030504020204" pitchFamily="34" charset="0"/>
                <a:ea typeface="Open Sans" panose="020B0606030504020204" pitchFamily="34" charset="0"/>
                <a:cs typeface="Open Sans" panose="020B0606030504020204" pitchFamily="34" charset="0"/>
              </a:rPr>
              <a:t>: Sierra Leone, Burundi, Bosnia and Herzegovina, Liberia, Japan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Forgiveness:</a:t>
            </a:r>
            <a:r>
              <a:rPr lang="en-US" sz="2000" dirty="0">
                <a:latin typeface="Open Sans" panose="020B0606030504020204" pitchFamily="34" charset="0"/>
                <a:ea typeface="Open Sans" panose="020B0606030504020204" pitchFamily="34" charset="0"/>
                <a:cs typeface="Open Sans" panose="020B0606030504020204" pitchFamily="34" charset="0"/>
              </a:rPr>
              <a:t> Philippines, Antigua and Barbuda, Malawi, Solomon Islands, Jamaica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Perpetrators:</a:t>
            </a:r>
            <a:r>
              <a:rPr lang="en-US" sz="2000" dirty="0">
                <a:latin typeface="Open Sans" panose="020B0606030504020204" pitchFamily="34" charset="0"/>
                <a:ea typeface="Open Sans" panose="020B0606030504020204" pitchFamily="34" charset="0"/>
                <a:cs typeface="Open Sans" panose="020B0606030504020204" pitchFamily="34" charset="0"/>
              </a:rPr>
              <a:t> Trinidad and Tobago, Denmark, Ireland, Iran, Fiji</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Victims</a:t>
            </a:r>
            <a:r>
              <a:rPr lang="en-US" sz="2000" dirty="0">
                <a:latin typeface="Open Sans" panose="020B0606030504020204" pitchFamily="34" charset="0"/>
                <a:ea typeface="Open Sans" panose="020B0606030504020204" pitchFamily="34" charset="0"/>
                <a:cs typeface="Open Sans" panose="020B0606030504020204" pitchFamily="34" charset="0"/>
              </a:rPr>
              <a:t>: Colombia, Costa Rica, Iran, Nicaragua, Cuba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Disarmament</a:t>
            </a:r>
            <a:r>
              <a:rPr lang="en-US" sz="2000" dirty="0">
                <a:latin typeface="Open Sans" panose="020B0606030504020204" pitchFamily="34" charset="0"/>
                <a:ea typeface="Open Sans" panose="020B0606030504020204" pitchFamily="34" charset="0"/>
                <a:cs typeface="Open Sans" panose="020B0606030504020204" pitchFamily="34" charset="0"/>
              </a:rPr>
              <a:t>: Romania, Ukraine, China, Mongolia, Japan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Exile</a:t>
            </a:r>
            <a:r>
              <a:rPr lang="en-US" sz="2000" dirty="0">
                <a:latin typeface="Open Sans" panose="020B0606030504020204" pitchFamily="34" charset="0"/>
                <a:ea typeface="Open Sans" panose="020B0606030504020204" pitchFamily="34" charset="0"/>
                <a:cs typeface="Open Sans" panose="020B0606030504020204" pitchFamily="34" charset="0"/>
              </a:rPr>
              <a:t>: Cambodia, Palestine, Uganda, Israel, Costa Rica</a:t>
            </a:r>
          </a:p>
          <a:p>
            <a:pPr algn="just">
              <a:lnSpc>
                <a:spcPct val="110000"/>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1" name="Rectangle 100">
            <a:extLst>
              <a:ext uri="{FF2B5EF4-FFF2-40B4-BE49-F238E27FC236}">
                <a16:creationId xmlns:a16="http://schemas.microsoft.com/office/drawing/2014/main" xmlns="" id="{57EE257C-7B7B-476D-B9E9-360A38EABD55}"/>
              </a:ext>
            </a:extLst>
          </p:cNvPr>
          <p:cNvSpPr/>
          <p:nvPr/>
        </p:nvSpPr>
        <p:spPr>
          <a:xfrm>
            <a:off x="17074655" y="7792368"/>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Term Usage Over Time</a:t>
            </a:r>
            <a:endParaRPr lang="en-US" sz="3000" b="1"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338</TotalTime>
  <Words>1090</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Nunito Black</vt:lpstr>
      <vt:lpstr>Open Sans</vt:lpstr>
      <vt:lpstr>Nunito</vt:lpstr>
      <vt:lpstr>Default Design</vt:lpstr>
      <vt:lpstr>PowerPoint Presentation</vt:lpstr>
    </vt:vector>
  </TitlesOfParts>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Microsoft Office User</cp:lastModifiedBy>
  <cp:revision>64</cp:revision>
  <dcterms:modified xsi:type="dcterms:W3CDTF">2018-12-23T16:48:38Z</dcterms:modified>
  <cp:category>research posters template</cp:category>
</cp:coreProperties>
</file>