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8404800"/>
  <p:notesSz cx="20104100" cy="15087600"/>
  <p:defaultTextStyle>
    <a:defPPr>
      <a:defRPr lang="en-US"/>
    </a:defPPr>
    <a:lvl1pPr marL="0" algn="l" defTabSz="997739" rtl="0" eaLnBrk="1" latinLnBrk="0" hangingPunct="1">
      <a:defRPr sz="3899" kern="1200">
        <a:solidFill>
          <a:schemeClr val="tx1"/>
        </a:solidFill>
        <a:latin typeface="+mn-lt"/>
        <a:ea typeface="+mn-ea"/>
        <a:cs typeface="+mn-cs"/>
      </a:defRPr>
    </a:lvl1pPr>
    <a:lvl2pPr marL="997739" algn="l" defTabSz="997739" rtl="0" eaLnBrk="1" latinLnBrk="0" hangingPunct="1">
      <a:defRPr sz="3899" kern="1200">
        <a:solidFill>
          <a:schemeClr val="tx1"/>
        </a:solidFill>
        <a:latin typeface="+mn-lt"/>
        <a:ea typeface="+mn-ea"/>
        <a:cs typeface="+mn-cs"/>
      </a:defRPr>
    </a:lvl2pPr>
    <a:lvl3pPr marL="1995477" algn="l" defTabSz="997739" rtl="0" eaLnBrk="1" latinLnBrk="0" hangingPunct="1">
      <a:defRPr sz="3899" kern="1200">
        <a:solidFill>
          <a:schemeClr val="tx1"/>
        </a:solidFill>
        <a:latin typeface="+mn-lt"/>
        <a:ea typeface="+mn-ea"/>
        <a:cs typeface="+mn-cs"/>
      </a:defRPr>
    </a:lvl3pPr>
    <a:lvl4pPr marL="2993216" algn="l" defTabSz="997739" rtl="0" eaLnBrk="1" latinLnBrk="0" hangingPunct="1">
      <a:defRPr sz="3899" kern="1200">
        <a:solidFill>
          <a:schemeClr val="tx1"/>
        </a:solidFill>
        <a:latin typeface="+mn-lt"/>
        <a:ea typeface="+mn-ea"/>
        <a:cs typeface="+mn-cs"/>
      </a:defRPr>
    </a:lvl4pPr>
    <a:lvl5pPr marL="3990956" algn="l" defTabSz="997739" rtl="0" eaLnBrk="1" latinLnBrk="0" hangingPunct="1">
      <a:defRPr sz="3899" kern="1200">
        <a:solidFill>
          <a:schemeClr val="tx1"/>
        </a:solidFill>
        <a:latin typeface="+mn-lt"/>
        <a:ea typeface="+mn-ea"/>
        <a:cs typeface="+mn-cs"/>
      </a:defRPr>
    </a:lvl5pPr>
    <a:lvl6pPr marL="4988694" algn="l" defTabSz="997739" rtl="0" eaLnBrk="1" latinLnBrk="0" hangingPunct="1">
      <a:defRPr sz="3899" kern="1200">
        <a:solidFill>
          <a:schemeClr val="tx1"/>
        </a:solidFill>
        <a:latin typeface="+mn-lt"/>
        <a:ea typeface="+mn-ea"/>
        <a:cs typeface="+mn-cs"/>
      </a:defRPr>
    </a:lvl6pPr>
    <a:lvl7pPr marL="5986431" algn="l" defTabSz="997739" rtl="0" eaLnBrk="1" latinLnBrk="0" hangingPunct="1">
      <a:defRPr sz="3899" kern="1200">
        <a:solidFill>
          <a:schemeClr val="tx1"/>
        </a:solidFill>
        <a:latin typeface="+mn-lt"/>
        <a:ea typeface="+mn-ea"/>
        <a:cs typeface="+mn-cs"/>
      </a:defRPr>
    </a:lvl7pPr>
    <a:lvl8pPr marL="6984172" algn="l" defTabSz="997739" rtl="0" eaLnBrk="1" latinLnBrk="0" hangingPunct="1">
      <a:defRPr sz="3899" kern="1200">
        <a:solidFill>
          <a:schemeClr val="tx1"/>
        </a:solidFill>
        <a:latin typeface="+mn-lt"/>
        <a:ea typeface="+mn-ea"/>
        <a:cs typeface="+mn-cs"/>
      </a:defRPr>
    </a:lvl8pPr>
    <a:lvl9pPr marL="7981910" algn="l" defTabSz="997739" rtl="0" eaLnBrk="1" latinLnBrk="0" hangingPunct="1">
      <a:defRPr sz="38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92" userDrawn="1">
          <p15:clr>
            <a:srgbClr val="A4A3A4"/>
          </p15:clr>
        </p15:guide>
        <p15:guide id="2" pos="241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i, Dehua" initials="PD" lastIdx="3" clrIdx="0">
    <p:extLst>
      <p:ext uri="{19B8F6BF-5375-455C-9EA6-DF929625EA0E}">
        <p15:presenceInfo xmlns:p15="http://schemas.microsoft.com/office/powerpoint/2012/main" userId="S-1-5-21-3711032425-755364728-2729317452-169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03E"/>
    <a:srgbClr val="BD003A"/>
    <a:srgbClr val="4C566C"/>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autoAdjust="0"/>
    <p:restoredTop sz="99492" autoAdjust="0"/>
  </p:normalViewPr>
  <p:slideViewPr>
    <p:cSldViewPr>
      <p:cViewPr>
        <p:scale>
          <a:sx n="40" d="100"/>
          <a:sy n="40" d="100"/>
        </p:scale>
        <p:origin x="-3952" y="-696"/>
      </p:cViewPr>
      <p:guideLst>
        <p:guide orient="horz" pos="24192"/>
        <p:guide pos="2419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8712443" cy="756346"/>
          </a:xfrm>
          <a:prstGeom prst="rect">
            <a:avLst/>
          </a:prstGeom>
        </p:spPr>
        <p:txBody>
          <a:bodyPr vert="horz" lIns="190223" tIns="95111" rIns="190223" bIns="95111" rtlCol="0"/>
          <a:lstStyle>
            <a:lvl1pPr algn="l">
              <a:defRPr sz="2500"/>
            </a:lvl1pPr>
          </a:lstStyle>
          <a:p>
            <a:endParaRPr lang="en-US"/>
          </a:p>
        </p:txBody>
      </p:sp>
      <p:sp>
        <p:nvSpPr>
          <p:cNvPr id="3" name="Date Placeholder 2"/>
          <p:cNvSpPr>
            <a:spLocks noGrp="1"/>
          </p:cNvSpPr>
          <p:nvPr>
            <p:ph type="dt" idx="1"/>
          </p:nvPr>
        </p:nvSpPr>
        <p:spPr>
          <a:xfrm>
            <a:off x="11388334" y="1"/>
            <a:ext cx="8712443" cy="756346"/>
          </a:xfrm>
          <a:prstGeom prst="rect">
            <a:avLst/>
          </a:prstGeom>
        </p:spPr>
        <p:txBody>
          <a:bodyPr vert="horz" lIns="190223" tIns="95111" rIns="190223" bIns="95111" rtlCol="0"/>
          <a:lstStyle>
            <a:lvl1pPr algn="r">
              <a:defRPr sz="2500"/>
            </a:lvl1pPr>
          </a:lstStyle>
          <a:p>
            <a:fld id="{F9369648-2E9A-4415-BEF7-5370C3D6FAE4}" type="datetimeFigureOut">
              <a:rPr lang="en-US" smtClean="0"/>
              <a:t>12/20/18</a:t>
            </a:fld>
            <a:endParaRPr lang="en-US"/>
          </a:p>
        </p:txBody>
      </p:sp>
      <p:sp>
        <p:nvSpPr>
          <p:cNvPr id="4" name="Slide Image Placeholder 3"/>
          <p:cNvSpPr>
            <a:spLocks noGrp="1" noRot="1" noChangeAspect="1"/>
          </p:cNvSpPr>
          <p:nvPr>
            <p:ph type="sldImg" idx="2"/>
          </p:nvPr>
        </p:nvSpPr>
        <p:spPr>
          <a:xfrm>
            <a:off x="7505700" y="1885950"/>
            <a:ext cx="5092700" cy="5091113"/>
          </a:xfrm>
          <a:prstGeom prst="rect">
            <a:avLst/>
          </a:prstGeom>
          <a:noFill/>
          <a:ln w="12700">
            <a:solidFill>
              <a:prstClr val="black"/>
            </a:solidFill>
          </a:ln>
        </p:spPr>
        <p:txBody>
          <a:bodyPr vert="horz" lIns="190223" tIns="95111" rIns="190223" bIns="95111" rtlCol="0" anchor="ctr"/>
          <a:lstStyle/>
          <a:p>
            <a:endParaRPr lang="en-US"/>
          </a:p>
        </p:txBody>
      </p:sp>
      <p:sp>
        <p:nvSpPr>
          <p:cNvPr id="5" name="Notes Placeholder 4"/>
          <p:cNvSpPr>
            <a:spLocks noGrp="1"/>
          </p:cNvSpPr>
          <p:nvPr>
            <p:ph type="body" sz="quarter" idx="3"/>
          </p:nvPr>
        </p:nvSpPr>
        <p:spPr>
          <a:xfrm>
            <a:off x="2011077" y="7262218"/>
            <a:ext cx="16081950" cy="5939433"/>
          </a:xfrm>
          <a:prstGeom prst="rect">
            <a:avLst/>
          </a:prstGeom>
        </p:spPr>
        <p:txBody>
          <a:bodyPr vert="horz" lIns="190223" tIns="95111" rIns="190223" bIns="9511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4331256"/>
            <a:ext cx="8712443" cy="756344"/>
          </a:xfrm>
          <a:prstGeom prst="rect">
            <a:avLst/>
          </a:prstGeom>
        </p:spPr>
        <p:txBody>
          <a:bodyPr vert="horz" lIns="190223" tIns="95111" rIns="190223" bIns="95111" rtlCol="0" anchor="b"/>
          <a:lstStyle>
            <a:lvl1pPr algn="l">
              <a:defRPr sz="2500"/>
            </a:lvl1pPr>
          </a:lstStyle>
          <a:p>
            <a:endParaRPr lang="en-US"/>
          </a:p>
        </p:txBody>
      </p:sp>
      <p:sp>
        <p:nvSpPr>
          <p:cNvPr id="7" name="Slide Number Placeholder 6"/>
          <p:cNvSpPr>
            <a:spLocks noGrp="1"/>
          </p:cNvSpPr>
          <p:nvPr>
            <p:ph type="sldNum" sz="quarter" idx="5"/>
          </p:nvPr>
        </p:nvSpPr>
        <p:spPr>
          <a:xfrm>
            <a:off x="11388334" y="14331256"/>
            <a:ext cx="8712443" cy="756344"/>
          </a:xfrm>
          <a:prstGeom prst="rect">
            <a:avLst/>
          </a:prstGeom>
        </p:spPr>
        <p:txBody>
          <a:bodyPr vert="horz" lIns="190223" tIns="95111" rIns="190223" bIns="95111" rtlCol="0" anchor="b"/>
          <a:lstStyle>
            <a:lvl1pPr algn="r">
              <a:defRPr sz="2500"/>
            </a:lvl1pPr>
          </a:lstStyle>
          <a:p>
            <a:fld id="{4C23D129-8E9C-41C3-8BD8-FA6295CBCA5C}" type="slidenum">
              <a:rPr lang="en-US" smtClean="0"/>
              <a:t>‹#›</a:t>
            </a:fld>
            <a:endParaRPr lang="en-US"/>
          </a:p>
        </p:txBody>
      </p:sp>
    </p:spTree>
    <p:extLst>
      <p:ext uri="{BB962C8B-B14F-4D97-AF65-F5344CB8AC3E}">
        <p14:creationId xmlns:p14="http://schemas.microsoft.com/office/powerpoint/2010/main" val="3821734957"/>
      </p:ext>
    </p:extLst>
  </p:cSld>
  <p:clrMap bg1="lt1" tx1="dk1" bg2="lt2" tx2="dk2" accent1="accent1" accent2="accent2" accent3="accent3" accent4="accent4" accent5="accent5" accent6="accent6" hlink="hlink" folHlink="folHlink"/>
  <p:notesStyle>
    <a:lvl1pPr marL="0" algn="l" defTabSz="914266" rtl="0" eaLnBrk="1" latinLnBrk="0" hangingPunct="1">
      <a:defRPr sz="1200" kern="1200">
        <a:solidFill>
          <a:schemeClr val="tx1"/>
        </a:solidFill>
        <a:latin typeface="+mn-lt"/>
        <a:ea typeface="+mn-ea"/>
        <a:cs typeface="+mn-cs"/>
      </a:defRPr>
    </a:lvl1pPr>
    <a:lvl2pPr marL="457133" algn="l" defTabSz="914266" rtl="0" eaLnBrk="1" latinLnBrk="0" hangingPunct="1">
      <a:defRPr sz="1200" kern="1200">
        <a:solidFill>
          <a:schemeClr val="tx1"/>
        </a:solidFill>
        <a:latin typeface="+mn-lt"/>
        <a:ea typeface="+mn-ea"/>
        <a:cs typeface="+mn-cs"/>
      </a:defRPr>
    </a:lvl2pPr>
    <a:lvl3pPr marL="914266" algn="l" defTabSz="914266" rtl="0" eaLnBrk="1" latinLnBrk="0" hangingPunct="1">
      <a:defRPr sz="1200" kern="1200">
        <a:solidFill>
          <a:schemeClr val="tx1"/>
        </a:solidFill>
        <a:latin typeface="+mn-lt"/>
        <a:ea typeface="+mn-ea"/>
        <a:cs typeface="+mn-cs"/>
      </a:defRPr>
    </a:lvl3pPr>
    <a:lvl4pPr marL="1371399" algn="l" defTabSz="914266" rtl="0" eaLnBrk="1" latinLnBrk="0" hangingPunct="1">
      <a:defRPr sz="1200" kern="1200">
        <a:solidFill>
          <a:schemeClr val="tx1"/>
        </a:solidFill>
        <a:latin typeface="+mn-lt"/>
        <a:ea typeface="+mn-ea"/>
        <a:cs typeface="+mn-cs"/>
      </a:defRPr>
    </a:lvl4pPr>
    <a:lvl5pPr marL="1828532" algn="l" defTabSz="914266" rtl="0" eaLnBrk="1" latinLnBrk="0" hangingPunct="1">
      <a:defRPr sz="1200" kern="1200">
        <a:solidFill>
          <a:schemeClr val="tx1"/>
        </a:solidFill>
        <a:latin typeface="+mn-lt"/>
        <a:ea typeface="+mn-ea"/>
        <a:cs typeface="+mn-cs"/>
      </a:defRPr>
    </a:lvl5pPr>
    <a:lvl6pPr marL="2285665" algn="l" defTabSz="914266" rtl="0" eaLnBrk="1" latinLnBrk="0" hangingPunct="1">
      <a:defRPr sz="1200" kern="1200">
        <a:solidFill>
          <a:schemeClr val="tx1"/>
        </a:solidFill>
        <a:latin typeface="+mn-lt"/>
        <a:ea typeface="+mn-ea"/>
        <a:cs typeface="+mn-cs"/>
      </a:defRPr>
    </a:lvl6pPr>
    <a:lvl7pPr marL="2742798" algn="l" defTabSz="914266" rtl="0" eaLnBrk="1" latinLnBrk="0" hangingPunct="1">
      <a:defRPr sz="1200" kern="1200">
        <a:solidFill>
          <a:schemeClr val="tx1"/>
        </a:solidFill>
        <a:latin typeface="+mn-lt"/>
        <a:ea typeface="+mn-ea"/>
        <a:cs typeface="+mn-cs"/>
      </a:defRPr>
    </a:lvl7pPr>
    <a:lvl8pPr marL="3199931" algn="l" defTabSz="914266" rtl="0" eaLnBrk="1" latinLnBrk="0" hangingPunct="1">
      <a:defRPr sz="1200" kern="1200">
        <a:solidFill>
          <a:schemeClr val="tx1"/>
        </a:solidFill>
        <a:latin typeface="+mn-lt"/>
        <a:ea typeface="+mn-ea"/>
        <a:cs typeface="+mn-cs"/>
      </a:defRPr>
    </a:lvl8pPr>
    <a:lvl9pPr marL="3657064" algn="l" defTabSz="91426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80361" y="11905493"/>
            <a:ext cx="3264408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5760720" y="21506694"/>
            <a:ext cx="2688336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375914" y="2878272"/>
            <a:ext cx="35652971" cy="1952842"/>
          </a:xfrm>
        </p:spPr>
        <p:txBody>
          <a:bodyPr lIns="0" tIns="0" rIns="0" bIns="0"/>
          <a:lstStyle>
            <a:lvl1pPr>
              <a:defRPr sz="1269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375914" y="2878272"/>
            <a:ext cx="35652971" cy="1952842"/>
          </a:xfrm>
        </p:spPr>
        <p:txBody>
          <a:bodyPr lIns="0" tIns="0" rIns="0" bIns="0"/>
          <a:lstStyle>
            <a:lvl1pPr>
              <a:defRPr sz="12690" b="1">
                <a:solidFill>
                  <a:srgbClr val="414042"/>
                </a:solidFill>
                <a:latin typeface="Arial"/>
                <a:cs typeface="Arial"/>
              </a:defRPr>
            </a:lvl1pPr>
          </a:lstStyle>
          <a:p>
            <a:endParaRPr/>
          </a:p>
        </p:txBody>
      </p:sp>
      <p:sp>
        <p:nvSpPr>
          <p:cNvPr id="3" name="Holder 3"/>
          <p:cNvSpPr>
            <a:spLocks noGrp="1"/>
          </p:cNvSpPr>
          <p:nvPr>
            <p:ph sz="half" idx="2"/>
          </p:nvPr>
        </p:nvSpPr>
        <p:spPr>
          <a:xfrm>
            <a:off x="1920242" y="8833110"/>
            <a:ext cx="1670609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9778474" y="8833110"/>
            <a:ext cx="1670609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375914" y="2878272"/>
            <a:ext cx="35652971" cy="1952842"/>
          </a:xfrm>
        </p:spPr>
        <p:txBody>
          <a:bodyPr lIns="0" tIns="0" rIns="0" bIns="0"/>
          <a:lstStyle>
            <a:lvl1pPr>
              <a:defRPr sz="1269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75914" y="2878272"/>
            <a:ext cx="35652971"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1920240" y="8833110"/>
            <a:ext cx="345643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3057632" y="35716465"/>
            <a:ext cx="12289536" cy="600036"/>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920242" y="35716465"/>
            <a:ext cx="8833104" cy="600036"/>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12/20/18</a:t>
            </a:fld>
            <a:endParaRPr lang="en-US"/>
          </a:p>
        </p:txBody>
      </p:sp>
      <p:sp>
        <p:nvSpPr>
          <p:cNvPr id="6" name="Holder 6"/>
          <p:cNvSpPr>
            <a:spLocks noGrp="1"/>
          </p:cNvSpPr>
          <p:nvPr>
            <p:ph type="sldNum" sz="quarter" idx="7"/>
          </p:nvPr>
        </p:nvSpPr>
        <p:spPr>
          <a:xfrm>
            <a:off x="27651460" y="35716465"/>
            <a:ext cx="8833104" cy="600036"/>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873391">
        <a:defRPr>
          <a:latin typeface="+mn-lt"/>
          <a:ea typeface="+mn-ea"/>
          <a:cs typeface="+mn-cs"/>
        </a:defRPr>
      </a:lvl2pPr>
      <a:lvl3pPr marL="1746789">
        <a:defRPr>
          <a:latin typeface="+mn-lt"/>
          <a:ea typeface="+mn-ea"/>
          <a:cs typeface="+mn-cs"/>
        </a:defRPr>
      </a:lvl3pPr>
      <a:lvl4pPr marL="2620180">
        <a:defRPr>
          <a:latin typeface="+mn-lt"/>
          <a:ea typeface="+mn-ea"/>
          <a:cs typeface="+mn-cs"/>
        </a:defRPr>
      </a:lvl4pPr>
      <a:lvl5pPr marL="3493577">
        <a:defRPr>
          <a:latin typeface="+mn-lt"/>
          <a:ea typeface="+mn-ea"/>
          <a:cs typeface="+mn-cs"/>
        </a:defRPr>
      </a:lvl5pPr>
      <a:lvl6pPr marL="4366968">
        <a:defRPr>
          <a:latin typeface="+mn-lt"/>
          <a:ea typeface="+mn-ea"/>
          <a:cs typeface="+mn-cs"/>
        </a:defRPr>
      </a:lvl6pPr>
      <a:lvl7pPr marL="5240360">
        <a:defRPr>
          <a:latin typeface="+mn-lt"/>
          <a:ea typeface="+mn-ea"/>
          <a:cs typeface="+mn-cs"/>
        </a:defRPr>
      </a:lvl7pPr>
      <a:lvl8pPr marL="6113758">
        <a:defRPr>
          <a:latin typeface="+mn-lt"/>
          <a:ea typeface="+mn-ea"/>
          <a:cs typeface="+mn-cs"/>
        </a:defRPr>
      </a:lvl8pPr>
      <a:lvl9pPr marL="6987149">
        <a:defRPr>
          <a:latin typeface="+mn-lt"/>
          <a:ea typeface="+mn-ea"/>
          <a:cs typeface="+mn-cs"/>
        </a:defRPr>
      </a:lvl9pPr>
    </p:bodyStyle>
    <p:otherStyle>
      <a:lvl1pPr marL="0">
        <a:defRPr>
          <a:latin typeface="+mn-lt"/>
          <a:ea typeface="+mn-ea"/>
          <a:cs typeface="+mn-cs"/>
        </a:defRPr>
      </a:lvl1pPr>
      <a:lvl2pPr marL="873391">
        <a:defRPr>
          <a:latin typeface="+mn-lt"/>
          <a:ea typeface="+mn-ea"/>
          <a:cs typeface="+mn-cs"/>
        </a:defRPr>
      </a:lvl2pPr>
      <a:lvl3pPr marL="1746789">
        <a:defRPr>
          <a:latin typeface="+mn-lt"/>
          <a:ea typeface="+mn-ea"/>
          <a:cs typeface="+mn-cs"/>
        </a:defRPr>
      </a:lvl3pPr>
      <a:lvl4pPr marL="2620180">
        <a:defRPr>
          <a:latin typeface="+mn-lt"/>
          <a:ea typeface="+mn-ea"/>
          <a:cs typeface="+mn-cs"/>
        </a:defRPr>
      </a:lvl4pPr>
      <a:lvl5pPr marL="3493577">
        <a:defRPr>
          <a:latin typeface="+mn-lt"/>
          <a:ea typeface="+mn-ea"/>
          <a:cs typeface="+mn-cs"/>
        </a:defRPr>
      </a:lvl5pPr>
      <a:lvl6pPr marL="4366968">
        <a:defRPr>
          <a:latin typeface="+mn-lt"/>
          <a:ea typeface="+mn-ea"/>
          <a:cs typeface="+mn-cs"/>
        </a:defRPr>
      </a:lvl6pPr>
      <a:lvl7pPr marL="5240360">
        <a:defRPr>
          <a:latin typeface="+mn-lt"/>
          <a:ea typeface="+mn-ea"/>
          <a:cs typeface="+mn-cs"/>
        </a:defRPr>
      </a:lvl7pPr>
      <a:lvl8pPr marL="6113758">
        <a:defRPr>
          <a:latin typeface="+mn-lt"/>
          <a:ea typeface="+mn-ea"/>
          <a:cs typeface="+mn-cs"/>
        </a:defRPr>
      </a:lvl8pPr>
      <a:lvl9pPr marL="698714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2755C9-0CBF-4E48-9DDE-FE6089CE04C8}"/>
              </a:ext>
            </a:extLst>
          </p:cNvPr>
          <p:cNvSpPr/>
          <p:nvPr/>
        </p:nvSpPr>
        <p:spPr>
          <a:xfrm>
            <a:off x="715686" y="30257406"/>
            <a:ext cx="36973414" cy="2615802"/>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12"/>
          </a:p>
        </p:txBody>
      </p:sp>
      <p:sp>
        <p:nvSpPr>
          <p:cNvPr id="35" name="Rectangle 34"/>
          <p:cNvSpPr/>
          <p:nvPr/>
        </p:nvSpPr>
        <p:spPr>
          <a:xfrm>
            <a:off x="0" y="0"/>
            <a:ext cx="38404800" cy="38404800"/>
          </a:xfrm>
          <a:prstGeom prst="rect">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174632" tIns="87314" rIns="174632" bIns="87314" rtlCol="0" anchor="ctr"/>
          <a:lstStyle/>
          <a:p>
            <a:pPr algn="ctr"/>
            <a:endParaRPr lang="en-US" sz="1870" dirty="0"/>
          </a:p>
        </p:txBody>
      </p:sp>
      <p:sp>
        <p:nvSpPr>
          <p:cNvPr id="36" name="Rectangle 35"/>
          <p:cNvSpPr/>
          <p:nvPr/>
        </p:nvSpPr>
        <p:spPr>
          <a:xfrm>
            <a:off x="715687" y="998094"/>
            <a:ext cx="36973413" cy="3405390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lIns="174632" tIns="87314" rIns="174632" bIns="87314" rtlCol="0" anchor="ctr"/>
          <a:lstStyle/>
          <a:p>
            <a:pPr algn="ctr"/>
            <a:endParaRPr lang="en-US" sz="1870" dirty="0"/>
          </a:p>
        </p:txBody>
      </p:sp>
      <p:sp>
        <p:nvSpPr>
          <p:cNvPr id="2" name="object 2"/>
          <p:cNvSpPr txBox="1">
            <a:spLocks noGrp="1"/>
          </p:cNvSpPr>
          <p:nvPr>
            <p:ph type="title"/>
          </p:nvPr>
        </p:nvSpPr>
        <p:spPr>
          <a:xfrm>
            <a:off x="1435350" y="1162832"/>
            <a:ext cx="35641556" cy="4667945"/>
          </a:xfrm>
          <a:prstGeom prst="rect">
            <a:avLst/>
          </a:prstGeom>
        </p:spPr>
        <p:txBody>
          <a:bodyPr vert="horz" wrap="square" lIns="0" tIns="0" rIns="0" bIns="0" rtlCol="0">
            <a:spAutoFit/>
          </a:bodyPr>
          <a:lstStyle/>
          <a:p>
            <a:pPr marL="24263">
              <a:lnSpc>
                <a:spcPts val="15084"/>
              </a:lnSpc>
              <a:spcAft>
                <a:spcPts val="1145"/>
              </a:spcAft>
            </a:pPr>
            <a:r>
              <a:rPr lang="en-US" sz="12076" b="0" spc="-452" dirty="0">
                <a:solidFill>
                  <a:srgbClr val="4C566C"/>
                </a:solidFill>
              </a:rPr>
              <a:t>Natural Language Processing (NLP) of Liberal Arts College Newspapers in Ohio over 30 years</a:t>
            </a:r>
            <a:endParaRPr sz="12076" b="0" spc="-79" dirty="0">
              <a:solidFill>
                <a:srgbClr val="4C566C"/>
              </a:solidFill>
            </a:endParaRPr>
          </a:p>
          <a:p>
            <a:pPr marL="24263">
              <a:lnSpc>
                <a:spcPts val="5062"/>
              </a:lnSpc>
            </a:pPr>
            <a:r>
              <a:rPr lang="en-US" sz="4379" b="0" spc="-153" dirty="0"/>
              <a:t>Shane Canfield</a:t>
            </a:r>
            <a:r>
              <a:rPr sz="4379" b="0" spc="-20" dirty="0"/>
              <a:t>,</a:t>
            </a:r>
            <a:r>
              <a:rPr sz="4379" b="0" spc="-11" dirty="0"/>
              <a:t> </a:t>
            </a:r>
            <a:r>
              <a:rPr lang="en-US" sz="4379" b="0" spc="-11" dirty="0"/>
              <a:t>IPHS/CWL 391 - Artificial Intelligence for the Humanities 										Professor Chun and Professor Elkins</a:t>
            </a:r>
            <a:endParaRPr sz="4379" dirty="0"/>
          </a:p>
        </p:txBody>
      </p:sp>
      <p:sp>
        <p:nvSpPr>
          <p:cNvPr id="3" name="object 3"/>
          <p:cNvSpPr txBox="1"/>
          <p:nvPr/>
        </p:nvSpPr>
        <p:spPr>
          <a:xfrm>
            <a:off x="1351889" y="10972800"/>
            <a:ext cx="7930361" cy="470898"/>
          </a:xfrm>
          <a:prstGeom prst="rect">
            <a:avLst/>
          </a:prstGeom>
        </p:spPr>
        <p:txBody>
          <a:bodyPr vert="horz" wrap="square" lIns="0" tIns="0" rIns="0" bIns="0" rtlCol="0">
            <a:spAutoFit/>
          </a:bodyPr>
          <a:lstStyle/>
          <a:p>
            <a:pPr marL="24263">
              <a:spcAft>
                <a:spcPts val="1145"/>
              </a:spcAft>
            </a:pPr>
            <a:r>
              <a:rPr sz="3060" b="1" spc="-11" dirty="0">
                <a:solidFill>
                  <a:schemeClr val="accent4"/>
                </a:solidFill>
                <a:latin typeface="Arial"/>
                <a:cs typeface="Arial"/>
              </a:rPr>
              <a:t>I</a:t>
            </a:r>
            <a:r>
              <a:rPr sz="3060" b="1" spc="-59" dirty="0">
                <a:solidFill>
                  <a:schemeClr val="accent4"/>
                </a:solidFill>
                <a:latin typeface="Arial"/>
                <a:cs typeface="Arial"/>
              </a:rPr>
              <a:t>N</a:t>
            </a:r>
            <a:r>
              <a:rPr sz="3060" b="1" spc="-47" dirty="0">
                <a:solidFill>
                  <a:schemeClr val="accent4"/>
                </a:solidFill>
                <a:latin typeface="Arial"/>
                <a:cs typeface="Arial"/>
              </a:rPr>
              <a:t>T</a:t>
            </a:r>
            <a:r>
              <a:rPr sz="3060" b="1" spc="-83" dirty="0">
                <a:solidFill>
                  <a:schemeClr val="accent4"/>
                </a:solidFill>
                <a:latin typeface="Arial"/>
                <a:cs typeface="Arial"/>
              </a:rPr>
              <a:t>R</a:t>
            </a:r>
            <a:r>
              <a:rPr sz="3060" b="1" spc="-20" dirty="0">
                <a:solidFill>
                  <a:schemeClr val="accent4"/>
                </a:solidFill>
                <a:latin typeface="Arial"/>
                <a:cs typeface="Arial"/>
              </a:rPr>
              <a:t>O</a:t>
            </a:r>
            <a:r>
              <a:rPr sz="3060" b="1" spc="-47" dirty="0">
                <a:solidFill>
                  <a:schemeClr val="accent4"/>
                </a:solidFill>
                <a:latin typeface="Arial"/>
                <a:cs typeface="Arial"/>
              </a:rPr>
              <a:t>DUC</a:t>
            </a:r>
            <a:r>
              <a:rPr sz="3060" b="1" spc="-36" dirty="0">
                <a:solidFill>
                  <a:schemeClr val="accent4"/>
                </a:solidFill>
                <a:latin typeface="Arial"/>
                <a:cs typeface="Arial"/>
              </a:rPr>
              <a:t>T</a:t>
            </a:r>
            <a:r>
              <a:rPr sz="3060" b="1" spc="-11" dirty="0">
                <a:solidFill>
                  <a:schemeClr val="accent4"/>
                </a:solidFill>
                <a:latin typeface="Arial"/>
                <a:cs typeface="Arial"/>
              </a:rPr>
              <a:t>I</a:t>
            </a:r>
            <a:r>
              <a:rPr sz="3060" b="1" spc="-20" dirty="0">
                <a:solidFill>
                  <a:schemeClr val="accent4"/>
                </a:solidFill>
                <a:latin typeface="Arial"/>
                <a:cs typeface="Arial"/>
              </a:rPr>
              <a:t>O</a:t>
            </a:r>
            <a:r>
              <a:rPr sz="3060" b="1" dirty="0">
                <a:solidFill>
                  <a:schemeClr val="accent4"/>
                </a:solidFill>
                <a:latin typeface="Arial"/>
                <a:cs typeface="Arial"/>
              </a:rPr>
              <a:t>N</a:t>
            </a:r>
            <a:endParaRPr sz="3060" dirty="0">
              <a:solidFill>
                <a:schemeClr val="accent4"/>
              </a:solidFill>
              <a:latin typeface="Arial"/>
              <a:cs typeface="Arial"/>
            </a:endParaRPr>
          </a:p>
        </p:txBody>
      </p:sp>
      <p:sp>
        <p:nvSpPr>
          <p:cNvPr id="12" name="object 12"/>
          <p:cNvSpPr txBox="1"/>
          <p:nvPr/>
        </p:nvSpPr>
        <p:spPr>
          <a:xfrm>
            <a:off x="1375913" y="28725405"/>
            <a:ext cx="7974513" cy="219932"/>
          </a:xfrm>
          <a:prstGeom prst="rect">
            <a:avLst/>
          </a:prstGeom>
        </p:spPr>
        <p:txBody>
          <a:bodyPr vert="horz" wrap="square" lIns="0" tIns="0" rIns="0" bIns="0" rtlCol="0">
            <a:spAutoFit/>
          </a:bodyPr>
          <a:lstStyle/>
          <a:p>
            <a:pPr marL="24263" marR="12129">
              <a:lnSpc>
                <a:spcPct val="103099"/>
              </a:lnSpc>
            </a:pPr>
            <a:endParaRPr lang="en-US" sz="1485" dirty="0">
              <a:latin typeface="Arial"/>
              <a:cs typeface="Arial"/>
            </a:endParaRPr>
          </a:p>
        </p:txBody>
      </p:sp>
      <p:sp>
        <p:nvSpPr>
          <p:cNvPr id="26" name="object 26"/>
          <p:cNvSpPr txBox="1"/>
          <p:nvPr/>
        </p:nvSpPr>
        <p:spPr>
          <a:xfrm>
            <a:off x="25888086" y="24918100"/>
            <a:ext cx="7871409" cy="477823"/>
          </a:xfrm>
          <a:prstGeom prst="rect">
            <a:avLst/>
          </a:prstGeom>
        </p:spPr>
        <p:txBody>
          <a:bodyPr vert="horz" wrap="square" lIns="0" tIns="0" rIns="0" bIns="0" rtlCol="0">
            <a:spAutoFit/>
          </a:bodyPr>
          <a:lstStyle/>
          <a:p>
            <a:pPr marL="17469">
              <a:lnSpc>
                <a:spcPct val="110000"/>
              </a:lnSpc>
              <a:spcAft>
                <a:spcPts val="1145"/>
              </a:spcAft>
            </a:pPr>
            <a:r>
              <a:rPr sz="3060" b="1" spc="-11" dirty="0">
                <a:solidFill>
                  <a:schemeClr val="accent4"/>
                </a:solidFill>
                <a:latin typeface="Arial"/>
                <a:cs typeface="Arial"/>
              </a:rPr>
              <a:t>CONCLUSIONS</a:t>
            </a:r>
          </a:p>
        </p:txBody>
      </p:sp>
      <p:sp>
        <p:nvSpPr>
          <p:cNvPr id="27" name="object 27"/>
          <p:cNvSpPr txBox="1"/>
          <p:nvPr/>
        </p:nvSpPr>
        <p:spPr>
          <a:xfrm>
            <a:off x="25884680" y="31360479"/>
            <a:ext cx="6235146" cy="477823"/>
          </a:xfrm>
          <a:prstGeom prst="rect">
            <a:avLst/>
          </a:prstGeom>
        </p:spPr>
        <p:txBody>
          <a:bodyPr vert="horz" wrap="square" lIns="0" tIns="0" rIns="0" bIns="0" rtlCol="0">
            <a:spAutoFit/>
          </a:bodyPr>
          <a:lstStyle/>
          <a:p>
            <a:pPr marL="17469">
              <a:lnSpc>
                <a:spcPct val="110000"/>
              </a:lnSpc>
            </a:pPr>
            <a:r>
              <a:rPr lang="en-US" sz="3060" b="1" spc="-11" dirty="0">
                <a:solidFill>
                  <a:schemeClr val="accent4"/>
                </a:solidFill>
                <a:latin typeface="Arial"/>
                <a:cs typeface="Arial"/>
              </a:rPr>
              <a:t>SOURCES</a:t>
            </a:r>
            <a:endParaRPr sz="3060" b="1" spc="-11" dirty="0">
              <a:solidFill>
                <a:schemeClr val="accent4"/>
              </a:solidFill>
              <a:latin typeface="Arial"/>
              <a:cs typeface="Arial"/>
            </a:endParaRPr>
          </a:p>
        </p:txBody>
      </p:sp>
      <p:sp>
        <p:nvSpPr>
          <p:cNvPr id="28" name="object 28"/>
          <p:cNvSpPr txBox="1"/>
          <p:nvPr/>
        </p:nvSpPr>
        <p:spPr>
          <a:xfrm>
            <a:off x="25703154" y="31851600"/>
            <a:ext cx="11985945" cy="738664"/>
          </a:xfrm>
          <a:prstGeom prst="rect">
            <a:avLst/>
          </a:prstGeom>
        </p:spPr>
        <p:txBody>
          <a:bodyPr vert="horz" wrap="square" lIns="0" tIns="0" rIns="0" bIns="0" rtlCol="0">
            <a:spAutoFit/>
          </a:bodyPr>
          <a:lstStyle/>
          <a:p>
            <a:pPr marL="323883" marR="297195">
              <a:buClr>
                <a:srgbClr val="231F20"/>
              </a:buClr>
              <a:tabLst>
                <a:tab pos="323883" algn="l"/>
              </a:tabLst>
            </a:pPr>
            <a:r>
              <a:rPr lang="en-US" sz="2400" dirty="0"/>
              <a:t>Code derived from Emmanuel from Kaggle: </a:t>
            </a:r>
          </a:p>
          <a:p>
            <a:pPr marL="323883" marR="297195">
              <a:buClr>
                <a:srgbClr val="231F20"/>
              </a:buClr>
              <a:tabLst>
                <a:tab pos="323883" algn="l"/>
              </a:tabLst>
            </a:pPr>
            <a:r>
              <a:rPr lang="en-US" sz="2400" dirty="0"/>
              <a:t>https://</a:t>
            </a:r>
            <a:r>
              <a:rPr lang="en-US" sz="2400" dirty="0" err="1"/>
              <a:t>www.kaggle.com</a:t>
            </a:r>
            <a:r>
              <a:rPr lang="en-US" sz="2400" dirty="0"/>
              <a:t>/</a:t>
            </a:r>
            <a:r>
              <a:rPr lang="en-US" sz="2400" dirty="0" err="1"/>
              <a:t>rbhambri</a:t>
            </a:r>
            <a:r>
              <a:rPr lang="en-US" sz="2400" dirty="0"/>
              <a:t>/word-embeddings-with-</a:t>
            </a:r>
            <a:r>
              <a:rPr lang="en-US" sz="2400" dirty="0" err="1"/>
              <a:t>gensim</a:t>
            </a:r>
            <a:r>
              <a:rPr lang="en-US" sz="2400" dirty="0"/>
              <a:t>-</a:t>
            </a:r>
            <a:r>
              <a:rPr lang="en-US" sz="2400" dirty="0" err="1"/>
              <a:t>visualistion</a:t>
            </a:r>
            <a:r>
              <a:rPr lang="en-US" sz="2400" dirty="0"/>
              <a:t>/notebook</a:t>
            </a:r>
            <a:endParaRPr sz="2400" dirty="0"/>
          </a:p>
        </p:txBody>
      </p:sp>
      <p:sp>
        <p:nvSpPr>
          <p:cNvPr id="31" name="object 31"/>
          <p:cNvSpPr/>
          <p:nvPr/>
        </p:nvSpPr>
        <p:spPr>
          <a:xfrm>
            <a:off x="1400180" y="6400800"/>
            <a:ext cx="35561110" cy="287771"/>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sz="1870"/>
          </a:p>
        </p:txBody>
      </p:sp>
      <p:sp>
        <p:nvSpPr>
          <p:cNvPr id="33" name="TextBox 32">
            <a:extLst>
              <a:ext uri="{FF2B5EF4-FFF2-40B4-BE49-F238E27FC236}">
                <a16:creationId xmlns:a16="http://schemas.microsoft.com/office/drawing/2014/main" id="{5A9376F5-B051-4359-A63E-B3442B475E38}"/>
              </a:ext>
            </a:extLst>
          </p:cNvPr>
          <p:cNvSpPr txBox="1"/>
          <p:nvPr/>
        </p:nvSpPr>
        <p:spPr>
          <a:xfrm>
            <a:off x="9304007" y="20189608"/>
            <a:ext cx="184731" cy="380104"/>
          </a:xfrm>
          <a:prstGeom prst="rect">
            <a:avLst/>
          </a:prstGeom>
          <a:noFill/>
        </p:spPr>
        <p:txBody>
          <a:bodyPr wrap="none" rtlCol="0">
            <a:spAutoFit/>
          </a:bodyPr>
          <a:lstStyle/>
          <a:p>
            <a:endParaRPr lang="en-US" sz="1870" dirty="0"/>
          </a:p>
        </p:txBody>
      </p:sp>
      <p:pic>
        <p:nvPicPr>
          <p:cNvPr id="10" name="Picture 9">
            <a:extLst>
              <a:ext uri="{FF2B5EF4-FFF2-40B4-BE49-F238E27FC236}">
                <a16:creationId xmlns:a16="http://schemas.microsoft.com/office/drawing/2014/main" id="{7CE34B7C-81DB-40D6-B740-D1DEFA158F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990" y="35197229"/>
            <a:ext cx="2770840" cy="2770840"/>
          </a:xfrm>
          <a:prstGeom prst="rect">
            <a:avLst/>
          </a:prstGeom>
        </p:spPr>
      </p:pic>
      <p:sp>
        <p:nvSpPr>
          <p:cNvPr id="57" name="Rectangle: Rounded Corners 56">
            <a:extLst>
              <a:ext uri="{FF2B5EF4-FFF2-40B4-BE49-F238E27FC236}">
                <a16:creationId xmlns:a16="http://schemas.microsoft.com/office/drawing/2014/main" id="{B4B7C6B1-F74C-40D0-8A2F-5393EAA7DF88}"/>
              </a:ext>
            </a:extLst>
          </p:cNvPr>
          <p:cNvSpPr/>
          <p:nvPr/>
        </p:nvSpPr>
        <p:spPr>
          <a:xfrm>
            <a:off x="25765664" y="33268722"/>
            <a:ext cx="11621352" cy="824642"/>
          </a:xfrm>
          <a:prstGeom prst="roundRect">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3412" dirty="0"/>
          </a:p>
        </p:txBody>
      </p:sp>
      <p:sp>
        <p:nvSpPr>
          <p:cNvPr id="52" name="object 5">
            <a:extLst>
              <a:ext uri="{FF2B5EF4-FFF2-40B4-BE49-F238E27FC236}">
                <a16:creationId xmlns:a16="http://schemas.microsoft.com/office/drawing/2014/main" id="{F1652698-067F-4406-96B3-C38CE5C9690B}"/>
              </a:ext>
            </a:extLst>
          </p:cNvPr>
          <p:cNvSpPr txBox="1"/>
          <p:nvPr/>
        </p:nvSpPr>
        <p:spPr>
          <a:xfrm>
            <a:off x="28978968" y="17841630"/>
            <a:ext cx="7991498" cy="848246"/>
          </a:xfrm>
          <a:prstGeom prst="rect">
            <a:avLst/>
          </a:prstGeom>
        </p:spPr>
        <p:txBody>
          <a:bodyPr vert="horz" wrap="square" lIns="0" tIns="0" rIns="0" bIns="0" rtlCol="0">
            <a:spAutoFit/>
          </a:bodyPr>
          <a:lstStyle/>
          <a:p>
            <a:br>
              <a:rPr lang="en-US" sz="2799" dirty="0"/>
            </a:br>
            <a:endParaRPr lang="en-US" sz="2713" dirty="0">
              <a:latin typeface="Arial"/>
              <a:cs typeface="Arial"/>
            </a:endParaRPr>
          </a:p>
        </p:txBody>
      </p:sp>
      <p:sp>
        <p:nvSpPr>
          <p:cNvPr id="22" name="Rectangle: Rounded Corners 21">
            <a:extLst>
              <a:ext uri="{FF2B5EF4-FFF2-40B4-BE49-F238E27FC236}">
                <a16:creationId xmlns:a16="http://schemas.microsoft.com/office/drawing/2014/main" id="{4126C20D-0C0E-4524-BD0A-F39E6E957765}"/>
              </a:ext>
            </a:extLst>
          </p:cNvPr>
          <p:cNvSpPr/>
          <p:nvPr/>
        </p:nvSpPr>
        <p:spPr>
          <a:xfrm>
            <a:off x="1102552" y="11566264"/>
            <a:ext cx="11559183" cy="14856067"/>
          </a:xfrm>
          <a:prstGeom prst="roundRect">
            <a:avLst>
              <a:gd name="adj" fmla="val 8387"/>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3412" dirty="0"/>
          </a:p>
        </p:txBody>
      </p:sp>
      <p:sp>
        <p:nvSpPr>
          <p:cNvPr id="5" name="object 5"/>
          <p:cNvSpPr txBox="1"/>
          <p:nvPr/>
        </p:nvSpPr>
        <p:spPr>
          <a:xfrm>
            <a:off x="1351891" y="11467676"/>
            <a:ext cx="10997421" cy="848246"/>
          </a:xfrm>
          <a:prstGeom prst="rect">
            <a:avLst/>
          </a:prstGeom>
        </p:spPr>
        <p:txBody>
          <a:bodyPr vert="horz" wrap="square" lIns="0" tIns="0" rIns="0" bIns="0" rtlCol="0">
            <a:spAutoFit/>
          </a:bodyPr>
          <a:lstStyle/>
          <a:p>
            <a:br>
              <a:rPr lang="en-US" sz="2799" dirty="0"/>
            </a:br>
            <a:endParaRPr lang="en-US" sz="2713" dirty="0">
              <a:latin typeface="Arial"/>
              <a:cs typeface="Arial"/>
            </a:endParaRPr>
          </a:p>
        </p:txBody>
      </p:sp>
      <p:sp>
        <p:nvSpPr>
          <p:cNvPr id="29" name="object 29"/>
          <p:cNvSpPr txBox="1"/>
          <p:nvPr/>
        </p:nvSpPr>
        <p:spPr>
          <a:xfrm>
            <a:off x="25881515" y="32811427"/>
            <a:ext cx="11389647" cy="967188"/>
          </a:xfrm>
          <a:prstGeom prst="rect">
            <a:avLst/>
          </a:prstGeom>
        </p:spPr>
        <p:txBody>
          <a:bodyPr vert="horz" wrap="square" lIns="0" tIns="0" rIns="0" bIns="0" rtlCol="0">
            <a:spAutoFit/>
          </a:bodyPr>
          <a:lstStyle/>
          <a:p>
            <a:pPr marL="17469">
              <a:lnSpc>
                <a:spcPct val="110000"/>
              </a:lnSpc>
              <a:spcAft>
                <a:spcPts val="1145"/>
              </a:spcAft>
            </a:pPr>
            <a:r>
              <a:rPr sz="3060" b="1" spc="-11" dirty="0">
                <a:solidFill>
                  <a:schemeClr val="accent4"/>
                </a:solidFill>
                <a:latin typeface="Arial"/>
                <a:cs typeface="Arial"/>
              </a:rPr>
              <a:t>ACKNOWLEDGEMENTS</a:t>
            </a:r>
            <a:endParaRPr lang="en-US" sz="1748" i="1" dirty="0">
              <a:solidFill>
                <a:srgbClr val="231F20"/>
              </a:solidFill>
              <a:latin typeface="Arial"/>
              <a:cs typeface="Arial"/>
            </a:endParaRPr>
          </a:p>
          <a:p>
            <a:pPr marL="24263" marR="12129">
              <a:lnSpc>
                <a:spcPct val="101800"/>
              </a:lnSpc>
              <a:spcBef>
                <a:spcPts val="398"/>
              </a:spcBef>
            </a:pPr>
            <a:r>
              <a:rPr lang="en-US" sz="1748" i="1" dirty="0">
                <a:solidFill>
                  <a:srgbClr val="231F20"/>
                </a:solidFill>
                <a:latin typeface="Arial"/>
                <a:cs typeface="Arial"/>
              </a:rPr>
              <a:t>I would like to thank professor Prof. Chun for his support and time spent helping me on this project. </a:t>
            </a:r>
          </a:p>
        </p:txBody>
      </p:sp>
      <p:sp>
        <p:nvSpPr>
          <p:cNvPr id="54" name="object 5">
            <a:extLst>
              <a:ext uri="{FF2B5EF4-FFF2-40B4-BE49-F238E27FC236}">
                <a16:creationId xmlns:a16="http://schemas.microsoft.com/office/drawing/2014/main" id="{72F44954-6EC8-4E54-BC18-093734EB0960}"/>
              </a:ext>
            </a:extLst>
          </p:cNvPr>
          <p:cNvSpPr txBox="1"/>
          <p:nvPr/>
        </p:nvSpPr>
        <p:spPr>
          <a:xfrm>
            <a:off x="26122162" y="21402675"/>
            <a:ext cx="10997421" cy="848246"/>
          </a:xfrm>
          <a:prstGeom prst="rect">
            <a:avLst/>
          </a:prstGeom>
        </p:spPr>
        <p:txBody>
          <a:bodyPr vert="horz" wrap="square" lIns="0" tIns="0" rIns="0" bIns="0" rtlCol="0">
            <a:spAutoFit/>
          </a:bodyPr>
          <a:lstStyle/>
          <a:p>
            <a:br>
              <a:rPr lang="en-US" sz="2799" dirty="0"/>
            </a:br>
            <a:endParaRPr lang="en-US" sz="2713" dirty="0">
              <a:latin typeface="Arial"/>
              <a:cs typeface="Arial"/>
            </a:endParaRPr>
          </a:p>
        </p:txBody>
      </p:sp>
      <p:sp>
        <p:nvSpPr>
          <p:cNvPr id="58" name="object 5">
            <a:extLst>
              <a:ext uri="{FF2B5EF4-FFF2-40B4-BE49-F238E27FC236}">
                <a16:creationId xmlns:a16="http://schemas.microsoft.com/office/drawing/2014/main" id="{3A8A77F6-5F1C-43D5-A37F-D84B49DE0AAB}"/>
              </a:ext>
            </a:extLst>
          </p:cNvPr>
          <p:cNvSpPr txBox="1"/>
          <p:nvPr/>
        </p:nvSpPr>
        <p:spPr>
          <a:xfrm>
            <a:off x="26122506" y="21330780"/>
            <a:ext cx="10997421" cy="323165"/>
          </a:xfrm>
          <a:prstGeom prst="rect">
            <a:avLst/>
          </a:prstGeom>
        </p:spPr>
        <p:txBody>
          <a:bodyPr vert="horz" wrap="square" lIns="0" tIns="0" rIns="0" bIns="0" rtlCol="0">
            <a:spAutoFit/>
          </a:bodyPr>
          <a:lstStyle/>
          <a:p>
            <a:endParaRPr lang="en-US" sz="2100" dirty="0">
              <a:latin typeface="Arial"/>
              <a:cs typeface="Arial"/>
            </a:endParaRPr>
          </a:p>
        </p:txBody>
      </p:sp>
      <p:sp>
        <p:nvSpPr>
          <p:cNvPr id="66" name="object 26">
            <a:extLst>
              <a:ext uri="{FF2B5EF4-FFF2-40B4-BE49-F238E27FC236}">
                <a16:creationId xmlns:a16="http://schemas.microsoft.com/office/drawing/2014/main" id="{8F337874-E9D0-42B5-BE07-E52BA99FCDA9}"/>
              </a:ext>
            </a:extLst>
          </p:cNvPr>
          <p:cNvSpPr txBox="1"/>
          <p:nvPr/>
        </p:nvSpPr>
        <p:spPr>
          <a:xfrm>
            <a:off x="25884679" y="27716177"/>
            <a:ext cx="7871409" cy="477823"/>
          </a:xfrm>
          <a:prstGeom prst="rect">
            <a:avLst/>
          </a:prstGeom>
        </p:spPr>
        <p:txBody>
          <a:bodyPr vert="horz" wrap="square" lIns="0" tIns="0" rIns="0" bIns="0" rtlCol="0">
            <a:spAutoFit/>
          </a:bodyPr>
          <a:lstStyle/>
          <a:p>
            <a:pPr marL="17469">
              <a:lnSpc>
                <a:spcPct val="110000"/>
              </a:lnSpc>
              <a:spcAft>
                <a:spcPts val="1145"/>
              </a:spcAft>
            </a:pPr>
            <a:r>
              <a:rPr lang="en-US" sz="3060" b="1" spc="-11" dirty="0">
                <a:solidFill>
                  <a:schemeClr val="accent4"/>
                </a:solidFill>
                <a:latin typeface="Arial"/>
                <a:cs typeface="Arial"/>
              </a:rPr>
              <a:t>OUTLOOK</a:t>
            </a:r>
            <a:endParaRPr sz="3060" b="1" spc="-11" dirty="0">
              <a:solidFill>
                <a:schemeClr val="accent4"/>
              </a:solidFill>
              <a:latin typeface="Arial"/>
              <a:cs typeface="Arial"/>
            </a:endParaRPr>
          </a:p>
        </p:txBody>
      </p:sp>
      <p:sp>
        <p:nvSpPr>
          <p:cNvPr id="67" name="object 28">
            <a:extLst>
              <a:ext uri="{FF2B5EF4-FFF2-40B4-BE49-F238E27FC236}">
                <a16:creationId xmlns:a16="http://schemas.microsoft.com/office/drawing/2014/main" id="{3C6C6AFA-4F48-4C27-A8D3-94E2BABBE474}"/>
              </a:ext>
            </a:extLst>
          </p:cNvPr>
          <p:cNvSpPr txBox="1"/>
          <p:nvPr/>
        </p:nvSpPr>
        <p:spPr>
          <a:xfrm>
            <a:off x="25545936" y="28329654"/>
            <a:ext cx="11671526" cy="3958007"/>
          </a:xfrm>
          <a:prstGeom prst="rect">
            <a:avLst/>
          </a:prstGeom>
        </p:spPr>
        <p:txBody>
          <a:bodyPr vert="horz" wrap="square" lIns="0" tIns="0" rIns="0" bIns="0" rtlCol="0">
            <a:spAutoFit/>
          </a:bodyPr>
          <a:lstStyle/>
          <a:p>
            <a:pPr marL="323883" marR="297195">
              <a:buClr>
                <a:srgbClr val="231F20"/>
              </a:buClr>
              <a:tabLst>
                <a:tab pos="323883" algn="l"/>
              </a:tabLst>
            </a:pPr>
            <a:r>
              <a:rPr lang="en-US" sz="1748" dirty="0">
                <a:solidFill>
                  <a:srgbClr val="231F20"/>
                </a:solidFill>
                <a:latin typeface="Arial"/>
                <a:cs typeface="Arial"/>
              </a:rPr>
              <a:t>There is always more work that could be done to make these analyses more accurate, however there are definitely some interesting paths that could be explored</a:t>
            </a:r>
          </a:p>
          <a:p>
            <a:pPr marL="1173059" lvl="1" indent="-300038" fontAlgn="base">
              <a:buFont typeface="Arial" panose="020B0604020202020204" pitchFamily="34" charset="0"/>
              <a:buChar char="•"/>
            </a:pPr>
            <a:r>
              <a:rPr lang="en-US" sz="1750" dirty="0">
                <a:latin typeface="Arial" panose="020B0604020202020204" pitchFamily="34" charset="0"/>
                <a:cs typeface="Arial" panose="020B0604020202020204" pitchFamily="34" charset="0"/>
              </a:rPr>
              <a:t>While cleaning the data, there were some typos and obvious concatenation of words that would be recognized as an entirely new word. Getting these words into the data would help the accuracy.</a:t>
            </a:r>
          </a:p>
          <a:p>
            <a:pPr marL="1173059" lvl="1" indent="-300038" fontAlgn="base">
              <a:buFont typeface="Arial" panose="020B0604020202020204" pitchFamily="34" charset="0"/>
              <a:buChar char="•"/>
            </a:pPr>
            <a:r>
              <a:rPr lang="en-US" sz="1750" dirty="0">
                <a:latin typeface="Arial" panose="020B0604020202020204" pitchFamily="34" charset="0"/>
                <a:cs typeface="Arial" panose="020B0604020202020204" pitchFamily="34" charset="0"/>
              </a:rPr>
              <a:t>Investigate secondary effects like changes in newspaper editors, authors of stories, and other content choices that would potentially skew that data.</a:t>
            </a:r>
          </a:p>
          <a:p>
            <a:pPr marL="1173059" lvl="1" indent="-300038" fontAlgn="base">
              <a:buFont typeface="Arial" panose="020B0604020202020204" pitchFamily="34" charset="0"/>
              <a:buChar char="•"/>
            </a:pPr>
            <a:r>
              <a:rPr lang="en-US" sz="1750" dirty="0">
                <a:latin typeface="Arial" panose="020B0604020202020204" pitchFamily="34" charset="0"/>
                <a:cs typeface="Arial" panose="020B0604020202020204" pitchFamily="34" charset="0"/>
              </a:rPr>
              <a:t>Expanding the timeframe to include all 170,000+ pages, and further explore changes in college sentiment towards certain topics over time.</a:t>
            </a:r>
          </a:p>
          <a:p>
            <a:pPr marL="1173059" lvl="1" indent="-300038" fontAlgn="base">
              <a:buFont typeface="Arial" panose="020B0604020202020204" pitchFamily="34" charset="0"/>
              <a:buChar char="•"/>
            </a:pPr>
            <a:r>
              <a:rPr lang="en-US" sz="1750" dirty="0">
                <a:latin typeface="Arial" panose="020B0604020202020204" pitchFamily="34" charset="0"/>
                <a:cs typeface="Arial" panose="020B0604020202020204" pitchFamily="34" charset="0"/>
              </a:rPr>
              <a:t>Expanding the data set to include all Ohio 5 Colleges, and further explore the differences between the college’s views over time and contextualize them based on real-world events</a:t>
            </a:r>
          </a:p>
          <a:p>
            <a:pPr marL="1173059" lvl="1" indent="-300038" fontAlgn="base">
              <a:buFont typeface="Arial" panose="020B0604020202020204" pitchFamily="34" charset="0"/>
              <a:buChar char="•"/>
            </a:pPr>
            <a:endParaRPr lang="en-US" sz="1750" dirty="0">
              <a:latin typeface="Arial" panose="020B0604020202020204" pitchFamily="34" charset="0"/>
              <a:cs typeface="Arial" panose="020B0604020202020204" pitchFamily="34" charset="0"/>
            </a:endParaRPr>
          </a:p>
          <a:p>
            <a:pPr marL="873021" lvl="1" fontAlgn="base"/>
            <a:endParaRPr lang="en-US" sz="1750" dirty="0">
              <a:latin typeface="Arial" panose="020B0604020202020204" pitchFamily="34" charset="0"/>
              <a:cs typeface="Arial" panose="020B0604020202020204" pitchFamily="34" charset="0"/>
            </a:endParaRPr>
          </a:p>
          <a:p>
            <a:pPr marL="1173059" lvl="1" indent="-300038" fontAlgn="base">
              <a:buFont typeface="Arial" panose="020B0604020202020204" pitchFamily="34" charset="0"/>
              <a:buChar char="•"/>
            </a:pPr>
            <a:endParaRPr lang="en-US" sz="1750" dirty="0">
              <a:latin typeface="Arial" panose="020B0604020202020204" pitchFamily="34" charset="0"/>
              <a:cs typeface="Arial" panose="020B0604020202020204" pitchFamily="34" charset="0"/>
            </a:endParaRPr>
          </a:p>
          <a:p>
            <a:pPr marL="1173059" lvl="1" indent="-300038" fontAlgn="base">
              <a:buFont typeface="Arial" panose="020B0604020202020204" pitchFamily="34" charset="0"/>
              <a:buChar char="•"/>
            </a:pPr>
            <a:endParaRPr lang="en-US" sz="1750" dirty="0">
              <a:latin typeface="Arial" panose="020B0604020202020204" pitchFamily="34" charset="0"/>
              <a:cs typeface="Arial" panose="020B0604020202020204" pitchFamily="34" charset="0"/>
            </a:endParaRPr>
          </a:p>
          <a:p>
            <a:pPr marL="323883" marR="297195">
              <a:buClr>
                <a:srgbClr val="231F20"/>
              </a:buClr>
              <a:tabLst>
                <a:tab pos="323883" algn="l"/>
              </a:tabLst>
            </a:pPr>
            <a:endParaRPr lang="en-US" sz="1224" dirty="0"/>
          </a:p>
        </p:txBody>
      </p:sp>
      <p:sp>
        <p:nvSpPr>
          <p:cNvPr id="68" name="object 28">
            <a:extLst>
              <a:ext uri="{FF2B5EF4-FFF2-40B4-BE49-F238E27FC236}">
                <a16:creationId xmlns:a16="http://schemas.microsoft.com/office/drawing/2014/main" id="{17EDDEF0-3F0C-42BF-AB81-3D1D8ECD8ED8}"/>
              </a:ext>
            </a:extLst>
          </p:cNvPr>
          <p:cNvSpPr txBox="1"/>
          <p:nvPr/>
        </p:nvSpPr>
        <p:spPr>
          <a:xfrm>
            <a:off x="25590274" y="25465667"/>
            <a:ext cx="11671526" cy="2154436"/>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It is interesting to see how different schools react to events in history, and by using </a:t>
            </a:r>
            <a:r>
              <a:rPr lang="en-US" sz="1750" dirty="0" err="1">
                <a:latin typeface="Arial" panose="020B0604020202020204" pitchFamily="34" charset="0"/>
                <a:cs typeface="Arial" panose="020B0604020202020204" pitchFamily="34" charset="0"/>
              </a:rPr>
              <a:t>Gensim</a:t>
            </a:r>
            <a:r>
              <a:rPr lang="en-US" sz="1750" dirty="0">
                <a:latin typeface="Arial" panose="020B0604020202020204" pitchFamily="34" charset="0"/>
                <a:cs typeface="Arial" panose="020B0604020202020204" pitchFamily="34" charset="0"/>
              </a:rPr>
              <a:t> and word2vec, it is even more intriguing to be able to find this out with a simple word search or word comparison. Using this technology to map words in a semantic space is confusing technology, but the more work that is done to clean and curate the data, the more clear the resulting picture will be. The highest similarity score I was able to achieve was a 0.54 in Kenyon’s Newspaper with the words “Nixon” and “Corrupt”. This is likely due to the fact that the political scandal was more given more airtime on the media than the rest of the events chosen. </a:t>
            </a:r>
            <a:r>
              <a:rPr lang="en-US" sz="1750" dirty="0" err="1">
                <a:latin typeface="Arial" panose="020B0604020202020204" pitchFamily="34" charset="0"/>
                <a:cs typeface="Arial" panose="020B0604020202020204" pitchFamily="34" charset="0"/>
              </a:rPr>
              <a:t>Gensim</a:t>
            </a:r>
            <a:r>
              <a:rPr lang="en-US" sz="1750" dirty="0">
                <a:latin typeface="Arial" panose="020B0604020202020204" pitchFamily="34" charset="0"/>
                <a:cs typeface="Arial" panose="020B0604020202020204" pitchFamily="34" charset="0"/>
              </a:rPr>
              <a:t> with word2vec works, and it will be interesting to see the types of technological capabilities that will come from advancements in this field.</a:t>
            </a:r>
            <a:endParaRPr sz="1750" u="sng"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F399AD92-5BB6-4F0E-A51F-16C8388BA0A0}"/>
              </a:ext>
            </a:extLst>
          </p:cNvPr>
          <p:cNvSpPr txBox="1"/>
          <p:nvPr/>
        </p:nvSpPr>
        <p:spPr>
          <a:xfrm>
            <a:off x="1400180" y="11913843"/>
            <a:ext cx="11024609" cy="15173385"/>
          </a:xfrm>
          <a:prstGeom prst="rect">
            <a:avLst/>
          </a:prstGeom>
          <a:noFill/>
        </p:spPr>
        <p:txBody>
          <a:bodyPr wrap="square" rtlCol="0">
            <a:spAutoFit/>
          </a:bodyPr>
          <a:lstStyle/>
          <a:p>
            <a:r>
              <a:rPr lang="en-US" sz="2800" dirty="0"/>
              <a:t>Computers have been extremely useful in humanity’s quest for knowledge, performing calculations and other strenuous tasks in seconds. For a computer to perform the tasks, it requires a specific set of instructions, or code, to tell it what to do. These series of commands and instructions are strict, in that any syntactic error results in faulty, or zero functionality. </a:t>
            </a:r>
          </a:p>
          <a:p>
            <a:endParaRPr lang="en-US" sz="2800" dirty="0"/>
          </a:p>
          <a:p>
            <a:r>
              <a:rPr lang="en-US" sz="2800" dirty="0"/>
              <a:t>Human language is very much unlike that of a computer, in that it can be grammatically incorrect, irregular, or even incomplete, yet another human may still get the point and understand the information being exchanged. A significant part about what makes us human, is the ability to use and develop our dynamic language. When a computer is able to completely understand and mimic human language, we will likely have something closer to artificial intelligence than anything we’ve seen yet. Development in this area has lead to Natural Language Processing, or NLP. </a:t>
            </a:r>
          </a:p>
          <a:p>
            <a:endParaRPr lang="en-US" sz="2800" dirty="0"/>
          </a:p>
          <a:p>
            <a:r>
              <a:rPr lang="en-US" sz="2800" dirty="0"/>
              <a:t>On March 31</a:t>
            </a:r>
            <a:r>
              <a:rPr lang="en-US" sz="2800" baseline="30000" dirty="0"/>
              <a:t>st</a:t>
            </a:r>
            <a:r>
              <a:rPr lang="en-US" sz="2800" dirty="0"/>
              <a:t> 2017, students, professors, and hobbyists alike gathered together at the HackOH5 Student Newspaper Hackathon to analyze 170,000+ pages of student newspapers from 5 colleges: Kenyon, Denison, Oberlin, Ohio Wesleyan, and the College of Wooster. Spanning over 160 years, the digitized libraries were filled with years of student coverage organized in a huge dataset of text and images.  What can be done with all of this newly digitized information? </a:t>
            </a:r>
          </a:p>
          <a:p>
            <a:endParaRPr lang="en-US" sz="2800" dirty="0"/>
          </a:p>
          <a:p>
            <a:r>
              <a:rPr lang="en-US" sz="2800" dirty="0"/>
              <a:t>NLP allows us to analyze, visualize, and contextualize this textual data. This project aims to analyze textual information recorded between 1970 and 2000 by three different colleges: Kenyon, Denison, and Oberlin. By using NLP, any word used by any school from any issue can be mapped to an n-dimensional semantic space where the distances between the words can be used to represent their semantic closeness. For example, words like student will be closely associated with professor, college, people, alumni, etc. By investigating specific words that are historically relevant, we can try to understand how each college might perceive certain events and compare them with each other.</a:t>
            </a:r>
          </a:p>
          <a:p>
            <a:endParaRPr lang="en-US" sz="2800" dirty="0"/>
          </a:p>
          <a:p>
            <a:endParaRPr lang="en-US" sz="2800" dirty="0"/>
          </a:p>
        </p:txBody>
      </p:sp>
      <p:sp>
        <p:nvSpPr>
          <p:cNvPr id="20" name="Right Arrow 19">
            <a:extLst>
              <a:ext uri="{FF2B5EF4-FFF2-40B4-BE49-F238E27FC236}">
                <a16:creationId xmlns:a16="http://schemas.microsoft.com/office/drawing/2014/main" id="{D5297A99-50C1-C843-99F2-D0D71CB06664}"/>
              </a:ext>
            </a:extLst>
          </p:cNvPr>
          <p:cNvSpPr/>
          <p:nvPr/>
        </p:nvSpPr>
        <p:spPr>
          <a:xfrm>
            <a:off x="3598830" y="8845498"/>
            <a:ext cx="31935198" cy="1595057"/>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61A66F1-43ED-D642-921A-F803F9B7BA8E}"/>
              </a:ext>
            </a:extLst>
          </p:cNvPr>
          <p:cNvSpPr/>
          <p:nvPr/>
        </p:nvSpPr>
        <p:spPr>
          <a:xfrm>
            <a:off x="3141630" y="8794983"/>
            <a:ext cx="1766164" cy="1729578"/>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1970</a:t>
            </a:r>
          </a:p>
        </p:txBody>
      </p:sp>
      <p:sp>
        <p:nvSpPr>
          <p:cNvPr id="60" name="Oval 59">
            <a:extLst>
              <a:ext uri="{FF2B5EF4-FFF2-40B4-BE49-F238E27FC236}">
                <a16:creationId xmlns:a16="http://schemas.microsoft.com/office/drawing/2014/main" id="{37E8C1F6-918B-9243-B008-983216999745}"/>
              </a:ext>
            </a:extLst>
          </p:cNvPr>
          <p:cNvSpPr/>
          <p:nvPr/>
        </p:nvSpPr>
        <p:spPr>
          <a:xfrm>
            <a:off x="33755943" y="8794983"/>
            <a:ext cx="1766164" cy="1729578"/>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2000</a:t>
            </a:r>
          </a:p>
        </p:txBody>
      </p:sp>
      <p:sp>
        <p:nvSpPr>
          <p:cNvPr id="63" name="Oval 62">
            <a:extLst>
              <a:ext uri="{FF2B5EF4-FFF2-40B4-BE49-F238E27FC236}">
                <a16:creationId xmlns:a16="http://schemas.microsoft.com/office/drawing/2014/main" id="{65B89DD0-EAF7-B240-9D50-992148CFE5F8}"/>
              </a:ext>
            </a:extLst>
          </p:cNvPr>
          <p:cNvSpPr/>
          <p:nvPr/>
        </p:nvSpPr>
        <p:spPr>
          <a:xfrm>
            <a:off x="23551172" y="8781802"/>
            <a:ext cx="1766164" cy="1729578"/>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1990</a:t>
            </a:r>
          </a:p>
        </p:txBody>
      </p:sp>
      <p:sp>
        <p:nvSpPr>
          <p:cNvPr id="64" name="Oval 63">
            <a:extLst>
              <a:ext uri="{FF2B5EF4-FFF2-40B4-BE49-F238E27FC236}">
                <a16:creationId xmlns:a16="http://schemas.microsoft.com/office/drawing/2014/main" id="{368993EB-D020-934E-8B24-CD75156046CF}"/>
              </a:ext>
            </a:extLst>
          </p:cNvPr>
          <p:cNvSpPr/>
          <p:nvPr/>
        </p:nvSpPr>
        <p:spPr>
          <a:xfrm>
            <a:off x="13346401" y="8794983"/>
            <a:ext cx="1766164" cy="1729578"/>
          </a:xfrm>
          <a:prstGeom prst="ellipse">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1980</a:t>
            </a:r>
          </a:p>
        </p:txBody>
      </p:sp>
      <p:sp>
        <p:nvSpPr>
          <p:cNvPr id="76" name="TextBox 75">
            <a:extLst>
              <a:ext uri="{FF2B5EF4-FFF2-40B4-BE49-F238E27FC236}">
                <a16:creationId xmlns:a16="http://schemas.microsoft.com/office/drawing/2014/main" id="{A7E9BDD5-555C-434E-8415-B8E146483487}"/>
              </a:ext>
            </a:extLst>
          </p:cNvPr>
          <p:cNvSpPr txBox="1"/>
          <p:nvPr/>
        </p:nvSpPr>
        <p:spPr>
          <a:xfrm>
            <a:off x="7620000" y="7174550"/>
            <a:ext cx="3234836" cy="1661737"/>
          </a:xfrm>
          <a:prstGeom prst="rect">
            <a:avLst/>
          </a:prstGeom>
          <a:noFill/>
        </p:spPr>
        <p:txBody>
          <a:bodyPr wrap="square" rtlCol="0">
            <a:spAutoFit/>
          </a:bodyPr>
          <a:lstStyle/>
          <a:p>
            <a:pPr algn="ctr"/>
            <a:r>
              <a:rPr lang="en-US" dirty="0">
                <a:solidFill>
                  <a:schemeClr val="accent4"/>
                </a:solidFill>
              </a:rPr>
              <a:t>1974</a:t>
            </a:r>
          </a:p>
          <a:p>
            <a:pPr algn="ctr"/>
            <a:r>
              <a:rPr lang="en-US" sz="2400" dirty="0"/>
              <a:t>President Nixon resigns.</a:t>
            </a:r>
          </a:p>
          <a:p>
            <a:endParaRPr lang="en-US" dirty="0"/>
          </a:p>
        </p:txBody>
      </p:sp>
      <p:sp>
        <p:nvSpPr>
          <p:cNvPr id="79" name="TextBox 78">
            <a:extLst>
              <a:ext uri="{FF2B5EF4-FFF2-40B4-BE49-F238E27FC236}">
                <a16:creationId xmlns:a16="http://schemas.microsoft.com/office/drawing/2014/main" id="{65C97004-939D-E14F-A57F-9B12EDE4D80A}"/>
              </a:ext>
            </a:extLst>
          </p:cNvPr>
          <p:cNvSpPr txBox="1"/>
          <p:nvPr/>
        </p:nvSpPr>
        <p:spPr>
          <a:xfrm>
            <a:off x="17754600" y="7162800"/>
            <a:ext cx="3234836" cy="1661737"/>
          </a:xfrm>
          <a:prstGeom prst="rect">
            <a:avLst/>
          </a:prstGeom>
          <a:noFill/>
        </p:spPr>
        <p:txBody>
          <a:bodyPr wrap="square" rtlCol="0">
            <a:spAutoFit/>
          </a:bodyPr>
          <a:lstStyle/>
          <a:p>
            <a:pPr algn="ctr"/>
            <a:r>
              <a:rPr lang="en-US" dirty="0">
                <a:solidFill>
                  <a:schemeClr val="accent4"/>
                </a:solidFill>
              </a:rPr>
              <a:t>1987</a:t>
            </a:r>
          </a:p>
          <a:p>
            <a:pPr algn="ctr"/>
            <a:r>
              <a:rPr lang="en-US" sz="2400" dirty="0"/>
              <a:t>Berlin </a:t>
            </a:r>
            <a:r>
              <a:rPr lang="en-US" sz="2400"/>
              <a:t>Wall falls.</a:t>
            </a:r>
            <a:endParaRPr lang="en-US" sz="2400" dirty="0"/>
          </a:p>
          <a:p>
            <a:endParaRPr lang="en-US" dirty="0"/>
          </a:p>
        </p:txBody>
      </p:sp>
      <p:sp>
        <p:nvSpPr>
          <p:cNvPr id="83" name="TextBox 82">
            <a:extLst>
              <a:ext uri="{FF2B5EF4-FFF2-40B4-BE49-F238E27FC236}">
                <a16:creationId xmlns:a16="http://schemas.microsoft.com/office/drawing/2014/main" id="{ABEA6969-E698-154A-985A-257BEBB726EB}"/>
              </a:ext>
            </a:extLst>
          </p:cNvPr>
          <p:cNvSpPr txBox="1"/>
          <p:nvPr/>
        </p:nvSpPr>
        <p:spPr>
          <a:xfrm>
            <a:off x="27965400" y="7174550"/>
            <a:ext cx="3234836" cy="1800365"/>
          </a:xfrm>
          <a:prstGeom prst="rect">
            <a:avLst/>
          </a:prstGeom>
          <a:noFill/>
        </p:spPr>
        <p:txBody>
          <a:bodyPr wrap="square" rtlCol="0">
            <a:spAutoFit/>
          </a:bodyPr>
          <a:lstStyle/>
          <a:p>
            <a:pPr algn="ctr"/>
            <a:r>
              <a:rPr lang="en-US" dirty="0">
                <a:solidFill>
                  <a:schemeClr val="accent4"/>
                </a:solidFill>
              </a:rPr>
              <a:t>1996</a:t>
            </a:r>
          </a:p>
          <a:p>
            <a:pPr algn="ctr"/>
            <a:r>
              <a:rPr lang="en-US" sz="2400" dirty="0"/>
              <a:t>Bill Clinton is re-elected President of the United States.</a:t>
            </a:r>
            <a:endParaRPr lang="en-US" dirty="0"/>
          </a:p>
        </p:txBody>
      </p:sp>
      <p:cxnSp>
        <p:nvCxnSpPr>
          <p:cNvPr id="30" name="Straight Connector 29">
            <a:extLst>
              <a:ext uri="{FF2B5EF4-FFF2-40B4-BE49-F238E27FC236}">
                <a16:creationId xmlns:a16="http://schemas.microsoft.com/office/drawing/2014/main" id="{AE79988B-C9D0-034E-AD89-D56496C85AC9}"/>
              </a:ext>
            </a:extLst>
          </p:cNvPr>
          <p:cNvCxnSpPr>
            <a:cxnSpLocks/>
          </p:cNvCxnSpPr>
          <p:nvPr/>
        </p:nvCxnSpPr>
        <p:spPr>
          <a:xfrm>
            <a:off x="12934951" y="11100170"/>
            <a:ext cx="0" cy="22200939"/>
          </a:xfrm>
          <a:prstGeom prst="line">
            <a:avLst/>
          </a:prstGeom>
        </p:spPr>
        <p:style>
          <a:lnRef idx="1">
            <a:schemeClr val="accent4"/>
          </a:lnRef>
          <a:fillRef idx="0">
            <a:schemeClr val="accent4"/>
          </a:fillRef>
          <a:effectRef idx="0">
            <a:schemeClr val="accent4"/>
          </a:effectRef>
          <a:fontRef idx="minor">
            <a:schemeClr val="tx1"/>
          </a:fontRef>
        </p:style>
      </p:cxnSp>
      <p:cxnSp>
        <p:nvCxnSpPr>
          <p:cNvPr id="86" name="Straight Connector 85">
            <a:extLst>
              <a:ext uri="{FF2B5EF4-FFF2-40B4-BE49-F238E27FC236}">
                <a16:creationId xmlns:a16="http://schemas.microsoft.com/office/drawing/2014/main" id="{13C934E0-F7A0-EA42-A6DE-47E5461BE25E}"/>
              </a:ext>
            </a:extLst>
          </p:cNvPr>
          <p:cNvCxnSpPr>
            <a:cxnSpLocks/>
          </p:cNvCxnSpPr>
          <p:nvPr/>
        </p:nvCxnSpPr>
        <p:spPr>
          <a:xfrm>
            <a:off x="25361811" y="11047238"/>
            <a:ext cx="0" cy="22404562"/>
          </a:xfrm>
          <a:prstGeom prst="line">
            <a:avLst/>
          </a:prstGeom>
        </p:spPr>
        <p:style>
          <a:lnRef idx="1">
            <a:schemeClr val="accent4"/>
          </a:lnRef>
          <a:fillRef idx="0">
            <a:schemeClr val="accent4"/>
          </a:fillRef>
          <a:effectRef idx="0">
            <a:schemeClr val="accent4"/>
          </a:effectRef>
          <a:fontRef idx="minor">
            <a:schemeClr val="tx1"/>
          </a:fontRef>
        </p:style>
      </p:cxnSp>
      <p:sp>
        <p:nvSpPr>
          <p:cNvPr id="90" name="object 3">
            <a:extLst>
              <a:ext uri="{FF2B5EF4-FFF2-40B4-BE49-F238E27FC236}">
                <a16:creationId xmlns:a16="http://schemas.microsoft.com/office/drawing/2014/main" id="{280B9C7B-8E78-CD4E-9A3C-862D3B8EA7AF}"/>
              </a:ext>
            </a:extLst>
          </p:cNvPr>
          <p:cNvSpPr txBox="1"/>
          <p:nvPr/>
        </p:nvSpPr>
        <p:spPr>
          <a:xfrm>
            <a:off x="1362775" y="26746200"/>
            <a:ext cx="7930361" cy="470898"/>
          </a:xfrm>
          <a:prstGeom prst="rect">
            <a:avLst/>
          </a:prstGeom>
        </p:spPr>
        <p:txBody>
          <a:bodyPr vert="horz" wrap="square" lIns="0" tIns="0" rIns="0" bIns="0" rtlCol="0">
            <a:spAutoFit/>
          </a:bodyPr>
          <a:lstStyle/>
          <a:p>
            <a:pPr marL="24263">
              <a:spcAft>
                <a:spcPts val="1145"/>
              </a:spcAft>
            </a:pPr>
            <a:r>
              <a:rPr lang="en-US" sz="3060" b="1" spc="-11" dirty="0">
                <a:solidFill>
                  <a:schemeClr val="accent4"/>
                </a:solidFill>
                <a:latin typeface="Arial"/>
                <a:cs typeface="Arial"/>
              </a:rPr>
              <a:t>METHODS</a:t>
            </a:r>
            <a:endParaRPr sz="3060" dirty="0">
              <a:solidFill>
                <a:schemeClr val="accent4"/>
              </a:solidFill>
              <a:latin typeface="Arial"/>
              <a:cs typeface="Arial"/>
            </a:endParaRPr>
          </a:p>
        </p:txBody>
      </p:sp>
      <p:sp>
        <p:nvSpPr>
          <p:cNvPr id="94" name="object 3">
            <a:extLst>
              <a:ext uri="{FF2B5EF4-FFF2-40B4-BE49-F238E27FC236}">
                <a16:creationId xmlns:a16="http://schemas.microsoft.com/office/drawing/2014/main" id="{6E6CEDAB-490E-134C-B0A8-13473D796203}"/>
              </a:ext>
            </a:extLst>
          </p:cNvPr>
          <p:cNvSpPr txBox="1"/>
          <p:nvPr/>
        </p:nvSpPr>
        <p:spPr>
          <a:xfrm>
            <a:off x="1366039" y="27426800"/>
            <a:ext cx="7930361" cy="470898"/>
          </a:xfrm>
          <a:prstGeom prst="rect">
            <a:avLst/>
          </a:prstGeom>
        </p:spPr>
        <p:txBody>
          <a:bodyPr vert="horz" wrap="square" lIns="0" tIns="0" rIns="0" bIns="0" rtlCol="0">
            <a:spAutoFit/>
          </a:bodyPr>
          <a:lstStyle/>
          <a:p>
            <a:pPr marL="24263">
              <a:spcAft>
                <a:spcPts val="1145"/>
              </a:spcAft>
            </a:pPr>
            <a:r>
              <a:rPr lang="en-US" sz="3060" b="1" spc="-11" dirty="0" err="1">
                <a:solidFill>
                  <a:schemeClr val="accent4"/>
                </a:solidFill>
                <a:latin typeface="Arial"/>
                <a:cs typeface="Arial"/>
              </a:rPr>
              <a:t>Jupyter</a:t>
            </a:r>
            <a:r>
              <a:rPr lang="en-US" sz="3060" b="1" spc="-11" dirty="0">
                <a:solidFill>
                  <a:schemeClr val="accent4"/>
                </a:solidFill>
                <a:latin typeface="Arial"/>
                <a:cs typeface="Arial"/>
              </a:rPr>
              <a:t> Lab</a:t>
            </a:r>
            <a:endParaRPr sz="3060" dirty="0">
              <a:solidFill>
                <a:schemeClr val="accent4"/>
              </a:solidFill>
              <a:latin typeface="Arial"/>
              <a:cs typeface="Arial"/>
            </a:endParaRPr>
          </a:p>
        </p:txBody>
      </p:sp>
      <p:sp>
        <p:nvSpPr>
          <p:cNvPr id="95" name="TextBox 94">
            <a:extLst>
              <a:ext uri="{FF2B5EF4-FFF2-40B4-BE49-F238E27FC236}">
                <a16:creationId xmlns:a16="http://schemas.microsoft.com/office/drawing/2014/main" id="{8E74FFE2-14E2-1F4E-BC0E-EE62433F7071}"/>
              </a:ext>
            </a:extLst>
          </p:cNvPr>
          <p:cNvSpPr txBox="1"/>
          <p:nvPr/>
        </p:nvSpPr>
        <p:spPr>
          <a:xfrm>
            <a:off x="1319791" y="27955061"/>
            <a:ext cx="11024609" cy="3108543"/>
          </a:xfrm>
          <a:prstGeom prst="rect">
            <a:avLst/>
          </a:prstGeom>
          <a:noFill/>
        </p:spPr>
        <p:txBody>
          <a:bodyPr wrap="square" rtlCol="0">
            <a:spAutoFit/>
          </a:bodyPr>
          <a:lstStyle/>
          <a:p>
            <a:r>
              <a:rPr lang="en-US" sz="2800" dirty="0" err="1"/>
              <a:t>Jupyter</a:t>
            </a:r>
            <a:r>
              <a:rPr lang="en-US" sz="2800" dirty="0"/>
              <a:t> Lab is the newest interactive development environment (IDE) from Project </a:t>
            </a:r>
            <a:r>
              <a:rPr lang="en-US" sz="2800" dirty="0" err="1"/>
              <a:t>Jupyter</a:t>
            </a:r>
            <a:r>
              <a:rPr lang="en-US" sz="2800" dirty="0"/>
              <a:t>.  100% open source, free for all software that allows users to create a web-based environment for creating </a:t>
            </a:r>
            <a:r>
              <a:rPr lang="en-US" sz="2800" dirty="0" err="1"/>
              <a:t>Jupyter</a:t>
            </a:r>
            <a:r>
              <a:rPr lang="en-US" sz="2800" dirty="0"/>
              <a:t> notebook documents. These Notebooks contain an ordered list of input/output cells which can contain anything from code and other text to mathematical models and plots. It was within the </a:t>
            </a:r>
            <a:r>
              <a:rPr lang="en-US" sz="2800" dirty="0" err="1"/>
              <a:t>Jupyter</a:t>
            </a:r>
            <a:r>
              <a:rPr lang="en-US" sz="2800" dirty="0"/>
              <a:t> Lab that I executed all of my commands and structured the data.</a:t>
            </a:r>
          </a:p>
        </p:txBody>
      </p:sp>
      <p:sp>
        <p:nvSpPr>
          <p:cNvPr id="98" name="object 28">
            <a:extLst>
              <a:ext uri="{FF2B5EF4-FFF2-40B4-BE49-F238E27FC236}">
                <a16:creationId xmlns:a16="http://schemas.microsoft.com/office/drawing/2014/main" id="{4CA8C101-E3AA-C94F-B25C-65E7C3C34AC8}"/>
              </a:ext>
            </a:extLst>
          </p:cNvPr>
          <p:cNvSpPr txBox="1"/>
          <p:nvPr/>
        </p:nvSpPr>
        <p:spPr>
          <a:xfrm>
            <a:off x="13344972" y="11208641"/>
            <a:ext cx="11671526" cy="1077218"/>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The first thing to do was structure the massive data files that were provided by HackOH5. The digitized newspapers were in XML format, so in order to be able to work with them they had to be converted into comma-separated values, or .csv’s. The XML files were first converted into text files, and separated based on school, and then separated again based on decade. I decided to focus on years 1970-2000.</a:t>
            </a:r>
            <a:endParaRPr sz="1750" dirty="0">
              <a:latin typeface="Arial" panose="020B0604020202020204" pitchFamily="34" charset="0"/>
              <a:cs typeface="Arial" panose="020B0604020202020204" pitchFamily="34" charset="0"/>
            </a:endParaRPr>
          </a:p>
        </p:txBody>
      </p:sp>
      <p:pic>
        <p:nvPicPr>
          <p:cNvPr id="100" name="Picture 99">
            <a:extLst>
              <a:ext uri="{FF2B5EF4-FFF2-40B4-BE49-F238E27FC236}">
                <a16:creationId xmlns:a16="http://schemas.microsoft.com/office/drawing/2014/main" id="{2F86F50F-082E-724A-81AB-2DF98E67AF17}"/>
              </a:ext>
            </a:extLst>
          </p:cNvPr>
          <p:cNvPicPr>
            <a:picLocks noChangeAspect="1"/>
          </p:cNvPicPr>
          <p:nvPr/>
        </p:nvPicPr>
        <p:blipFill rotWithShape="1">
          <a:blip r:embed="rId3">
            <a:extLst>
              <a:ext uri="{28A0092B-C50C-407E-A947-70E740481C1C}">
                <a14:useLocalDpi xmlns:a14="http://schemas.microsoft.com/office/drawing/2010/main" val="0"/>
              </a:ext>
            </a:extLst>
          </a:blip>
          <a:srcRect b="39017"/>
          <a:stretch/>
        </p:blipFill>
        <p:spPr>
          <a:xfrm>
            <a:off x="13833939" y="13335000"/>
            <a:ext cx="10611224" cy="2485616"/>
          </a:xfrm>
          <a:prstGeom prst="rect">
            <a:avLst/>
          </a:prstGeom>
        </p:spPr>
      </p:pic>
      <p:pic>
        <p:nvPicPr>
          <p:cNvPr id="102" name="Picture 101">
            <a:extLst>
              <a:ext uri="{FF2B5EF4-FFF2-40B4-BE49-F238E27FC236}">
                <a16:creationId xmlns:a16="http://schemas.microsoft.com/office/drawing/2014/main" id="{06C35B6A-6E07-6D42-A0E8-AED7D70F6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35672" y="19278600"/>
            <a:ext cx="9715500" cy="2768600"/>
          </a:xfrm>
          <a:prstGeom prst="rect">
            <a:avLst/>
          </a:prstGeom>
        </p:spPr>
      </p:pic>
      <p:sp>
        <p:nvSpPr>
          <p:cNvPr id="103" name="object 28">
            <a:extLst>
              <a:ext uri="{FF2B5EF4-FFF2-40B4-BE49-F238E27FC236}">
                <a16:creationId xmlns:a16="http://schemas.microsoft.com/office/drawing/2014/main" id="{1365CEF6-1251-FA41-BFEE-AB4819FFB566}"/>
              </a:ext>
            </a:extLst>
          </p:cNvPr>
          <p:cNvSpPr txBox="1"/>
          <p:nvPr/>
        </p:nvSpPr>
        <p:spPr>
          <a:xfrm>
            <a:off x="13341437" y="15925800"/>
            <a:ext cx="11671526" cy="538609"/>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err="1">
                <a:latin typeface="Arial" panose="020B0604020202020204" pitchFamily="34" charset="0"/>
                <a:cs typeface="Arial" panose="020B0604020202020204" pitchFamily="34" charset="0"/>
              </a:rPr>
              <a:t>Gensim</a:t>
            </a:r>
            <a:r>
              <a:rPr lang="en-US" sz="1750" dirty="0">
                <a:latin typeface="Arial" panose="020B0604020202020204" pitchFamily="34" charset="0"/>
                <a:cs typeface="Arial" panose="020B0604020202020204" pitchFamily="34" charset="0"/>
              </a:rPr>
              <a:t> will now be used to create the model that will help predict the semantic clustering around words of our choosing.</a:t>
            </a:r>
            <a:endParaRPr sz="1750" dirty="0">
              <a:latin typeface="Arial" panose="020B0604020202020204" pitchFamily="34" charset="0"/>
              <a:cs typeface="Arial" panose="020B0604020202020204" pitchFamily="34" charset="0"/>
            </a:endParaRPr>
          </a:p>
        </p:txBody>
      </p:sp>
      <p:sp>
        <p:nvSpPr>
          <p:cNvPr id="104" name="object 3">
            <a:extLst>
              <a:ext uri="{FF2B5EF4-FFF2-40B4-BE49-F238E27FC236}">
                <a16:creationId xmlns:a16="http://schemas.microsoft.com/office/drawing/2014/main" id="{0EACB6A3-12C4-6046-B467-946E12902FE8}"/>
              </a:ext>
            </a:extLst>
          </p:cNvPr>
          <p:cNvSpPr txBox="1"/>
          <p:nvPr/>
        </p:nvSpPr>
        <p:spPr>
          <a:xfrm>
            <a:off x="13341437" y="23850600"/>
            <a:ext cx="7930361" cy="470898"/>
          </a:xfrm>
          <a:prstGeom prst="rect">
            <a:avLst/>
          </a:prstGeom>
        </p:spPr>
        <p:txBody>
          <a:bodyPr vert="horz" wrap="square" lIns="0" tIns="0" rIns="0" bIns="0" rtlCol="0">
            <a:spAutoFit/>
          </a:bodyPr>
          <a:lstStyle/>
          <a:p>
            <a:pPr marL="24263">
              <a:spcAft>
                <a:spcPts val="1145"/>
              </a:spcAft>
            </a:pPr>
            <a:r>
              <a:rPr lang="en-US" sz="3060" b="1" spc="-11" dirty="0">
                <a:solidFill>
                  <a:schemeClr val="accent4"/>
                </a:solidFill>
                <a:latin typeface="Arial"/>
                <a:cs typeface="Arial"/>
              </a:rPr>
              <a:t>RESULTS</a:t>
            </a:r>
            <a:endParaRPr sz="3060" dirty="0">
              <a:solidFill>
                <a:schemeClr val="accent4"/>
              </a:solidFill>
              <a:latin typeface="Arial"/>
              <a:cs typeface="Arial"/>
            </a:endParaRPr>
          </a:p>
        </p:txBody>
      </p:sp>
      <p:sp>
        <p:nvSpPr>
          <p:cNvPr id="105" name="object 3">
            <a:extLst>
              <a:ext uri="{FF2B5EF4-FFF2-40B4-BE49-F238E27FC236}">
                <a16:creationId xmlns:a16="http://schemas.microsoft.com/office/drawing/2014/main" id="{1E0713DB-AD4D-8842-9D52-1E96DB6AD248}"/>
              </a:ext>
            </a:extLst>
          </p:cNvPr>
          <p:cNvSpPr txBox="1"/>
          <p:nvPr/>
        </p:nvSpPr>
        <p:spPr>
          <a:xfrm>
            <a:off x="18828884" y="26271005"/>
            <a:ext cx="11698567" cy="5084469"/>
          </a:xfrm>
          <a:prstGeom prst="rect">
            <a:avLst/>
          </a:prstGeom>
        </p:spPr>
        <p:txBody>
          <a:bodyPr vert="horz" wrap="square" lIns="0" tIns="0" rIns="0" bIns="0" rtlCol="0">
            <a:spAutoFit/>
          </a:bodyPr>
          <a:lstStyle/>
          <a:p>
            <a:pPr marL="24263">
              <a:spcAft>
                <a:spcPts val="1145"/>
              </a:spcAft>
            </a:pPr>
            <a:r>
              <a:rPr lang="en-US" sz="3060" b="1" spc="-11" dirty="0">
                <a:solidFill>
                  <a:schemeClr val="accent4"/>
                </a:solidFill>
                <a:latin typeface="Arial"/>
                <a:cs typeface="Arial"/>
              </a:rPr>
              <a:t>KENYON	DENISON	OBERLIN</a:t>
            </a:r>
          </a:p>
          <a:p>
            <a:pPr marL="24263">
              <a:spcAft>
                <a:spcPts val="1145"/>
              </a:spcAft>
            </a:pPr>
            <a:r>
              <a:rPr lang="en-US" sz="3060" b="1" spc="-11" dirty="0">
                <a:solidFill>
                  <a:schemeClr val="accent4"/>
                </a:solidFill>
                <a:latin typeface="Arial"/>
                <a:cs typeface="Arial"/>
              </a:rPr>
              <a:t>0.54		0.24		0.36</a:t>
            </a:r>
            <a:br>
              <a:rPr lang="en-US" sz="3060" b="1" spc="-11" dirty="0">
                <a:solidFill>
                  <a:schemeClr val="accent4"/>
                </a:solidFill>
                <a:latin typeface="Arial"/>
                <a:cs typeface="Arial"/>
              </a:rPr>
            </a:br>
            <a:endParaRPr lang="en-US" sz="3060" b="1" spc="-11" dirty="0">
              <a:solidFill>
                <a:schemeClr val="accent4"/>
              </a:solidFill>
              <a:latin typeface="Arial"/>
              <a:cs typeface="Arial"/>
            </a:endParaRPr>
          </a:p>
          <a:p>
            <a:pPr marL="24263">
              <a:spcAft>
                <a:spcPts val="1145"/>
              </a:spcAft>
            </a:pPr>
            <a:endParaRPr lang="en-US" sz="3060" b="1" spc="-11" dirty="0">
              <a:solidFill>
                <a:schemeClr val="accent4"/>
              </a:solidFill>
              <a:latin typeface="Arial"/>
              <a:cs typeface="Arial"/>
            </a:endParaRPr>
          </a:p>
          <a:p>
            <a:pPr marL="24263">
              <a:spcAft>
                <a:spcPts val="1145"/>
              </a:spcAft>
            </a:pPr>
            <a:r>
              <a:rPr lang="en-US" sz="3060" b="1" spc="-11" dirty="0">
                <a:solidFill>
                  <a:schemeClr val="accent4"/>
                </a:solidFill>
                <a:latin typeface="Arial"/>
                <a:cs typeface="Arial"/>
              </a:rPr>
              <a:t>0.12		0.42		0.04</a:t>
            </a:r>
            <a:br>
              <a:rPr lang="en-US" sz="3060" b="1" spc="-11" dirty="0">
                <a:solidFill>
                  <a:schemeClr val="accent4"/>
                </a:solidFill>
                <a:latin typeface="Arial"/>
                <a:cs typeface="Arial"/>
              </a:rPr>
            </a:br>
            <a:endParaRPr lang="en-US" sz="3060" b="1" spc="-11" dirty="0">
              <a:solidFill>
                <a:schemeClr val="accent4"/>
              </a:solidFill>
              <a:latin typeface="Arial"/>
              <a:cs typeface="Arial"/>
            </a:endParaRPr>
          </a:p>
          <a:p>
            <a:pPr marL="24263">
              <a:spcAft>
                <a:spcPts val="1145"/>
              </a:spcAft>
            </a:pPr>
            <a:endParaRPr lang="en-US" sz="3060" b="1" spc="-11" dirty="0">
              <a:solidFill>
                <a:schemeClr val="accent4"/>
              </a:solidFill>
              <a:latin typeface="Arial"/>
              <a:cs typeface="Arial"/>
            </a:endParaRPr>
          </a:p>
          <a:p>
            <a:pPr marL="24263">
              <a:spcAft>
                <a:spcPts val="1145"/>
              </a:spcAft>
            </a:pPr>
            <a:r>
              <a:rPr lang="en-US" sz="3060" b="1" spc="-11" dirty="0">
                <a:solidFill>
                  <a:schemeClr val="accent4"/>
                </a:solidFill>
                <a:latin typeface="Arial"/>
                <a:cs typeface="Arial"/>
              </a:rPr>
              <a:t>0.18		0.06		0.04</a:t>
            </a:r>
          </a:p>
          <a:p>
            <a:pPr marL="24263">
              <a:spcAft>
                <a:spcPts val="1145"/>
              </a:spcAft>
            </a:pPr>
            <a:endParaRPr lang="en-US" sz="3060" b="1" spc="-11" dirty="0">
              <a:solidFill>
                <a:schemeClr val="accent4"/>
              </a:solidFill>
              <a:latin typeface="Arial"/>
              <a:cs typeface="Arial"/>
            </a:endParaRPr>
          </a:p>
        </p:txBody>
      </p:sp>
      <p:sp>
        <p:nvSpPr>
          <p:cNvPr id="49" name="object 3">
            <a:extLst>
              <a:ext uri="{FF2B5EF4-FFF2-40B4-BE49-F238E27FC236}">
                <a16:creationId xmlns:a16="http://schemas.microsoft.com/office/drawing/2014/main" id="{A4F63A53-E30D-6747-AE21-670C3D9DBADC}"/>
              </a:ext>
            </a:extLst>
          </p:cNvPr>
          <p:cNvSpPr txBox="1"/>
          <p:nvPr/>
        </p:nvSpPr>
        <p:spPr>
          <a:xfrm>
            <a:off x="1442239" y="31183857"/>
            <a:ext cx="7930361" cy="470898"/>
          </a:xfrm>
          <a:prstGeom prst="rect">
            <a:avLst/>
          </a:prstGeom>
        </p:spPr>
        <p:txBody>
          <a:bodyPr vert="horz" wrap="square" lIns="0" tIns="0" rIns="0" bIns="0" rtlCol="0">
            <a:spAutoFit/>
          </a:bodyPr>
          <a:lstStyle/>
          <a:p>
            <a:pPr marL="24263">
              <a:spcAft>
                <a:spcPts val="1145"/>
              </a:spcAft>
            </a:pPr>
            <a:r>
              <a:rPr lang="en-US" sz="3060" b="1" spc="-11" dirty="0" err="1">
                <a:solidFill>
                  <a:schemeClr val="accent4"/>
                </a:solidFill>
                <a:latin typeface="Arial"/>
                <a:cs typeface="Arial"/>
              </a:rPr>
              <a:t>Gensim</a:t>
            </a:r>
            <a:r>
              <a:rPr lang="en-US" sz="3060" b="1" spc="-11" dirty="0">
                <a:solidFill>
                  <a:schemeClr val="accent4"/>
                </a:solidFill>
                <a:latin typeface="Arial"/>
                <a:cs typeface="Arial"/>
              </a:rPr>
              <a:t> and word2vec</a:t>
            </a:r>
            <a:endParaRPr sz="3060" dirty="0">
              <a:solidFill>
                <a:schemeClr val="accent4"/>
              </a:solidFill>
              <a:latin typeface="Arial"/>
              <a:cs typeface="Arial"/>
            </a:endParaRPr>
          </a:p>
        </p:txBody>
      </p:sp>
      <p:sp>
        <p:nvSpPr>
          <p:cNvPr id="50" name="TextBox 49">
            <a:extLst>
              <a:ext uri="{FF2B5EF4-FFF2-40B4-BE49-F238E27FC236}">
                <a16:creationId xmlns:a16="http://schemas.microsoft.com/office/drawing/2014/main" id="{38DF39B3-26E0-BD49-A425-DDBF2455AC91}"/>
              </a:ext>
            </a:extLst>
          </p:cNvPr>
          <p:cNvSpPr txBox="1"/>
          <p:nvPr/>
        </p:nvSpPr>
        <p:spPr>
          <a:xfrm>
            <a:off x="1366867" y="31712118"/>
            <a:ext cx="11024609" cy="2677656"/>
          </a:xfrm>
          <a:prstGeom prst="rect">
            <a:avLst/>
          </a:prstGeom>
          <a:noFill/>
        </p:spPr>
        <p:txBody>
          <a:bodyPr wrap="square" rtlCol="0">
            <a:spAutoFit/>
          </a:bodyPr>
          <a:lstStyle/>
          <a:p>
            <a:r>
              <a:rPr lang="en-US" sz="2800" dirty="0" err="1"/>
              <a:t>Gensim</a:t>
            </a:r>
            <a:r>
              <a:rPr lang="en-US" sz="2800" dirty="0"/>
              <a:t> is a popular open-source natural language processing library. It uses top academic models to preform complex tasks like building document or word vectors, corpora, and performing topic identification and comparison. </a:t>
            </a:r>
            <a:r>
              <a:rPr lang="en-US" sz="2800" dirty="0" err="1"/>
              <a:t>Gensim</a:t>
            </a:r>
            <a:r>
              <a:rPr lang="en-US" sz="2800" dirty="0"/>
              <a:t> splits the text files into different lines, and Word2vec creates vectors of words taken from these lines. Working together, these packages help represent words in the n-dimensional space.</a:t>
            </a:r>
          </a:p>
        </p:txBody>
      </p:sp>
      <p:pic>
        <p:nvPicPr>
          <p:cNvPr id="51" name="Picture 50">
            <a:extLst>
              <a:ext uri="{FF2B5EF4-FFF2-40B4-BE49-F238E27FC236}">
                <a16:creationId xmlns:a16="http://schemas.microsoft.com/office/drawing/2014/main" id="{1E256798-EB73-C94D-A0F3-7A1BF8865382}"/>
              </a:ext>
            </a:extLst>
          </p:cNvPr>
          <p:cNvPicPr>
            <a:picLocks noChangeAspect="1"/>
          </p:cNvPicPr>
          <p:nvPr/>
        </p:nvPicPr>
        <p:blipFill rotWithShape="1">
          <a:blip r:embed="rId3">
            <a:extLst>
              <a:ext uri="{28A0092B-C50C-407E-A947-70E740481C1C}">
                <a14:useLocalDpi xmlns:a14="http://schemas.microsoft.com/office/drawing/2010/main" val="0"/>
              </a:ext>
            </a:extLst>
          </a:blip>
          <a:srcRect t="59750"/>
          <a:stretch/>
        </p:blipFill>
        <p:spPr>
          <a:xfrm>
            <a:off x="13833939" y="16571215"/>
            <a:ext cx="10611224" cy="1640585"/>
          </a:xfrm>
          <a:prstGeom prst="rect">
            <a:avLst/>
          </a:prstGeom>
        </p:spPr>
      </p:pic>
      <p:sp>
        <p:nvSpPr>
          <p:cNvPr id="53" name="object 28">
            <a:extLst>
              <a:ext uri="{FF2B5EF4-FFF2-40B4-BE49-F238E27FC236}">
                <a16:creationId xmlns:a16="http://schemas.microsoft.com/office/drawing/2014/main" id="{1DAA16DB-CAFB-A440-A1D2-016B466358D8}"/>
              </a:ext>
            </a:extLst>
          </p:cNvPr>
          <p:cNvSpPr txBox="1"/>
          <p:nvPr/>
        </p:nvSpPr>
        <p:spPr>
          <a:xfrm>
            <a:off x="13348942" y="12415391"/>
            <a:ext cx="11671526" cy="538609"/>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In the code cell below, the denison_70.csv file is first opened, and then it’s text extracted and split into different lines. Then, each line is split into lists of strings, where each string will represent a word.</a:t>
            </a:r>
            <a:endParaRPr sz="1750" dirty="0">
              <a:latin typeface="Arial" panose="020B0604020202020204" pitchFamily="34" charset="0"/>
              <a:cs typeface="Arial" panose="020B0604020202020204" pitchFamily="34" charset="0"/>
            </a:endParaRPr>
          </a:p>
        </p:txBody>
      </p:sp>
      <p:sp>
        <p:nvSpPr>
          <p:cNvPr id="55" name="object 28">
            <a:extLst>
              <a:ext uri="{FF2B5EF4-FFF2-40B4-BE49-F238E27FC236}">
                <a16:creationId xmlns:a16="http://schemas.microsoft.com/office/drawing/2014/main" id="{1222BB7C-F20F-AE4B-8919-51F125EC2F67}"/>
              </a:ext>
            </a:extLst>
          </p:cNvPr>
          <p:cNvSpPr txBox="1"/>
          <p:nvPr/>
        </p:nvSpPr>
        <p:spPr>
          <a:xfrm>
            <a:off x="13341437" y="18318287"/>
            <a:ext cx="11671526" cy="807913"/>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Now that we have the vectors, we can begin to search for specific words and find the words that are most semantically similar. These words can be searched individually, or we can also calculate the similarity between two specific words, given as an output between 0-1 (1 being 1:1 in similarity)</a:t>
            </a:r>
            <a:endParaRPr sz="175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406E752-F439-D140-819F-88B2D4E85E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80705" y="22393095"/>
            <a:ext cx="10636390" cy="1228905"/>
          </a:xfrm>
          <a:prstGeom prst="rect">
            <a:avLst/>
          </a:prstGeom>
        </p:spPr>
      </p:pic>
      <p:sp>
        <p:nvSpPr>
          <p:cNvPr id="59" name="object 28">
            <a:extLst>
              <a:ext uri="{FF2B5EF4-FFF2-40B4-BE49-F238E27FC236}">
                <a16:creationId xmlns:a16="http://schemas.microsoft.com/office/drawing/2014/main" id="{E5752823-AC3A-F44F-BF6B-99CB78EE0E55}"/>
              </a:ext>
            </a:extLst>
          </p:cNvPr>
          <p:cNvSpPr txBox="1"/>
          <p:nvPr/>
        </p:nvSpPr>
        <p:spPr>
          <a:xfrm>
            <a:off x="13058680" y="24400183"/>
            <a:ext cx="12113706" cy="1077218"/>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Now that we understand the way this model works, I wanted to see if it was possible to contextualize some interesting similarities with events during that time period. I chose three events within 1970-2000 (President Nixon resigning, the Berlin Wall coming down, and the re-election of President Bill Clinton) and used key words that I think would be able to tell a story. </a:t>
            </a:r>
            <a:endParaRPr sz="1750" dirty="0">
              <a:latin typeface="Arial" panose="020B0604020202020204" pitchFamily="34" charset="0"/>
              <a:cs typeface="Arial" panose="020B0604020202020204" pitchFamily="34" charset="0"/>
            </a:endParaRPr>
          </a:p>
        </p:txBody>
      </p:sp>
      <p:sp>
        <p:nvSpPr>
          <p:cNvPr id="61" name="object 3">
            <a:extLst>
              <a:ext uri="{FF2B5EF4-FFF2-40B4-BE49-F238E27FC236}">
                <a16:creationId xmlns:a16="http://schemas.microsoft.com/office/drawing/2014/main" id="{E4A18DA6-9BCF-2146-91F7-904CFE31DE41}"/>
              </a:ext>
            </a:extLst>
          </p:cNvPr>
          <p:cNvSpPr txBox="1"/>
          <p:nvPr/>
        </p:nvSpPr>
        <p:spPr>
          <a:xfrm>
            <a:off x="13341437" y="26352482"/>
            <a:ext cx="7930361" cy="1002839"/>
          </a:xfrm>
          <a:prstGeom prst="rect">
            <a:avLst/>
          </a:prstGeom>
        </p:spPr>
        <p:txBody>
          <a:bodyPr vert="horz" wrap="square" lIns="0" tIns="0" rIns="0" bIns="0" rtlCol="0">
            <a:spAutoFit/>
          </a:bodyPr>
          <a:lstStyle/>
          <a:p>
            <a:pPr marL="24263">
              <a:spcAft>
                <a:spcPts val="1145"/>
              </a:spcAft>
            </a:pPr>
            <a:r>
              <a:rPr lang="en-US" sz="2800" b="1" spc="-11" dirty="0">
                <a:solidFill>
                  <a:schemeClr val="accent4"/>
                </a:solidFill>
                <a:latin typeface="Arial"/>
                <a:cs typeface="Arial"/>
              </a:rPr>
              <a:t>1970s</a:t>
            </a:r>
          </a:p>
          <a:p>
            <a:pPr marL="24263">
              <a:spcAft>
                <a:spcPts val="1145"/>
              </a:spcAft>
            </a:pPr>
            <a:r>
              <a:rPr lang="en-US" sz="2800" b="1" spc="-11" dirty="0">
                <a:solidFill>
                  <a:schemeClr val="accent4"/>
                </a:solidFill>
                <a:latin typeface="Arial"/>
                <a:cs typeface="Arial"/>
              </a:rPr>
              <a:t>”Nixon” and “Corrupt”</a:t>
            </a:r>
          </a:p>
        </p:txBody>
      </p:sp>
      <p:sp>
        <p:nvSpPr>
          <p:cNvPr id="65" name="object 3">
            <a:extLst>
              <a:ext uri="{FF2B5EF4-FFF2-40B4-BE49-F238E27FC236}">
                <a16:creationId xmlns:a16="http://schemas.microsoft.com/office/drawing/2014/main" id="{BE3956C9-A432-E24D-8D39-EA4A7F2FC8B1}"/>
              </a:ext>
            </a:extLst>
          </p:cNvPr>
          <p:cNvSpPr txBox="1"/>
          <p:nvPr/>
        </p:nvSpPr>
        <p:spPr>
          <a:xfrm>
            <a:off x="20035958" y="25679400"/>
            <a:ext cx="3844243" cy="430887"/>
          </a:xfrm>
          <a:prstGeom prst="rect">
            <a:avLst/>
          </a:prstGeom>
        </p:spPr>
        <p:txBody>
          <a:bodyPr vert="horz" wrap="square" lIns="0" tIns="0" rIns="0" bIns="0" rtlCol="0">
            <a:spAutoFit/>
          </a:bodyPr>
          <a:lstStyle/>
          <a:p>
            <a:pPr marL="24263">
              <a:spcAft>
                <a:spcPts val="1145"/>
              </a:spcAft>
            </a:pPr>
            <a:r>
              <a:rPr lang="en-US" sz="2800" b="1" spc="-11" dirty="0">
                <a:solidFill>
                  <a:schemeClr val="accent4"/>
                </a:solidFill>
                <a:latin typeface="Arial"/>
                <a:cs typeface="Arial"/>
              </a:rPr>
              <a:t>Similarity Score (0-1)</a:t>
            </a:r>
          </a:p>
        </p:txBody>
      </p:sp>
      <p:sp>
        <p:nvSpPr>
          <p:cNvPr id="69" name="object 3">
            <a:extLst>
              <a:ext uri="{FF2B5EF4-FFF2-40B4-BE49-F238E27FC236}">
                <a16:creationId xmlns:a16="http://schemas.microsoft.com/office/drawing/2014/main" id="{59485F04-699C-CC4C-B5B8-495140A88099}"/>
              </a:ext>
            </a:extLst>
          </p:cNvPr>
          <p:cNvSpPr txBox="1"/>
          <p:nvPr/>
        </p:nvSpPr>
        <p:spPr>
          <a:xfrm>
            <a:off x="25855202" y="11032519"/>
            <a:ext cx="7930361" cy="470898"/>
          </a:xfrm>
          <a:prstGeom prst="rect">
            <a:avLst/>
          </a:prstGeom>
        </p:spPr>
        <p:txBody>
          <a:bodyPr vert="horz" wrap="square" lIns="0" tIns="0" rIns="0" bIns="0" rtlCol="0">
            <a:spAutoFit/>
          </a:bodyPr>
          <a:lstStyle/>
          <a:p>
            <a:pPr marL="24263">
              <a:spcAft>
                <a:spcPts val="1145"/>
              </a:spcAft>
            </a:pPr>
            <a:r>
              <a:rPr lang="en-US" sz="3060" b="1" spc="-11" dirty="0">
                <a:solidFill>
                  <a:schemeClr val="accent4"/>
                </a:solidFill>
                <a:latin typeface="Arial"/>
                <a:cs typeface="Arial"/>
              </a:rPr>
              <a:t>t-SNE Word Embeddings</a:t>
            </a:r>
            <a:endParaRPr sz="3060" dirty="0">
              <a:solidFill>
                <a:schemeClr val="accent4"/>
              </a:solidFill>
              <a:latin typeface="Arial"/>
              <a:cs typeface="Arial"/>
            </a:endParaRPr>
          </a:p>
        </p:txBody>
      </p:sp>
      <p:sp>
        <p:nvSpPr>
          <p:cNvPr id="70" name="object 28">
            <a:extLst>
              <a:ext uri="{FF2B5EF4-FFF2-40B4-BE49-F238E27FC236}">
                <a16:creationId xmlns:a16="http://schemas.microsoft.com/office/drawing/2014/main" id="{F9F83A53-065D-C648-B237-A40093E31DEC}"/>
              </a:ext>
            </a:extLst>
          </p:cNvPr>
          <p:cNvSpPr txBox="1"/>
          <p:nvPr/>
        </p:nvSpPr>
        <p:spPr>
          <a:xfrm>
            <a:off x="25548950" y="11665682"/>
            <a:ext cx="11671526" cy="1615827"/>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t-SNE is a a technique that allows visualizations of similarity between objects, or in this case, words. It takes a group of high-dimensional vocabulary word feature vectors, and compresses them down to a 2-dimensional (x, y) coordinate. Words that score high levels of similarity will be near each other in this figure below, and words that are least similar, will be furthest away. The figure below represents the t-SNE visualization of Kenyon’s data from 1970. With more data, this would be more of an accurate representation of word choice used by each of the schools. </a:t>
            </a:r>
            <a:endParaRPr sz="175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2C0FAF9A-FB99-3C4C-9454-7C07791666A3}"/>
              </a:ext>
            </a:extLst>
          </p:cNvPr>
          <p:cNvPicPr>
            <a:picLocks noChangeAspect="1"/>
          </p:cNvPicPr>
          <p:nvPr/>
        </p:nvPicPr>
        <p:blipFill rotWithShape="1">
          <a:blip r:embed="rId6">
            <a:extLst>
              <a:ext uri="{28A0092B-C50C-407E-A947-70E740481C1C}">
                <a14:useLocalDpi xmlns:a14="http://schemas.microsoft.com/office/drawing/2010/main" val="0"/>
              </a:ext>
            </a:extLst>
          </a:blip>
          <a:srcRect l="10267" r="10416"/>
          <a:stretch/>
        </p:blipFill>
        <p:spPr>
          <a:xfrm>
            <a:off x="26255802" y="13335000"/>
            <a:ext cx="10197222" cy="10343231"/>
          </a:xfrm>
          <a:prstGeom prst="rect">
            <a:avLst/>
          </a:prstGeom>
        </p:spPr>
      </p:pic>
      <p:sp>
        <p:nvSpPr>
          <p:cNvPr id="71" name="object 3">
            <a:extLst>
              <a:ext uri="{FF2B5EF4-FFF2-40B4-BE49-F238E27FC236}">
                <a16:creationId xmlns:a16="http://schemas.microsoft.com/office/drawing/2014/main" id="{C7F03CFC-5814-8045-9F8F-711200BB689A}"/>
              </a:ext>
            </a:extLst>
          </p:cNvPr>
          <p:cNvSpPr txBox="1"/>
          <p:nvPr/>
        </p:nvSpPr>
        <p:spPr>
          <a:xfrm>
            <a:off x="13291846" y="28007104"/>
            <a:ext cx="7930361" cy="1002839"/>
          </a:xfrm>
          <a:prstGeom prst="rect">
            <a:avLst/>
          </a:prstGeom>
        </p:spPr>
        <p:txBody>
          <a:bodyPr vert="horz" wrap="square" lIns="0" tIns="0" rIns="0" bIns="0" rtlCol="0">
            <a:spAutoFit/>
          </a:bodyPr>
          <a:lstStyle/>
          <a:p>
            <a:pPr marL="24263">
              <a:spcAft>
                <a:spcPts val="1145"/>
              </a:spcAft>
            </a:pPr>
            <a:r>
              <a:rPr lang="en-US" sz="2800" b="1" spc="-11" dirty="0">
                <a:solidFill>
                  <a:schemeClr val="accent4"/>
                </a:solidFill>
                <a:latin typeface="Arial"/>
                <a:cs typeface="Arial"/>
              </a:rPr>
              <a:t>1980s</a:t>
            </a:r>
          </a:p>
          <a:p>
            <a:pPr marL="24263">
              <a:spcAft>
                <a:spcPts val="1145"/>
              </a:spcAft>
            </a:pPr>
            <a:r>
              <a:rPr lang="en-US" sz="2800" b="1" spc="-11" dirty="0">
                <a:solidFill>
                  <a:schemeClr val="accent4"/>
                </a:solidFill>
                <a:latin typeface="Arial"/>
                <a:cs typeface="Arial"/>
              </a:rPr>
              <a:t>”Berlin” and “Victory”</a:t>
            </a:r>
          </a:p>
        </p:txBody>
      </p:sp>
      <p:sp>
        <p:nvSpPr>
          <p:cNvPr id="72" name="object 3">
            <a:extLst>
              <a:ext uri="{FF2B5EF4-FFF2-40B4-BE49-F238E27FC236}">
                <a16:creationId xmlns:a16="http://schemas.microsoft.com/office/drawing/2014/main" id="{40BB4B30-CF05-AF4D-9423-1A58AFA7496E}"/>
              </a:ext>
            </a:extLst>
          </p:cNvPr>
          <p:cNvSpPr txBox="1"/>
          <p:nvPr/>
        </p:nvSpPr>
        <p:spPr>
          <a:xfrm>
            <a:off x="13312032" y="29699274"/>
            <a:ext cx="7930361" cy="1002839"/>
          </a:xfrm>
          <a:prstGeom prst="rect">
            <a:avLst/>
          </a:prstGeom>
        </p:spPr>
        <p:txBody>
          <a:bodyPr vert="horz" wrap="square" lIns="0" tIns="0" rIns="0" bIns="0" rtlCol="0">
            <a:spAutoFit/>
          </a:bodyPr>
          <a:lstStyle/>
          <a:p>
            <a:pPr marL="24263">
              <a:spcAft>
                <a:spcPts val="1145"/>
              </a:spcAft>
            </a:pPr>
            <a:r>
              <a:rPr lang="en-US" sz="2800" b="1" spc="-11" dirty="0">
                <a:solidFill>
                  <a:schemeClr val="accent4"/>
                </a:solidFill>
                <a:latin typeface="Arial"/>
                <a:cs typeface="Arial"/>
              </a:rPr>
              <a:t>1990s</a:t>
            </a:r>
          </a:p>
          <a:p>
            <a:pPr marL="24263">
              <a:spcAft>
                <a:spcPts val="1145"/>
              </a:spcAft>
            </a:pPr>
            <a:r>
              <a:rPr lang="en-US" sz="2800" b="1" spc="-11" dirty="0">
                <a:solidFill>
                  <a:schemeClr val="accent4"/>
                </a:solidFill>
                <a:latin typeface="Arial"/>
                <a:cs typeface="Arial"/>
              </a:rPr>
              <a:t>”Clinton” and ”Help”</a:t>
            </a:r>
          </a:p>
        </p:txBody>
      </p:sp>
      <p:sp>
        <p:nvSpPr>
          <p:cNvPr id="73" name="object 28">
            <a:extLst>
              <a:ext uri="{FF2B5EF4-FFF2-40B4-BE49-F238E27FC236}">
                <a16:creationId xmlns:a16="http://schemas.microsoft.com/office/drawing/2014/main" id="{6E45DFAB-594A-1D45-AE30-3B63B089E05A}"/>
              </a:ext>
            </a:extLst>
          </p:cNvPr>
          <p:cNvSpPr txBox="1"/>
          <p:nvPr/>
        </p:nvSpPr>
        <p:spPr>
          <a:xfrm>
            <a:off x="12988254" y="31599390"/>
            <a:ext cx="12113706" cy="2423740"/>
          </a:xfrm>
          <a:prstGeom prst="rect">
            <a:avLst/>
          </a:prstGeom>
        </p:spPr>
        <p:txBody>
          <a:bodyPr vert="horz" wrap="square" lIns="0" tIns="0" rIns="0" bIns="0" rtlCol="0">
            <a:spAutoFit/>
          </a:bodyPr>
          <a:lstStyle/>
          <a:p>
            <a:pPr marL="323883" marR="297195">
              <a:buClr>
                <a:srgbClr val="231F20"/>
              </a:buClr>
              <a:tabLst>
                <a:tab pos="323883" algn="l"/>
              </a:tabLst>
            </a:pPr>
            <a:r>
              <a:rPr lang="en-US" sz="1750" dirty="0">
                <a:latin typeface="Arial" panose="020B0604020202020204" pitchFamily="34" charset="0"/>
                <a:cs typeface="Arial" panose="020B0604020202020204" pitchFamily="34" charset="0"/>
              </a:rPr>
              <a:t>Looking at the similarity values outputted by the algorithm. A few things are apparent.</a:t>
            </a:r>
          </a:p>
          <a:p>
            <a:pPr marL="323883" marR="297195">
              <a:buClr>
                <a:srgbClr val="231F20"/>
              </a:buClr>
              <a:tabLst>
                <a:tab pos="323883" algn="l"/>
              </a:tabLst>
            </a:pPr>
            <a:endParaRPr lang="en-US" sz="1750" dirty="0">
              <a:latin typeface="Arial" panose="020B0604020202020204" pitchFamily="34" charset="0"/>
              <a:cs typeface="Arial" panose="020B0604020202020204" pitchFamily="34" charset="0"/>
            </a:endParaRPr>
          </a:p>
          <a:p>
            <a:pPr marL="666783" marR="297195" indent="-342900">
              <a:buClr>
                <a:srgbClr val="231F20"/>
              </a:buClr>
              <a:buAutoNum type="arabicParenR"/>
              <a:tabLst>
                <a:tab pos="323883" algn="l"/>
              </a:tabLst>
            </a:pPr>
            <a:r>
              <a:rPr lang="en-US" sz="1750" dirty="0">
                <a:latin typeface="Arial" panose="020B0604020202020204" pitchFamily="34" charset="0"/>
                <a:cs typeface="Arial" panose="020B0604020202020204" pitchFamily="34" charset="0"/>
              </a:rPr>
              <a:t>Kenyon seemed to be more inclined to put “Nixon” and “Corrupt” within the same sentence. Kenyon might have had stronger reporting of the Watergate scandal.</a:t>
            </a:r>
          </a:p>
          <a:p>
            <a:pPr marL="666783" marR="297195" indent="-342900">
              <a:buClr>
                <a:srgbClr val="231F20"/>
              </a:buClr>
              <a:buAutoNum type="arabicParenR"/>
              <a:tabLst>
                <a:tab pos="323883" algn="l"/>
              </a:tabLst>
            </a:pPr>
            <a:r>
              <a:rPr lang="en-US" sz="1750" dirty="0">
                <a:latin typeface="Arial" panose="020B0604020202020204" pitchFamily="34" charset="0"/>
                <a:cs typeface="Arial" panose="020B0604020202020204" pitchFamily="34" charset="0"/>
              </a:rPr>
              <a:t>Denison reported the words “Berlin” and “Victory” more frequently together than any other school during the 1980s, obviously referring to the Falling of the Berlin Wall.. Oberlin barely seemed to report on it, or perhaps had a different kind of discussion.</a:t>
            </a:r>
          </a:p>
          <a:p>
            <a:pPr marL="666783" marR="297195" indent="-342900">
              <a:buClr>
                <a:srgbClr val="231F20"/>
              </a:buClr>
              <a:buAutoNum type="arabicParenR"/>
              <a:tabLst>
                <a:tab pos="323883" algn="l"/>
              </a:tabLst>
            </a:pPr>
            <a:r>
              <a:rPr lang="en-US" sz="1750" dirty="0">
                <a:latin typeface="Arial" panose="020B0604020202020204" pitchFamily="34" charset="0"/>
                <a:cs typeface="Arial" panose="020B0604020202020204" pitchFamily="34" charset="0"/>
              </a:rPr>
              <a:t>Kenyon might have liked President Clinton a little more than Denison and Oberlin, considering it was 3 times more likely than Denison to cluster “Clinton” and “Help” together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4904</TotalTime>
  <Words>1476</Words>
  <Application>Microsoft Macintosh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Natural Language Processing (NLP) of Liberal Arts College Newspapers in Ohio over 30 years Shane Canfield, IPHS/CWL 391 - Artificial Intelligence for the Humanities           Professor Chun and Professor Elkins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Shane Canfield</dc:creator>
  <cp:lastModifiedBy>humanities</cp:lastModifiedBy>
  <cp:revision>114</cp:revision>
  <dcterms:created xsi:type="dcterms:W3CDTF">2013-07-30T11:46:00Z</dcterms:created>
  <dcterms:modified xsi:type="dcterms:W3CDTF">2018-12-21T16:14:40Z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