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32918400"/>
  <p:notesSz cx="6858000" cy="9144000"/>
  <p:custDataLst>
    <p:tags r:id="rId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514"/>
    <a:srgbClr val="8CD23C"/>
    <a:srgbClr val="5F5F5F"/>
    <a:srgbClr val="333333"/>
    <a:srgbClr val="669900"/>
    <a:srgbClr val="F2FADC"/>
    <a:srgbClr val="E7F2CA"/>
    <a:srgbClr val="F8F8F8"/>
    <a:srgbClr val="D7E6D6"/>
    <a:srgbClr val="E0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36" d="100"/>
          <a:sy n="36" d="100"/>
        </p:scale>
        <p:origin x="2136" y="-2592"/>
      </p:cViewPr>
      <p:guideLst>
        <p:guide orient="horz" pos="10368"/>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tags" Target="tags/tag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714500" y="685800"/>
            <a:ext cx="3429000" cy="3429000"/>
          </a:xfrm>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0226675"/>
            <a:ext cx="27980218"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8184" y="18653125"/>
            <a:ext cx="23042032" cy="8413750"/>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7" y="1319214"/>
            <a:ext cx="7406217"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6767" y="1319214"/>
            <a:ext cx="22118107"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1153441"/>
            <a:ext cx="27980218" cy="6537325"/>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3952538"/>
            <a:ext cx="2798021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6767" y="7681914"/>
            <a:ext cx="14761634"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7681914"/>
            <a:ext cx="14762693"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709" y="7369177"/>
            <a:ext cx="14544675"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0439401"/>
            <a:ext cx="14544675"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7369177"/>
            <a:ext cx="14551027"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0439401"/>
            <a:ext cx="14551027"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311275"/>
            <a:ext cx="10829925" cy="557688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392" y="1311275"/>
            <a:ext cx="18402300" cy="2809398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6888163"/>
            <a:ext cx="10829925"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23042566"/>
            <a:ext cx="19750618" cy="2720975"/>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2941639"/>
            <a:ext cx="19750618" cy="19750088"/>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25763541"/>
            <a:ext cx="19750618" cy="3862387"/>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3527822">
              <a:defRPr sz="5400"/>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3527822">
              <a:defRPr sz="5400"/>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3527822">
              <a:defRPr sz="5400"/>
            </a:lvl1pPr>
          </a:lstStyle>
          <a:p>
            <a:pPr>
              <a:defRPr/>
            </a:pPr>
            <a:fld id="{7920789E-004F-4528-BD99-83C2E37E877C}"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30149800" y="16459200"/>
            <a:ext cx="14274800" cy="4368800"/>
          </a:xfrm>
          <a:prstGeom prst="rect">
            <a:avLst/>
          </a:prstGeom>
        </p:spPr>
      </p:pic>
      <p:pic>
        <p:nvPicPr>
          <p:cNvPr id="1033" name="New picture"/>
          <p:cNvPicPr/>
          <p:nvPr/>
        </p:nvPicPr>
        <p:blipFill>
          <a:blip r:embed="rId14"/>
          <a:stretch>
            <a:fillRect/>
          </a:stretch>
        </p:blipFill>
        <p:spPr>
          <a:xfrm>
            <a:off x="1473200" y="33426400"/>
            <a:ext cx="29972000" cy="1549400"/>
          </a:xfrm>
          <a:prstGeom prst="rect">
            <a:avLst/>
          </a:prstGeom>
        </p:spPr>
      </p:pic>
      <p:sp>
        <p:nvSpPr>
          <p:cNvPr id="1034" name="New shape"/>
          <p:cNvSpPr/>
          <p:nvPr/>
        </p:nvSpPr>
        <p:spPr>
          <a:xfrm>
            <a:off x="14732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concentrativechartreuse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smtId="4294967295"/>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matthewjockers.net/2015/02/02/syuzhet/" TargetMode="External"/><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1B5F9693-EDF5-46A9-8302-9D3444513C27}"/>
              </a:ext>
            </a:extLst>
          </p:cNvPr>
          <p:cNvGrpSpPr/>
          <p:nvPr/>
        </p:nvGrpSpPr>
        <p:grpSpPr>
          <a:xfrm>
            <a:off x="0" y="0"/>
            <a:ext cx="32918400" cy="5023147"/>
            <a:chOff x="-20280" y="4070074"/>
            <a:chExt cx="32918400" cy="5023147"/>
          </a:xfrm>
          <a:solidFill>
            <a:srgbClr val="C00000"/>
          </a:solidFill>
        </p:grpSpPr>
        <p:sp>
          <p:nvSpPr>
            <p:cNvPr id="2050" name="Rectangle 6"/>
            <p:cNvSpPr>
              <a:spLocks noChangeArrowheads="1"/>
            </p:cNvSpPr>
            <p:nvPr/>
          </p:nvSpPr>
          <p:spPr bwMode="auto">
            <a:xfrm>
              <a:off x="-20280" y="4070074"/>
              <a:ext cx="32918400" cy="5023147"/>
            </a:xfrm>
            <a:prstGeom prst="rect">
              <a:avLst/>
            </a:prstGeom>
            <a:grpFill/>
            <a:ln w="38100">
              <a:noFill/>
              <a:miter lim="800000"/>
            </a:ln>
          </p:spPr>
          <p:txBody>
            <a:bodyPr lIns="102870" tIns="51435" rIns="102870" bIns="51435" anchor="ctr"/>
            <a:lstStyle>
              <a:defPPr>
                <a:defRPr kern="1200" smtId="4294967295"/>
              </a:defPPr>
            </a:lstStyle>
            <a:p>
              <a:pPr algn="ctr" defTabSz="3527822"/>
              <a:endParaRPr lang="en-US" sz="4050" b="1">
                <a:solidFill>
                  <a:schemeClr val="tx2"/>
                </a:solidFill>
                <a:latin typeface="Gill Sans" pitchFamily="34" charset="0"/>
              </a:endParaRPr>
            </a:p>
          </p:txBody>
        </p:sp>
        <p:sp>
          <p:nvSpPr>
            <p:cNvPr id="2" name="Right Triangle 1">
              <a:extLst>
                <a:ext uri="{FF2B5EF4-FFF2-40B4-BE49-F238E27FC236}">
                  <a16:creationId xmlns:a16="http://schemas.microsoft.com/office/drawing/2014/main" xmlns="" id="{E70C7A39-816B-4288-B546-D4CE1577F9B2}"/>
                </a:ext>
              </a:extLst>
            </p:cNvPr>
            <p:cNvSpPr/>
            <p:nvPr/>
          </p:nvSpPr>
          <p:spPr bwMode="auto">
            <a:xfrm flipH="1">
              <a:off x="29741546" y="6125094"/>
              <a:ext cx="3156574" cy="2968127"/>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2250">
                <a:latin typeface="Arial"/>
              </a:endParaRPr>
            </a:p>
          </p:txBody>
        </p:sp>
        <p:sp>
          <p:nvSpPr>
            <p:cNvPr id="3" name="Diagonal Stripe 2">
              <a:extLst>
                <a:ext uri="{FF2B5EF4-FFF2-40B4-BE49-F238E27FC236}">
                  <a16:creationId xmlns:a16="http://schemas.microsoft.com/office/drawing/2014/main" xmlns="" id="{F808037E-EE0A-40EC-9AC9-B900BAE6C9F3}"/>
                </a:ext>
              </a:extLst>
            </p:cNvPr>
            <p:cNvSpPr/>
            <p:nvPr/>
          </p:nvSpPr>
          <p:spPr bwMode="auto">
            <a:xfrm>
              <a:off x="158126" y="4218985"/>
              <a:ext cx="3156574" cy="3210515"/>
            </a:xfrm>
            <a:prstGeom prst="diagStripe">
              <a:avLst>
                <a:gd name="adj" fmla="val 88069"/>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2250">
                <a:latin typeface="Arial"/>
              </a:endParaRPr>
            </a:p>
          </p:txBody>
        </p:sp>
        <p:sp>
          <p:nvSpPr>
            <p:cNvPr id="4" name="Right Triangle 3">
              <a:extLst>
                <a:ext uri="{FF2B5EF4-FFF2-40B4-BE49-F238E27FC236}">
                  <a16:creationId xmlns:a16="http://schemas.microsoft.com/office/drawing/2014/main" xmlns="" id="{F06CD118-15CD-4213-9BF2-16058B33218D}"/>
                </a:ext>
              </a:extLst>
            </p:cNvPr>
            <p:cNvSpPr/>
            <p:nvPr/>
          </p:nvSpPr>
          <p:spPr bwMode="auto">
            <a:xfrm rot="5400000">
              <a:off x="132735" y="4244375"/>
              <a:ext cx="2457450" cy="240667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2250">
                <a:latin typeface="Arial"/>
              </a:endParaRPr>
            </a:p>
          </p:txBody>
        </p:sp>
      </p:grpSp>
      <p:sp>
        <p:nvSpPr>
          <p:cNvPr id="380" name="Text Placeholder 5">
            <a:extLst>
              <a:ext uri="{FF2B5EF4-FFF2-40B4-BE49-F238E27FC236}">
                <a16:creationId xmlns:a16="http://schemas.microsoft.com/office/drawing/2014/main" xmlns="" id="{4369D350-A6E8-4013-9E68-41D409BBBE5D}"/>
              </a:ext>
            </a:extLst>
          </p:cNvPr>
          <p:cNvSpPr txBox="1"/>
          <p:nvPr/>
        </p:nvSpPr>
        <p:spPr>
          <a:xfrm>
            <a:off x="2743200" y="584551"/>
            <a:ext cx="27432000" cy="220308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en-US" sz="6400" dirty="0" err="1">
                <a:solidFill>
                  <a:schemeClr val="bg1"/>
                </a:solidFill>
                <a:latin typeface="Montserrat Extra Bold" panose="00000900000000000000" pitchFamily="50" charset="0"/>
              </a:rPr>
              <a:t>Sethe’s</a:t>
            </a:r>
            <a:r>
              <a:rPr lang="en-US" sz="6400" dirty="0">
                <a:solidFill>
                  <a:schemeClr val="bg1"/>
                </a:solidFill>
                <a:latin typeface="Montserrat Extra Bold" panose="00000900000000000000" pitchFamily="50" charset="0"/>
              </a:rPr>
              <a:t> Icarus Moment:</a:t>
            </a:r>
          </a:p>
          <a:p>
            <a:pPr algn="ctr" defTabSz="2820815">
              <a:spcBef>
                <a:spcPct val="20000"/>
              </a:spcBef>
              <a:defRPr/>
            </a:pPr>
            <a:r>
              <a:rPr lang="en-US" sz="6400" dirty="0">
                <a:solidFill>
                  <a:schemeClr val="bg1"/>
                </a:solidFill>
                <a:latin typeface="Montserrat Extra Bold" panose="00000900000000000000" pitchFamily="50" charset="0"/>
              </a:rPr>
              <a:t>Sentiment Analysis and Toni Morrison’s </a:t>
            </a:r>
            <a:r>
              <a:rPr lang="en-US" sz="6400" i="1" dirty="0">
                <a:solidFill>
                  <a:schemeClr val="bg1"/>
                </a:solidFill>
                <a:latin typeface="Montserrat Extra Bold" panose="00000900000000000000" pitchFamily="50" charset="0"/>
              </a:rPr>
              <a:t>Beloved </a:t>
            </a:r>
          </a:p>
        </p:txBody>
      </p:sp>
      <p:sp>
        <p:nvSpPr>
          <p:cNvPr id="381" name="Text Placeholder 5">
            <a:extLst>
              <a:ext uri="{FF2B5EF4-FFF2-40B4-BE49-F238E27FC236}">
                <a16:creationId xmlns:a16="http://schemas.microsoft.com/office/drawing/2014/main" xmlns="" id="{8BBE4D3D-2973-4E7D-BD53-6E31C96F6EA1}"/>
              </a:ext>
            </a:extLst>
          </p:cNvPr>
          <p:cNvSpPr txBox="1"/>
          <p:nvPr/>
        </p:nvSpPr>
        <p:spPr>
          <a:xfrm>
            <a:off x="2743200" y="2985699"/>
            <a:ext cx="27432000" cy="1421928"/>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a:solidFill>
                  <a:schemeClr val="bg1"/>
                </a:solidFill>
                <a:latin typeface="Domine" panose="02040503040403060204" pitchFamily="18" charset="0"/>
                <a:cs typeface="Arial" panose="020B0604020202020204" pitchFamily="34" charset="0"/>
              </a:rPr>
              <a:t>Willow Green Jon Chun, Katherine Elkins</a:t>
            </a:r>
          </a:p>
          <a:p>
            <a:pPr algn="ctr">
              <a:defRPr/>
            </a:pPr>
            <a:r>
              <a:rPr lang="en-US" sz="4200" dirty="0">
                <a:solidFill>
                  <a:schemeClr val="bg1"/>
                </a:solidFill>
                <a:latin typeface="Domine" panose="02040503040403060204" pitchFamily="18" charset="0"/>
                <a:cs typeface="Arial" panose="020B0604020202020204" pitchFamily="34" charset="0"/>
              </a:rPr>
              <a:t>Comparative World Literature and Integrated Program in Humane Studies</a:t>
            </a:r>
          </a:p>
        </p:txBody>
      </p:sp>
      <p:sp>
        <p:nvSpPr>
          <p:cNvPr id="16" name="TextBox 15">
            <a:extLst>
              <a:ext uri="{FF2B5EF4-FFF2-40B4-BE49-F238E27FC236}">
                <a16:creationId xmlns:a16="http://schemas.microsoft.com/office/drawing/2014/main" xmlns="" id="{65F54A1B-D607-49B2-A4D5-68EB6287478E}"/>
              </a:ext>
            </a:extLst>
          </p:cNvPr>
          <p:cNvSpPr txBox="1"/>
          <p:nvPr/>
        </p:nvSpPr>
        <p:spPr>
          <a:xfrm>
            <a:off x="876300" y="6809326"/>
            <a:ext cx="9670608" cy="5170646"/>
          </a:xfrm>
          <a:prstGeom prst="rect">
            <a:avLst/>
          </a:prstGeom>
          <a:noFill/>
        </p:spPr>
        <p:txBody>
          <a:bodyPr wrap="square" rtlCol="0">
            <a:spAutoFit/>
          </a:bodyPr>
          <a:lstStyle>
            <a:defPPr>
              <a:defRPr kern="1200" smtId="4294967295"/>
            </a:defPPr>
          </a:lstStyle>
          <a:p>
            <a:r>
              <a:rPr lang="en-US" dirty="0"/>
              <a:t>In her </a:t>
            </a:r>
            <a:r>
              <a:rPr lang="en-US" dirty="0" smtClean="0"/>
              <a:t>novel, </a:t>
            </a:r>
            <a:r>
              <a:rPr lang="en-US" i="1" dirty="0"/>
              <a:t>Beloved</a:t>
            </a:r>
            <a:r>
              <a:rPr lang="en-US" dirty="0"/>
              <a:t>, Toni Morrison uses a non-linear narrative, complex storylines and focalizations, and ambivalent yet binary language to explore the liminal space created by intergenerational trauma after slavery. Her work is know for its intentionality (see </a:t>
            </a:r>
            <a:r>
              <a:rPr lang="en-US" i="1" dirty="0"/>
              <a:t>Playing in the Dark</a:t>
            </a:r>
            <a:r>
              <a:rPr lang="en-US" dirty="0"/>
              <a:t>) and complexity. It deals with the liminality of good and evil </a:t>
            </a:r>
            <a:r>
              <a:rPr lang="en-US" dirty="0" smtClean="0"/>
              <a:t>and complex </a:t>
            </a:r>
            <a:r>
              <a:rPr lang="en-US" dirty="0"/>
              <a:t>“positive” and “negative” events.</a:t>
            </a:r>
          </a:p>
          <a:p>
            <a:endParaRPr lang="en-US" dirty="0"/>
          </a:p>
          <a:p>
            <a:r>
              <a:rPr lang="en-US" dirty="0"/>
              <a:t>We used </a:t>
            </a:r>
            <a:r>
              <a:rPr lang="en-US" dirty="0" err="1"/>
              <a:t>Syuzhet</a:t>
            </a:r>
            <a:r>
              <a:rPr lang="en-US" dirty="0"/>
              <a:t> sentiment analysis to map </a:t>
            </a:r>
            <a:r>
              <a:rPr lang="en-US" i="1" dirty="0"/>
              <a:t>Beloved</a:t>
            </a:r>
            <a:r>
              <a:rPr lang="en-US" dirty="0"/>
              <a:t>’s narrative arc, see if it matched any traditional arcs, and explore potentially pivotal high emotional valences. </a:t>
            </a:r>
          </a:p>
        </p:txBody>
      </p:sp>
      <p:grpSp>
        <p:nvGrpSpPr>
          <p:cNvPr id="9" name="Group 8">
            <a:extLst>
              <a:ext uri="{FF2B5EF4-FFF2-40B4-BE49-F238E27FC236}">
                <a16:creationId xmlns:a16="http://schemas.microsoft.com/office/drawing/2014/main" xmlns="" id="{568450C1-909F-4320-A599-D7B6ED50FBDB}"/>
              </a:ext>
            </a:extLst>
          </p:cNvPr>
          <p:cNvGrpSpPr/>
          <p:nvPr/>
        </p:nvGrpSpPr>
        <p:grpSpPr>
          <a:xfrm>
            <a:off x="876300" y="5465002"/>
            <a:ext cx="9670608" cy="914400"/>
            <a:chOff x="609600" y="7438427"/>
            <a:chExt cx="9601200" cy="873301"/>
          </a:xfrm>
          <a:solidFill>
            <a:srgbClr val="C00000"/>
          </a:solidFill>
        </p:grpSpPr>
        <p:sp>
          <p:nvSpPr>
            <p:cNvPr id="379" name="Rectangle 10">
              <a:extLst>
                <a:ext uri="{FF2B5EF4-FFF2-40B4-BE49-F238E27FC236}">
                  <a16:creationId xmlns:a16="http://schemas.microsoft.com/office/drawing/2014/main" xmlns="" id="{F0700EFA-F39A-4B67-A41D-B592D1296CBF}"/>
                </a:ext>
              </a:extLst>
            </p:cNvPr>
            <p:cNvSpPr>
              <a:spLocks noChangeArrowheads="1"/>
            </p:cNvSpPr>
            <p:nvPr/>
          </p:nvSpPr>
          <p:spPr bwMode="auto">
            <a:xfrm>
              <a:off x="609600" y="7438427"/>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Introduction</a:t>
              </a:r>
            </a:p>
          </p:txBody>
        </p:sp>
        <p:sp>
          <p:nvSpPr>
            <p:cNvPr id="21" name="Right Triangle 20">
              <a:extLst>
                <a:ext uri="{FF2B5EF4-FFF2-40B4-BE49-F238E27FC236}">
                  <a16:creationId xmlns:a16="http://schemas.microsoft.com/office/drawing/2014/main" xmlns="" id="{3F1AAB61-00E1-482D-A18C-20DA9EF66830}"/>
                </a:ext>
              </a:extLst>
            </p:cNvPr>
            <p:cNvSpPr/>
            <p:nvPr/>
          </p:nvSpPr>
          <p:spPr bwMode="auto">
            <a:xfrm flipH="1">
              <a:off x="9296399" y="744585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
        <p:nvSpPr>
          <p:cNvPr id="387" name="Rectangle 10">
            <a:extLst>
              <a:ext uri="{FF2B5EF4-FFF2-40B4-BE49-F238E27FC236}">
                <a16:creationId xmlns:a16="http://schemas.microsoft.com/office/drawing/2014/main" xmlns="" id="{0591E42B-1156-425D-9161-CD6058BB8F41}"/>
              </a:ext>
            </a:extLst>
          </p:cNvPr>
          <p:cNvSpPr>
            <a:spLocks noChangeArrowheads="1"/>
          </p:cNvSpPr>
          <p:nvPr/>
        </p:nvSpPr>
        <p:spPr bwMode="auto">
          <a:xfrm>
            <a:off x="22810339" y="21356288"/>
            <a:ext cx="9670608" cy="914400"/>
          </a:xfrm>
          <a:prstGeom prst="rect">
            <a:avLst/>
          </a:prstGeom>
          <a:solidFill>
            <a:srgbClr val="C00000"/>
          </a:solid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Conclusion</a:t>
            </a:r>
          </a:p>
        </p:txBody>
      </p:sp>
      <p:grpSp>
        <p:nvGrpSpPr>
          <p:cNvPr id="10" name="Group 9">
            <a:extLst>
              <a:ext uri="{FF2B5EF4-FFF2-40B4-BE49-F238E27FC236}">
                <a16:creationId xmlns:a16="http://schemas.microsoft.com/office/drawing/2014/main" xmlns="" id="{8DCF6D03-0933-445E-8537-ADE9E839FC20}"/>
              </a:ext>
            </a:extLst>
          </p:cNvPr>
          <p:cNvGrpSpPr/>
          <p:nvPr/>
        </p:nvGrpSpPr>
        <p:grpSpPr>
          <a:xfrm>
            <a:off x="879537" y="11747358"/>
            <a:ext cx="9670608" cy="1811985"/>
            <a:chOff x="623356" y="18119224"/>
            <a:chExt cx="9601200" cy="1730543"/>
          </a:xfrm>
          <a:solidFill>
            <a:srgbClr val="C00000"/>
          </a:solidFill>
        </p:grpSpPr>
        <p:sp>
          <p:nvSpPr>
            <p:cNvPr id="15" name="Rectangle 10">
              <a:extLst>
                <a:ext uri="{FF2B5EF4-FFF2-40B4-BE49-F238E27FC236}">
                  <a16:creationId xmlns:a16="http://schemas.microsoft.com/office/drawing/2014/main" xmlns="" id="{9ADCCE40-75A3-48DC-BBE9-40643973E49C}"/>
                </a:ext>
              </a:extLst>
            </p:cNvPr>
            <p:cNvSpPr>
              <a:spLocks noChangeArrowheads="1"/>
            </p:cNvSpPr>
            <p:nvPr/>
          </p:nvSpPr>
          <p:spPr bwMode="auto">
            <a:xfrm>
              <a:off x="623356" y="18976466"/>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Methodology</a:t>
              </a:r>
            </a:p>
          </p:txBody>
        </p:sp>
        <p:sp>
          <p:nvSpPr>
            <p:cNvPr id="24" name="Right Triangle 23">
              <a:extLst>
                <a:ext uri="{FF2B5EF4-FFF2-40B4-BE49-F238E27FC236}">
                  <a16:creationId xmlns:a16="http://schemas.microsoft.com/office/drawing/2014/main" xmlns="" id="{9DD6666B-56AF-461A-A881-340CBDAD7CFE}"/>
                </a:ext>
              </a:extLst>
            </p:cNvPr>
            <p:cNvSpPr/>
            <p:nvPr/>
          </p:nvSpPr>
          <p:spPr bwMode="auto">
            <a:xfrm flipH="1">
              <a:off x="9296399" y="1811922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
        <p:nvSpPr>
          <p:cNvPr id="31" name="TextBox 30">
            <a:extLst>
              <a:ext uri="{FF2B5EF4-FFF2-40B4-BE49-F238E27FC236}">
                <a16:creationId xmlns:a16="http://schemas.microsoft.com/office/drawing/2014/main" xmlns="" id="{E28174BE-7AF4-46C2-923E-EB7228B41542}"/>
              </a:ext>
            </a:extLst>
          </p:cNvPr>
          <p:cNvSpPr txBox="1"/>
          <p:nvPr/>
        </p:nvSpPr>
        <p:spPr>
          <a:xfrm>
            <a:off x="22841680" y="22416031"/>
            <a:ext cx="9670608" cy="6093976"/>
          </a:xfrm>
          <a:prstGeom prst="rect">
            <a:avLst/>
          </a:prstGeom>
          <a:noFill/>
        </p:spPr>
        <p:txBody>
          <a:bodyPr wrap="square" rtlCol="0">
            <a:spAutoFit/>
          </a:bodyPr>
          <a:lstStyle>
            <a:defPPr>
              <a:defRPr kern="1200" smtId="4294967295"/>
            </a:defPPr>
          </a:lstStyle>
          <a:p>
            <a:r>
              <a:rPr lang="en-US" dirty="0">
                <a:latin typeface="+mn-lt"/>
                <a:ea typeface="Open Sans" panose="020B0606030504020204" pitchFamily="34" charset="0"/>
                <a:cs typeface="Open Sans" panose="020B0606030504020204" pitchFamily="34" charset="0"/>
              </a:rPr>
              <a:t>The sentiment analysis reveals that </a:t>
            </a:r>
            <a:r>
              <a:rPr lang="en-US" i="1" dirty="0">
                <a:latin typeface="+mn-lt"/>
                <a:ea typeface="Open Sans" panose="020B0606030504020204" pitchFamily="34" charset="0"/>
                <a:cs typeface="Open Sans" panose="020B0606030504020204" pitchFamily="34" charset="0"/>
              </a:rPr>
              <a:t>Beloved</a:t>
            </a:r>
            <a:r>
              <a:rPr lang="en-US" dirty="0">
                <a:latin typeface="+mn-lt"/>
                <a:ea typeface="Open Sans" panose="020B0606030504020204" pitchFamily="34" charset="0"/>
                <a:cs typeface="Open Sans" panose="020B0606030504020204" pitchFamily="34" charset="0"/>
              </a:rPr>
              <a:t> has an Icarus arc, with the distant-narration of </a:t>
            </a:r>
            <a:r>
              <a:rPr lang="en-US" dirty="0" err="1">
                <a:latin typeface="+mn-lt"/>
                <a:ea typeface="Open Sans" panose="020B0606030504020204" pitchFamily="34" charset="0"/>
                <a:cs typeface="Open Sans" panose="020B0606030504020204" pitchFamily="34" charset="0"/>
              </a:rPr>
              <a:t>Sethe’s</a:t>
            </a:r>
            <a:r>
              <a:rPr lang="en-US" dirty="0">
                <a:latin typeface="+mn-lt"/>
                <a:ea typeface="Open Sans" panose="020B0606030504020204" pitchFamily="34" charset="0"/>
                <a:cs typeface="Open Sans" panose="020B0606030504020204" pitchFamily="34" charset="0"/>
              </a:rPr>
              <a:t> murder of her own baby as the peak valence, but Morrison complicates emotional valance by telling the same scene as both peak and valley, positive and negative. In the context of a novel about slavery and trauma, Morrison’s alternating valence suggests that what is “positive” or ”negative” is not inherent. Valence depends on perspective and orientation in time.</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In the future, we would adjust our parameters to see more exact peaks and valleys and work with </a:t>
            </a:r>
            <a:r>
              <a:rPr lang="en-US" dirty="0" err="1">
                <a:latin typeface="+mn-lt"/>
                <a:ea typeface="Open Sans" panose="020B0606030504020204" pitchFamily="34" charset="0"/>
                <a:cs typeface="Open Sans" panose="020B0606030504020204" pitchFamily="34" charset="0"/>
              </a:rPr>
              <a:t>g</a:t>
            </a:r>
            <a:r>
              <a:rPr lang="en-US" dirty="0" err="1" smtClean="0">
                <a:latin typeface="+mn-lt"/>
                <a:ea typeface="Open Sans" panose="020B0606030504020204" pitchFamily="34" charset="0"/>
                <a:cs typeface="Open Sans" panose="020B0606030504020204" pitchFamily="34" charset="0"/>
              </a:rPr>
              <a:t>ensim</a:t>
            </a:r>
            <a:r>
              <a:rPr lang="en-US" dirty="0" smtClean="0">
                <a:latin typeface="+mn-lt"/>
                <a:ea typeface="Open Sans" panose="020B0606030504020204" pitchFamily="34" charset="0"/>
                <a:cs typeface="Open Sans" panose="020B0606030504020204" pitchFamily="34" charset="0"/>
              </a:rPr>
              <a:t> </a:t>
            </a:r>
            <a:r>
              <a:rPr lang="en-US" dirty="0">
                <a:latin typeface="+mn-lt"/>
                <a:ea typeface="Open Sans" panose="020B0606030504020204" pitchFamily="34" charset="0"/>
                <a:cs typeface="Open Sans" panose="020B0606030504020204" pitchFamily="34" charset="0"/>
              </a:rPr>
              <a:t>word embeddings to analyze the underlying diction.</a:t>
            </a:r>
          </a:p>
        </p:txBody>
      </p:sp>
      <p:grpSp>
        <p:nvGrpSpPr>
          <p:cNvPr id="32" name="Group 31">
            <a:extLst>
              <a:ext uri="{FF2B5EF4-FFF2-40B4-BE49-F238E27FC236}">
                <a16:creationId xmlns:a16="http://schemas.microsoft.com/office/drawing/2014/main" xmlns="" id="{187834F1-7CE3-490E-B577-8F7B1E95798A}"/>
              </a:ext>
            </a:extLst>
          </p:cNvPr>
          <p:cNvGrpSpPr/>
          <p:nvPr/>
        </p:nvGrpSpPr>
        <p:grpSpPr>
          <a:xfrm>
            <a:off x="11699711" y="18994383"/>
            <a:ext cx="9670609" cy="1740991"/>
            <a:chOff x="33680400" y="7445854"/>
            <a:chExt cx="9601201" cy="1662740"/>
          </a:xfrm>
        </p:grpSpPr>
        <p:sp>
          <p:nvSpPr>
            <p:cNvPr id="33" name="Rectangle 10">
              <a:extLst>
                <a:ext uri="{FF2B5EF4-FFF2-40B4-BE49-F238E27FC236}">
                  <a16:creationId xmlns:a16="http://schemas.microsoft.com/office/drawing/2014/main" xmlns="" id="{6F1D2149-4B28-4111-BB2A-1E643E19D8D8}"/>
                </a:ext>
              </a:extLst>
            </p:cNvPr>
            <p:cNvSpPr>
              <a:spLocks noChangeArrowheads="1"/>
            </p:cNvSpPr>
            <p:nvPr/>
          </p:nvSpPr>
          <p:spPr bwMode="auto">
            <a:xfrm>
              <a:off x="33680400" y="8235293"/>
              <a:ext cx="9601200" cy="873301"/>
            </a:xfrm>
            <a:prstGeom prst="rect">
              <a:avLst/>
            </a:prstGeom>
            <a:solidFill>
              <a:srgbClr val="C00000"/>
            </a:solid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Results</a:t>
              </a:r>
            </a:p>
          </p:txBody>
        </p:sp>
        <p:sp>
          <p:nvSpPr>
            <p:cNvPr id="34" name="Right Triangle 33">
              <a:extLst>
                <a:ext uri="{FF2B5EF4-FFF2-40B4-BE49-F238E27FC236}">
                  <a16:creationId xmlns:a16="http://schemas.microsoft.com/office/drawing/2014/main" xmlns="" id="{0879C5A2-F642-49C7-ADE5-F0C3BB6E4485}"/>
                </a:ext>
              </a:extLst>
            </p:cNvPr>
            <p:cNvSpPr/>
            <p:nvPr/>
          </p:nvSpPr>
          <p:spPr bwMode="auto">
            <a:xfrm flipH="1">
              <a:off x="42369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dirty="0">
                <a:latin typeface="Arial"/>
              </a:endParaRPr>
            </a:p>
          </p:txBody>
        </p:sp>
      </p:grpSp>
      <p:pic>
        <p:nvPicPr>
          <p:cNvPr id="1028" name="Picture 4" descr="https://lh4.googleusercontent.com/aHZMV1PHbMZLfGL8crDXley9RW-E4gayg4sO-jm2aIQ-k49_kfH_yg7Vep3dvuQbQ3hF4G4gpAnzimq3bZcA1qeViYLBISLrhdIPZcYeARGjr-kuc8yYbrIAq0en4qvBFrL_NRff">
            <a:extLst>
              <a:ext uri="{FF2B5EF4-FFF2-40B4-BE49-F238E27FC236}">
                <a16:creationId xmlns:a16="http://schemas.microsoft.com/office/drawing/2014/main" xmlns="" id="{A0DF9375-CBF0-9C44-A8C6-07F4E32E7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3939" y="5348308"/>
            <a:ext cx="8403087" cy="8403087"/>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2">
            <a:extLst>
              <a:ext uri="{FF2B5EF4-FFF2-40B4-BE49-F238E27FC236}">
                <a16:creationId xmlns:a16="http://schemas.microsoft.com/office/drawing/2014/main" xmlns="" id="{C78DA541-2F08-4B04-BE19-39640EB245CE}"/>
              </a:ext>
            </a:extLst>
          </p:cNvPr>
          <p:cNvGrpSpPr/>
          <p:nvPr/>
        </p:nvGrpSpPr>
        <p:grpSpPr>
          <a:xfrm>
            <a:off x="22811200" y="30617077"/>
            <a:ext cx="9670608" cy="914400"/>
            <a:chOff x="33682859" y="18103686"/>
            <a:chExt cx="9601200" cy="873301"/>
          </a:xfrm>
          <a:solidFill>
            <a:srgbClr val="C00000"/>
          </a:solidFill>
        </p:grpSpPr>
        <p:sp>
          <p:nvSpPr>
            <p:cNvPr id="44" name="Rectangle 10">
              <a:extLst>
                <a:ext uri="{FF2B5EF4-FFF2-40B4-BE49-F238E27FC236}">
                  <a16:creationId xmlns:a16="http://schemas.microsoft.com/office/drawing/2014/main" xmlns="" id="{C9A3EBA6-3A1B-49EA-A318-7E74A97F57A7}"/>
                </a:ext>
              </a:extLst>
            </p:cNvPr>
            <p:cNvSpPr>
              <a:spLocks noChangeArrowheads="1"/>
            </p:cNvSpPr>
            <p:nvPr/>
          </p:nvSpPr>
          <p:spPr bwMode="auto">
            <a:xfrm>
              <a:off x="33682859" y="18103686"/>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References</a:t>
              </a:r>
            </a:p>
          </p:txBody>
        </p:sp>
        <p:sp>
          <p:nvSpPr>
            <p:cNvPr id="45" name="Right Triangle 44">
              <a:extLst>
                <a:ext uri="{FF2B5EF4-FFF2-40B4-BE49-F238E27FC236}">
                  <a16:creationId xmlns:a16="http://schemas.microsoft.com/office/drawing/2014/main" xmlns="" id="{0B1A457A-0419-4A08-8AA5-B5F40CF5C566}"/>
                </a:ext>
              </a:extLst>
            </p:cNvPr>
            <p:cNvSpPr/>
            <p:nvPr/>
          </p:nvSpPr>
          <p:spPr bwMode="auto">
            <a:xfrm flipH="1">
              <a:off x="42369380" y="1811922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
        <p:nvSpPr>
          <p:cNvPr id="18" name="Rectangle 17"/>
          <p:cNvSpPr/>
          <p:nvPr/>
        </p:nvSpPr>
        <p:spPr>
          <a:xfrm>
            <a:off x="22811575" y="31698536"/>
            <a:ext cx="9668133" cy="830997"/>
          </a:xfrm>
          <a:prstGeom prst="rect">
            <a:avLst/>
          </a:prstGeom>
        </p:spPr>
        <p:txBody>
          <a:bodyPr wrap="square">
            <a:spAutoFit/>
          </a:bodyPr>
          <a:lstStyle/>
          <a:p>
            <a:r>
              <a:rPr lang="en-US" sz="1600" dirty="0"/>
              <a:t>Morrison, Toni. </a:t>
            </a:r>
            <a:r>
              <a:rPr lang="en-US" sz="1600" i="1" dirty="0"/>
              <a:t>Beloved</a:t>
            </a:r>
            <a:r>
              <a:rPr lang="en-US" sz="1600" dirty="0"/>
              <a:t>. Vintage,  </a:t>
            </a:r>
            <a:r>
              <a:rPr lang="en-US" sz="1600" dirty="0" smtClean="0"/>
              <a:t>2004.</a:t>
            </a:r>
            <a:endParaRPr lang="en-US" sz="1600" dirty="0"/>
          </a:p>
          <a:p>
            <a:r>
              <a:rPr lang="en-US" sz="1600" dirty="0" err="1"/>
              <a:t>Jockers</a:t>
            </a:r>
            <a:r>
              <a:rPr lang="en-US" sz="1600" dirty="0"/>
              <a:t>, Matthew L. “Revealing Sentiment and Plot Arcs with </a:t>
            </a:r>
            <a:r>
              <a:rPr lang="en-US" sz="1600"/>
              <a:t>the </a:t>
            </a:r>
            <a:r>
              <a:rPr lang="en-US" sz="1600" smtClean="0"/>
              <a:t>Syuzhet</a:t>
            </a:r>
            <a:r>
              <a:rPr lang="en-US" sz="1600" dirty="0" smtClean="0"/>
              <a:t> </a:t>
            </a:r>
            <a:r>
              <a:rPr lang="en-US" sz="1600" dirty="0"/>
              <a:t>Package.” </a:t>
            </a:r>
            <a:r>
              <a:rPr lang="en-US" sz="1600" i="1" dirty="0"/>
              <a:t>Matthew </a:t>
            </a:r>
            <a:endParaRPr lang="en-US" sz="1600" dirty="0"/>
          </a:p>
          <a:p>
            <a:r>
              <a:rPr lang="en-US" sz="1600" i="1" dirty="0"/>
              <a:t>	L. </a:t>
            </a:r>
            <a:r>
              <a:rPr lang="en-US" sz="1600" i="1" dirty="0" err="1"/>
              <a:t>Jockers</a:t>
            </a:r>
            <a:r>
              <a:rPr lang="en-US" sz="1600" i="1" dirty="0"/>
              <a:t>,</a:t>
            </a:r>
            <a:r>
              <a:rPr lang="en-US" sz="1600" dirty="0"/>
              <a:t> February 2, 2013, 	</a:t>
            </a:r>
            <a:r>
              <a:rPr lang="en-US" sz="1600" u="sng" dirty="0">
                <a:hlinkClick r:id="rId4"/>
              </a:rPr>
              <a:t>www.matthewjockers.net/2015/02/02/syuzhet/</a:t>
            </a:r>
            <a:r>
              <a:rPr lang="en-US" sz="1600" dirty="0"/>
              <a:t>.</a:t>
            </a:r>
          </a:p>
        </p:txBody>
      </p:sp>
      <p:sp>
        <p:nvSpPr>
          <p:cNvPr id="47" name="Rectangle 46"/>
          <p:cNvSpPr/>
          <p:nvPr/>
        </p:nvSpPr>
        <p:spPr>
          <a:xfrm>
            <a:off x="22795098" y="29588541"/>
            <a:ext cx="9668133" cy="830997"/>
          </a:xfrm>
          <a:prstGeom prst="rect">
            <a:avLst/>
          </a:prstGeom>
        </p:spPr>
        <p:txBody>
          <a:bodyPr wrap="square">
            <a:spAutoFit/>
          </a:bodyPr>
          <a:lstStyle/>
          <a:p>
            <a:r>
              <a:rPr lang="en-US" sz="2400" dirty="0"/>
              <a:t>Special thanks to Professor Chun for the coding and visualizations and to Professor Elkins for supporting the literary analysis. </a:t>
            </a:r>
          </a:p>
        </p:txBody>
      </p:sp>
      <p:sp>
        <p:nvSpPr>
          <p:cNvPr id="46" name="TextBox 45">
            <a:extLst>
              <a:ext uri="{FF2B5EF4-FFF2-40B4-BE49-F238E27FC236}">
                <a16:creationId xmlns:a16="http://schemas.microsoft.com/office/drawing/2014/main" xmlns="" id="{7716E987-5F46-8F44-96F1-249DF951E15A}"/>
              </a:ext>
            </a:extLst>
          </p:cNvPr>
          <p:cNvSpPr txBox="1"/>
          <p:nvPr/>
        </p:nvSpPr>
        <p:spPr>
          <a:xfrm>
            <a:off x="915807" y="13845803"/>
            <a:ext cx="9670608" cy="4247317"/>
          </a:xfrm>
          <a:prstGeom prst="rect">
            <a:avLst/>
          </a:prstGeom>
          <a:noFill/>
        </p:spPr>
        <p:txBody>
          <a:bodyPr wrap="square" rtlCol="0">
            <a:spAutoFit/>
          </a:bodyPr>
          <a:lstStyle>
            <a:defPPr>
              <a:defRPr kern="1200" smtId="4294967295"/>
            </a:defPPr>
          </a:lstStyle>
          <a:p>
            <a:r>
              <a:rPr lang="en-US" dirty="0">
                <a:latin typeface="+mn-ea"/>
                <a:cs typeface="Open Sans" panose="020B0606030504020204" pitchFamily="34" charset="0"/>
              </a:rPr>
              <a:t>After cleaning the text, we used the </a:t>
            </a:r>
            <a:r>
              <a:rPr lang="en-US" dirty="0" err="1">
                <a:latin typeface="+mn-ea"/>
                <a:cs typeface="Open Sans" panose="020B0606030504020204" pitchFamily="34" charset="0"/>
              </a:rPr>
              <a:t>Syuzhet</a:t>
            </a:r>
            <a:r>
              <a:rPr lang="en-US" dirty="0">
                <a:latin typeface="+mn-ea"/>
                <a:cs typeface="Open Sans" panose="020B0606030504020204" pitchFamily="34" charset="0"/>
              </a:rPr>
              <a:t> package in R to test the emotional valance of </a:t>
            </a:r>
            <a:r>
              <a:rPr lang="en-US" i="1" dirty="0">
                <a:latin typeface="+mn-ea"/>
                <a:cs typeface="Open Sans" panose="020B0606030504020204" pitchFamily="34" charset="0"/>
              </a:rPr>
              <a:t>Beloved</a:t>
            </a:r>
            <a:r>
              <a:rPr lang="en-US" dirty="0">
                <a:latin typeface="+mn-ea"/>
                <a:cs typeface="Open Sans" panose="020B0606030504020204" pitchFamily="34" charset="0"/>
              </a:rPr>
              <a:t> over narrative time. </a:t>
            </a:r>
          </a:p>
          <a:p>
            <a:r>
              <a:rPr lang="en-US" dirty="0">
                <a:latin typeface="+mn-ea"/>
                <a:cs typeface="Open Sans" panose="020B0606030504020204" pitchFamily="34" charset="0"/>
              </a:rPr>
              <a:t>We plotted the arc using a DCT with a low pass of 9, a Loess smoothing model, and a rolling mean of .</a:t>
            </a:r>
            <a:r>
              <a:rPr lang="en-US" dirty="0" smtClean="0">
                <a:latin typeface="+mn-ea"/>
                <a:cs typeface="Open Sans" panose="020B0606030504020204" pitchFamily="34" charset="0"/>
              </a:rPr>
              <a:t>1</a:t>
            </a:r>
            <a:r>
              <a:rPr lang="en-US" dirty="0">
                <a:latin typeface="+mn-ea"/>
                <a:cs typeface="Open Sans" panose="020B0606030504020204" pitchFamily="34" charset="0"/>
              </a:rPr>
              <a:t>.</a:t>
            </a:r>
            <a:endParaRPr lang="en-US" dirty="0">
              <a:latin typeface="+mn-ea"/>
              <a:cs typeface="Open Sans" panose="020B0606030504020204" pitchFamily="34" charset="0"/>
            </a:endParaRPr>
          </a:p>
          <a:p>
            <a:r>
              <a:rPr lang="en-US" dirty="0">
                <a:latin typeface="+mn-ea"/>
                <a:cs typeface="Open Sans" panose="020B0606030504020204" pitchFamily="34" charset="0"/>
              </a:rPr>
              <a:t>We used those peaks and valleys to do a literary analysis of their significance.</a:t>
            </a:r>
          </a:p>
          <a:p>
            <a:endParaRPr lang="en-US" dirty="0">
              <a:latin typeface="+mn-ea"/>
              <a:cs typeface="Open Sans" panose="020B0606030504020204" pitchFamily="34" charset="0"/>
            </a:endParaRPr>
          </a:p>
          <a:p>
            <a:endParaRPr lang="en-US" dirty="0">
              <a:latin typeface="+mn-ea"/>
              <a:cs typeface="Open Sans" panose="020B0606030504020204" pitchFamily="34" charset="0"/>
            </a:endParaRPr>
          </a:p>
        </p:txBody>
      </p:sp>
      <p:sp>
        <p:nvSpPr>
          <p:cNvPr id="60" name="Rectangle 59">
            <a:extLst>
              <a:ext uri="{FF2B5EF4-FFF2-40B4-BE49-F238E27FC236}">
                <a16:creationId xmlns:a16="http://schemas.microsoft.com/office/drawing/2014/main" xmlns="" id="{0D103EBE-1781-2F4F-B10D-70396046DDC5}"/>
              </a:ext>
            </a:extLst>
          </p:cNvPr>
          <p:cNvSpPr/>
          <p:nvPr/>
        </p:nvSpPr>
        <p:spPr>
          <a:xfrm>
            <a:off x="16548508" y="14854312"/>
            <a:ext cx="4745996" cy="4893647"/>
          </a:xfrm>
          <a:prstGeom prst="rect">
            <a:avLst/>
          </a:prstGeom>
        </p:spPr>
        <p:txBody>
          <a:bodyPr wrap="square">
            <a:spAutoFit/>
          </a:bodyPr>
          <a:lstStyle/>
          <a:p>
            <a:r>
              <a:rPr lang="en-US" sz="2400" dirty="0">
                <a:latin typeface="+mn-lt"/>
                <a:ea typeface="Open Sans" panose="020B0606030504020204" pitchFamily="34" charset="0"/>
                <a:cs typeface="Open Sans" panose="020B0606030504020204" pitchFamily="34" charset="0"/>
              </a:rPr>
              <a:t>Valley 1: Paul D arrives. Denver. reveals her loneliness.</a:t>
            </a:r>
          </a:p>
          <a:p>
            <a:r>
              <a:rPr lang="en-US" sz="2400" dirty="0">
                <a:latin typeface="+mn-lt"/>
                <a:ea typeface="Open Sans" panose="020B0606030504020204" pitchFamily="34" charset="0"/>
                <a:cs typeface="Open Sans" panose="020B0606030504020204" pitchFamily="34" charset="0"/>
              </a:rPr>
              <a:t>Valley 2: Paul D tells </a:t>
            </a:r>
            <a:r>
              <a:rPr lang="en-US" sz="2400" dirty="0" err="1">
                <a:latin typeface="+mn-lt"/>
                <a:ea typeface="Open Sans" panose="020B0606030504020204" pitchFamily="34" charset="0"/>
                <a:cs typeface="Open Sans" panose="020B0606030504020204" pitchFamily="34" charset="0"/>
              </a:rPr>
              <a:t>Sethe</a:t>
            </a:r>
            <a:r>
              <a:rPr lang="en-US" sz="2400" dirty="0">
                <a:latin typeface="+mn-lt"/>
                <a:ea typeface="Open Sans" panose="020B0606030504020204" pitchFamily="34" charset="0"/>
                <a:cs typeface="Open Sans" panose="020B0606030504020204" pitchFamily="34" charset="0"/>
              </a:rPr>
              <a:t> about his trauma with the bit.</a:t>
            </a:r>
          </a:p>
          <a:p>
            <a:r>
              <a:rPr lang="en-US" sz="2400" dirty="0">
                <a:latin typeface="+mn-lt"/>
                <a:ea typeface="Open Sans" panose="020B0606030504020204" pitchFamily="34" charset="0"/>
                <a:cs typeface="Open Sans" panose="020B0606030504020204" pitchFamily="34" charset="0"/>
              </a:rPr>
              <a:t>Valley 3: Beloved and Paul D in the cold house. Beloved and Denver in the cold house.</a:t>
            </a:r>
          </a:p>
          <a:p>
            <a:r>
              <a:rPr lang="en-US" sz="2400" dirty="0">
                <a:latin typeface="+mn-lt"/>
                <a:ea typeface="Open Sans" panose="020B0606030504020204" pitchFamily="34" charset="0"/>
                <a:cs typeface="Open Sans" panose="020B0606030504020204" pitchFamily="34" charset="0"/>
              </a:rPr>
              <a:t>Valley 4: Paul D’s focalization. </a:t>
            </a:r>
            <a:r>
              <a:rPr lang="en-US" sz="2400" dirty="0" err="1">
                <a:latin typeface="+mn-lt"/>
                <a:ea typeface="Open Sans" panose="020B0606030504020204" pitchFamily="34" charset="0"/>
                <a:cs typeface="Open Sans" panose="020B0606030504020204" pitchFamily="34" charset="0"/>
              </a:rPr>
              <a:t>Sethe</a:t>
            </a:r>
            <a:r>
              <a:rPr lang="en-US" sz="2400" dirty="0">
                <a:latin typeface="+mn-lt"/>
                <a:ea typeface="Open Sans" panose="020B0606030504020204" pitchFamily="34" charset="0"/>
                <a:cs typeface="Open Sans" panose="020B0606030504020204" pitchFamily="34" charset="0"/>
              </a:rPr>
              <a:t> describes the murder.</a:t>
            </a:r>
          </a:p>
          <a:p>
            <a:r>
              <a:rPr lang="en-US" sz="2400" dirty="0">
                <a:latin typeface="+mn-lt"/>
                <a:ea typeface="Open Sans" panose="020B0606030504020204" pitchFamily="34" charset="0"/>
                <a:cs typeface="Open Sans" panose="020B0606030504020204" pitchFamily="34" charset="0"/>
              </a:rPr>
              <a:t>Valley 5: Failed escape from Sweet Home.</a:t>
            </a:r>
          </a:p>
          <a:p>
            <a:r>
              <a:rPr lang="en-US" sz="2400" dirty="0">
                <a:latin typeface="+mn-lt"/>
                <a:ea typeface="Open Sans" panose="020B0606030504020204" pitchFamily="34" charset="0"/>
                <a:cs typeface="Open Sans" panose="020B0606030504020204" pitchFamily="34" charset="0"/>
              </a:rPr>
              <a:t>Valley 6: Women exorcise Beloved. Paul D returns.</a:t>
            </a:r>
          </a:p>
        </p:txBody>
      </p:sp>
      <p:sp>
        <p:nvSpPr>
          <p:cNvPr id="62" name="TextBox 61">
            <a:extLst>
              <a:ext uri="{FF2B5EF4-FFF2-40B4-BE49-F238E27FC236}">
                <a16:creationId xmlns:a16="http://schemas.microsoft.com/office/drawing/2014/main" xmlns="" id="{F0D71C54-0255-8848-98BA-5F07D941EBDB}"/>
              </a:ext>
            </a:extLst>
          </p:cNvPr>
          <p:cNvSpPr txBox="1"/>
          <p:nvPr/>
        </p:nvSpPr>
        <p:spPr>
          <a:xfrm>
            <a:off x="12766053" y="14141127"/>
            <a:ext cx="7537927" cy="553998"/>
          </a:xfrm>
          <a:prstGeom prst="rect">
            <a:avLst/>
          </a:prstGeom>
          <a:noFill/>
        </p:spPr>
        <p:txBody>
          <a:bodyPr wrap="square" rtlCol="0">
            <a:spAutoFit/>
          </a:bodyPr>
          <a:lstStyle>
            <a:defPPr>
              <a:defRPr kern="1200" smtId="4294967295"/>
            </a:defPPr>
          </a:lstStyle>
          <a:p>
            <a:r>
              <a:rPr lang="en-US" dirty="0">
                <a:latin typeface="+mn-lt"/>
                <a:ea typeface="Open Sans" panose="020B0606030504020204" pitchFamily="34" charset="0"/>
                <a:cs typeface="Open Sans" panose="020B0606030504020204" pitchFamily="34" charset="0"/>
              </a:rPr>
              <a:t>Contextualizing the RM Peaks and Valleys</a:t>
            </a:r>
          </a:p>
        </p:txBody>
      </p:sp>
      <p:sp>
        <p:nvSpPr>
          <p:cNvPr id="66" name="TextBox 65">
            <a:extLst>
              <a:ext uri="{FF2B5EF4-FFF2-40B4-BE49-F238E27FC236}">
                <a16:creationId xmlns:a16="http://schemas.microsoft.com/office/drawing/2014/main" xmlns="" id="{2F196262-4A54-294B-92E7-8D18F94DC469}"/>
              </a:ext>
            </a:extLst>
          </p:cNvPr>
          <p:cNvSpPr txBox="1"/>
          <p:nvPr/>
        </p:nvSpPr>
        <p:spPr>
          <a:xfrm>
            <a:off x="11738759" y="21042227"/>
            <a:ext cx="9670608" cy="12095619"/>
          </a:xfrm>
          <a:prstGeom prst="rect">
            <a:avLst/>
          </a:prstGeom>
          <a:noFill/>
        </p:spPr>
        <p:txBody>
          <a:bodyPr wrap="square" rtlCol="0">
            <a:spAutoFit/>
          </a:bodyPr>
          <a:lstStyle>
            <a:defPPr>
              <a:defRPr kern="1200" smtId="4294967295"/>
            </a:defPPr>
          </a:lstStyle>
          <a:p>
            <a:r>
              <a:rPr lang="en-US" dirty="0">
                <a:latin typeface="+mn-lt"/>
                <a:ea typeface="Open Sans" panose="020B0606030504020204" pitchFamily="34" charset="0"/>
                <a:cs typeface="Open Sans" panose="020B0606030504020204" pitchFamily="34" charset="0"/>
              </a:rPr>
              <a:t>The crux points aligned with hypothesized crux points, but their measured relative positive and negative emotional valance was unexpected.</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For instance, Baby Suggs’ Sermon was hypothesized as the height of positive valance but was measured as the most ambivalent peak. </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The shared peak of the models is Peak 3 on the .1 RM mapping, labelled here as “Morrison narrates </a:t>
            </a:r>
            <a:r>
              <a:rPr lang="en-US" dirty="0" err="1">
                <a:latin typeface="+mn-lt"/>
                <a:ea typeface="Open Sans" panose="020B0606030504020204" pitchFamily="34" charset="0"/>
                <a:cs typeface="Open Sans" panose="020B0606030504020204" pitchFamily="34" charset="0"/>
              </a:rPr>
              <a:t>Sethe’s</a:t>
            </a:r>
            <a:r>
              <a:rPr lang="en-US" dirty="0">
                <a:latin typeface="+mn-lt"/>
                <a:ea typeface="Open Sans" panose="020B0606030504020204" pitchFamily="34" charset="0"/>
                <a:cs typeface="Open Sans" panose="020B0606030504020204" pitchFamily="34" charset="0"/>
              </a:rPr>
              <a:t> murder of Beloved.” This scene was hypothesized as the most negative crux because it describes the murder of Beloved, but the sentiment analysis labelled it as the most positive.</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The most negative crux is labelled here as “Beloved and Paul D in the cold house. Beloved and Denver in the cold house.” While this scene was an expected valley, it was not expected to have the most negative association.</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The contrast between expected crux and emotional valance suggests that Morrison is complicating the relationship between events and their expected emotional resonance. </a:t>
            </a:r>
          </a:p>
          <a:p>
            <a:endParaRPr lang="en-US" dirty="0">
              <a:latin typeface="+mn-lt"/>
              <a:ea typeface="Open Sans" panose="020B0606030504020204" pitchFamily="34" charset="0"/>
              <a:cs typeface="Open Sans" panose="020B0606030504020204" pitchFamily="34" charset="0"/>
            </a:endParaRPr>
          </a:p>
        </p:txBody>
      </p:sp>
      <p:sp>
        <p:nvSpPr>
          <p:cNvPr id="68" name="Rectangle 67">
            <a:extLst>
              <a:ext uri="{FF2B5EF4-FFF2-40B4-BE49-F238E27FC236}">
                <a16:creationId xmlns:a16="http://schemas.microsoft.com/office/drawing/2014/main" xmlns="" id="{3A172FF0-E646-0846-B64D-C0DFA918BE19}"/>
              </a:ext>
            </a:extLst>
          </p:cNvPr>
          <p:cNvSpPr/>
          <p:nvPr/>
        </p:nvSpPr>
        <p:spPr>
          <a:xfrm>
            <a:off x="1164435" y="25392729"/>
            <a:ext cx="9173352" cy="7940635"/>
          </a:xfrm>
          <a:prstGeom prst="rect">
            <a:avLst/>
          </a:prstGeom>
        </p:spPr>
        <p:txBody>
          <a:bodyPr wrap="square">
            <a:spAutoFit/>
          </a:bodyPr>
          <a:lstStyle/>
          <a:p>
            <a:r>
              <a:rPr lang="en-US" dirty="0"/>
              <a:t>The Simplified Macro Shape suggests a narrative arc </a:t>
            </a:r>
            <a:r>
              <a:rPr lang="en-US" dirty="0" err="1"/>
              <a:t>cloisest</a:t>
            </a:r>
            <a:r>
              <a:rPr lang="en-US" dirty="0"/>
              <a:t> to the </a:t>
            </a:r>
            <a:r>
              <a:rPr lang="en-US" dirty="0"/>
              <a:t>I</a:t>
            </a:r>
            <a:r>
              <a:rPr lang="en-US" dirty="0" smtClean="0"/>
              <a:t>carus </a:t>
            </a:r>
            <a:r>
              <a:rPr lang="en-US" dirty="0"/>
              <a:t>model. The emotional valance starts low, most of the novel is spent reach towards a peak, and, upon reaching that peak, there is a sudden drop to negative emotional valance.</a:t>
            </a:r>
          </a:p>
          <a:p>
            <a:endParaRPr lang="en-US" dirty="0"/>
          </a:p>
          <a:p>
            <a:r>
              <a:rPr lang="en-US" dirty="0"/>
              <a:t>Though the three models do not correlate perfectly, they share a peak at about the 70% (5,000) sentence marker of narrative time. </a:t>
            </a:r>
          </a:p>
          <a:p>
            <a:endParaRPr lang="en-US" dirty="0"/>
          </a:p>
          <a:p>
            <a:r>
              <a:rPr lang="en-US" dirty="0"/>
              <a:t>Since the models did not overlay as exactly as expected, we mapped the .10 RM curve to contextualize the peaks and valleys underlying the potential narrative structure, focusing on the shared peak and its significance.</a:t>
            </a:r>
          </a:p>
          <a:p>
            <a:r>
              <a:rPr lang="en-US" dirty="0"/>
              <a:t/>
            </a:r>
            <a:br>
              <a:rPr lang="en-US" dirty="0"/>
            </a:br>
            <a:endParaRPr lang="en-US" dirty="0"/>
          </a:p>
        </p:txBody>
      </p:sp>
      <p:sp>
        <p:nvSpPr>
          <p:cNvPr id="71" name="TextBox 70">
            <a:extLst>
              <a:ext uri="{FF2B5EF4-FFF2-40B4-BE49-F238E27FC236}">
                <a16:creationId xmlns:a16="http://schemas.microsoft.com/office/drawing/2014/main" xmlns="" id="{94E89A62-F4C5-5746-8311-D77E9D237645}"/>
              </a:ext>
            </a:extLst>
          </p:cNvPr>
          <p:cNvSpPr txBox="1"/>
          <p:nvPr/>
        </p:nvSpPr>
        <p:spPr>
          <a:xfrm>
            <a:off x="11890911" y="14989806"/>
            <a:ext cx="4745705" cy="4524315"/>
          </a:xfrm>
          <a:prstGeom prst="rect">
            <a:avLst/>
          </a:prstGeom>
          <a:noFill/>
        </p:spPr>
        <p:txBody>
          <a:bodyPr wrap="square" rtlCol="0">
            <a:spAutoFit/>
          </a:bodyPr>
          <a:lstStyle>
            <a:defPPr>
              <a:defRPr kern="1200" smtId="4294967295"/>
            </a:defPPr>
          </a:lstStyle>
          <a:p>
            <a:r>
              <a:rPr lang="en-US" sz="2400" dirty="0">
                <a:latin typeface="+mn-lt"/>
                <a:ea typeface="Open Sans" panose="020B0606030504020204" pitchFamily="34" charset="0"/>
                <a:cs typeface="Open Sans" panose="020B0606030504020204" pitchFamily="34" charset="0"/>
              </a:rPr>
              <a:t>Peak 1: Denver tells her mother about the white dress. </a:t>
            </a:r>
            <a:r>
              <a:rPr lang="en-US" sz="2400" dirty="0" err="1">
                <a:latin typeface="+mn-lt"/>
                <a:ea typeface="Open Sans" panose="020B0606030504020204" pitchFamily="34" charset="0"/>
                <a:cs typeface="Open Sans" panose="020B0606030504020204" pitchFamily="34" charset="0"/>
              </a:rPr>
              <a:t>Sethe</a:t>
            </a:r>
            <a:r>
              <a:rPr lang="en-US" sz="2400" dirty="0">
                <a:latin typeface="+mn-lt"/>
                <a:ea typeface="Open Sans" panose="020B0606030504020204" pitchFamily="34" charset="0"/>
                <a:cs typeface="Open Sans" panose="020B0606030504020204" pitchFamily="34" charset="0"/>
              </a:rPr>
              <a:t> defines “</a:t>
            </a:r>
            <a:r>
              <a:rPr lang="en-US" sz="2400" dirty="0" err="1">
                <a:latin typeface="+mn-lt"/>
                <a:ea typeface="Open Sans" panose="020B0606030504020204" pitchFamily="34" charset="0"/>
                <a:cs typeface="Open Sans" panose="020B0606030504020204" pitchFamily="34" charset="0"/>
              </a:rPr>
              <a:t>rememory</a:t>
            </a:r>
            <a:r>
              <a:rPr lang="en-US" sz="2400" dirty="0">
                <a:latin typeface="+mn-lt"/>
                <a:ea typeface="Open Sans" panose="020B0606030504020204" pitchFamily="34" charset="0"/>
                <a:cs typeface="Open Sans" panose="020B0606030504020204" pitchFamily="34" charset="0"/>
              </a:rPr>
              <a:t>” of Sweet Home.</a:t>
            </a:r>
          </a:p>
          <a:p>
            <a:r>
              <a:rPr lang="en-US" sz="2400" dirty="0">
                <a:latin typeface="+mn-lt"/>
                <a:ea typeface="Open Sans" panose="020B0606030504020204" pitchFamily="34" charset="0"/>
                <a:cs typeface="Open Sans" panose="020B0606030504020204" pitchFamily="34" charset="0"/>
              </a:rPr>
              <a:t>Peak 2: After Baby Suggs Sermon.</a:t>
            </a:r>
          </a:p>
          <a:p>
            <a:r>
              <a:rPr lang="en-US" sz="2400" dirty="0">
                <a:latin typeface="+mn-lt"/>
                <a:ea typeface="Open Sans" panose="020B0606030504020204" pitchFamily="34" charset="0"/>
                <a:cs typeface="Open Sans" panose="020B0606030504020204" pitchFamily="34" charset="0"/>
              </a:rPr>
              <a:t>Peak 3: Morrison narrates </a:t>
            </a:r>
            <a:r>
              <a:rPr lang="en-US" sz="2400" dirty="0" err="1">
                <a:latin typeface="+mn-lt"/>
                <a:ea typeface="Open Sans" panose="020B0606030504020204" pitchFamily="34" charset="0"/>
                <a:cs typeface="Open Sans" panose="020B0606030504020204" pitchFamily="34" charset="0"/>
              </a:rPr>
              <a:t>Sethe’s</a:t>
            </a:r>
            <a:r>
              <a:rPr lang="en-US" sz="2400" dirty="0">
                <a:latin typeface="+mn-lt"/>
                <a:ea typeface="Open Sans" panose="020B0606030504020204" pitchFamily="34" charset="0"/>
                <a:cs typeface="Open Sans" panose="020B0606030504020204" pitchFamily="34" charset="0"/>
              </a:rPr>
              <a:t> murder of Beloved.</a:t>
            </a:r>
          </a:p>
          <a:p>
            <a:r>
              <a:rPr lang="en-US" sz="2400" dirty="0">
                <a:latin typeface="+mn-lt"/>
                <a:ea typeface="Open Sans" panose="020B0606030504020204" pitchFamily="34" charset="0"/>
                <a:cs typeface="Open Sans" panose="020B0606030504020204" pitchFamily="34" charset="0"/>
              </a:rPr>
              <a:t>Peak 4: </a:t>
            </a:r>
            <a:r>
              <a:rPr lang="en-US" sz="2400" dirty="0" err="1">
                <a:latin typeface="+mn-lt"/>
                <a:ea typeface="Open Sans" panose="020B0606030504020204" pitchFamily="34" charset="0"/>
                <a:cs typeface="Open Sans" panose="020B0606030504020204" pitchFamily="34" charset="0"/>
              </a:rPr>
              <a:t>Sethe’s</a:t>
            </a:r>
            <a:r>
              <a:rPr lang="en-US" sz="2400" dirty="0">
                <a:latin typeface="+mn-lt"/>
                <a:ea typeface="Open Sans" panose="020B0606030504020204" pitchFamily="34" charset="0"/>
                <a:cs typeface="Open Sans" panose="020B0606030504020204" pitchFamily="34" charset="0"/>
              </a:rPr>
              <a:t> first-person description of Sweet Home.</a:t>
            </a:r>
          </a:p>
          <a:p>
            <a:r>
              <a:rPr lang="en-US" sz="2400" dirty="0">
                <a:latin typeface="+mn-lt"/>
                <a:ea typeface="Open Sans" panose="020B0606030504020204" pitchFamily="34" charset="0"/>
                <a:cs typeface="Open Sans" panose="020B0606030504020204" pitchFamily="34" charset="0"/>
              </a:rPr>
              <a:t>Peak 5: Denver on the threshold of seeking help.</a:t>
            </a:r>
          </a:p>
        </p:txBody>
      </p:sp>
      <p:pic>
        <p:nvPicPr>
          <p:cNvPr id="75" name="Picture 8" descr="https://lh4.googleusercontent.com/ZrA89aheoXi_bkcN2NOstycq4WFys9ZyswsV4xFI_9ZuBR3iqI1ayXoevblt4U20rhcgVGIWf_rpypW9StMh80mMzopJBx6U-HXbm2XgZGoo82UWFJk5IOoA9cmmBvQL8pL_0N0Z">
            <a:extLst>
              <a:ext uri="{FF2B5EF4-FFF2-40B4-BE49-F238E27FC236}">
                <a16:creationId xmlns:a16="http://schemas.microsoft.com/office/drawing/2014/main" xmlns="" id="{3B06F3C7-E2C5-294D-A2F0-B081434D7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3063" y="17703792"/>
            <a:ext cx="8597082" cy="7545640"/>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xmlns="" id="{3BE2A4E9-CD64-E14C-9049-D37126D10C16}"/>
              </a:ext>
            </a:extLst>
          </p:cNvPr>
          <p:cNvGrpSpPr/>
          <p:nvPr/>
        </p:nvGrpSpPr>
        <p:grpSpPr>
          <a:xfrm>
            <a:off x="22841680" y="5456508"/>
            <a:ext cx="9670608" cy="914400"/>
            <a:chOff x="33680400" y="7438427"/>
            <a:chExt cx="9601200" cy="873301"/>
          </a:xfrm>
          <a:solidFill>
            <a:srgbClr val="C00000"/>
          </a:solidFill>
        </p:grpSpPr>
        <p:sp>
          <p:nvSpPr>
            <p:cNvPr id="78" name="Rectangle 10">
              <a:extLst>
                <a:ext uri="{FF2B5EF4-FFF2-40B4-BE49-F238E27FC236}">
                  <a16:creationId xmlns:a16="http://schemas.microsoft.com/office/drawing/2014/main" xmlns="" id="{463ACABC-59A4-064F-B04A-05D8A9EC9BA5}"/>
                </a:ext>
              </a:extLst>
            </p:cNvPr>
            <p:cNvSpPr>
              <a:spLocks noChangeArrowheads="1"/>
            </p:cNvSpPr>
            <p:nvPr/>
          </p:nvSpPr>
          <p:spPr bwMode="auto">
            <a:xfrm>
              <a:off x="33680400" y="7438427"/>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Literary Analysis </a:t>
              </a:r>
            </a:p>
          </p:txBody>
        </p:sp>
        <p:sp>
          <p:nvSpPr>
            <p:cNvPr id="79" name="Right Triangle 78">
              <a:extLst>
                <a:ext uri="{FF2B5EF4-FFF2-40B4-BE49-F238E27FC236}">
                  <a16:creationId xmlns:a16="http://schemas.microsoft.com/office/drawing/2014/main" xmlns="" id="{F1047E71-356E-9D4D-871E-F86D5960AB23}"/>
                </a:ext>
              </a:extLst>
            </p:cNvPr>
            <p:cNvSpPr/>
            <p:nvPr/>
          </p:nvSpPr>
          <p:spPr bwMode="auto">
            <a:xfrm flipH="1">
              <a:off x="42369380" y="744585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
        <p:nvSpPr>
          <p:cNvPr id="80" name="TextBox 79">
            <a:extLst>
              <a:ext uri="{FF2B5EF4-FFF2-40B4-BE49-F238E27FC236}">
                <a16:creationId xmlns:a16="http://schemas.microsoft.com/office/drawing/2014/main" xmlns="" id="{52414B9C-776D-B24B-B79C-B38561A809D9}"/>
              </a:ext>
            </a:extLst>
          </p:cNvPr>
          <p:cNvSpPr txBox="1"/>
          <p:nvPr/>
        </p:nvSpPr>
        <p:spPr>
          <a:xfrm>
            <a:off x="22841680" y="6490678"/>
            <a:ext cx="9670608" cy="14403943"/>
          </a:xfrm>
          <a:prstGeom prst="rect">
            <a:avLst/>
          </a:prstGeom>
          <a:noFill/>
        </p:spPr>
        <p:txBody>
          <a:bodyPr wrap="square" rtlCol="0">
            <a:spAutoFit/>
          </a:bodyPr>
          <a:lstStyle>
            <a:defPPr>
              <a:defRPr kern="1200" smtId="4294967295"/>
            </a:defPPr>
          </a:lstStyle>
          <a:p>
            <a:r>
              <a:rPr lang="en-US" dirty="0">
                <a:ea typeface="Open Sans" panose="020B0606030504020204" pitchFamily="34" charset="0"/>
                <a:cs typeface="Open Sans" panose="020B0606030504020204" pitchFamily="34" charset="0"/>
              </a:rPr>
              <a:t>The passage at Peak 3 is a “negative” event because </a:t>
            </a:r>
            <a:r>
              <a:rPr lang="en-US" dirty="0" err="1">
                <a:ea typeface="Open Sans" panose="020B0606030504020204" pitchFamily="34" charset="0"/>
                <a:cs typeface="Open Sans" panose="020B0606030504020204" pitchFamily="34" charset="0"/>
              </a:rPr>
              <a:t>Sethe</a:t>
            </a:r>
            <a:r>
              <a:rPr lang="en-US" dirty="0">
                <a:ea typeface="Open Sans" panose="020B0606030504020204" pitchFamily="34" charset="0"/>
                <a:cs typeface="Open Sans" panose="020B0606030504020204" pitchFamily="34" charset="0"/>
              </a:rPr>
              <a:t> kills her daughter, but the sentiment analysis suggests Morrison uses positively charged language. Her words choices include: “flower,” “sweet,” “pleasure, and “cheery blue sky” alongside </a:t>
            </a:r>
            <a:r>
              <a:rPr lang="en-US" dirty="0" smtClean="0">
                <a:ea typeface="Open Sans" panose="020B0606030504020204" pitchFamily="34" charset="0"/>
                <a:cs typeface="Open Sans" panose="020B0606030504020204" pitchFamily="34" charset="0"/>
              </a:rPr>
              <a:t>the description of the event itself (174-180</a:t>
            </a:r>
            <a:r>
              <a:rPr lang="en-US" dirty="0">
                <a:ea typeface="Open Sans" panose="020B0606030504020204" pitchFamily="34" charset="0"/>
                <a:cs typeface="Open Sans" panose="020B0606030504020204" pitchFamily="34" charset="0"/>
              </a:rPr>
              <a:t>). </a:t>
            </a:r>
            <a:r>
              <a:rPr lang="en-US" dirty="0" smtClean="0">
                <a:ea typeface="Open Sans" panose="020B0606030504020204" pitchFamily="34" charset="0"/>
                <a:cs typeface="Open Sans" panose="020B0606030504020204" pitchFamily="34" charset="0"/>
              </a:rPr>
              <a:t>The </a:t>
            </a:r>
            <a:r>
              <a:rPr lang="en-US" dirty="0">
                <a:ea typeface="Open Sans" panose="020B0606030504020204" pitchFamily="34" charset="0"/>
                <a:cs typeface="Open Sans" panose="020B0606030504020204" pitchFamily="34" charset="0"/>
              </a:rPr>
              <a:t>passage at Valley 4 narrates the murder through </a:t>
            </a:r>
            <a:r>
              <a:rPr lang="en-US" dirty="0" err="1">
                <a:ea typeface="Open Sans" panose="020B0606030504020204" pitchFamily="34" charset="0"/>
                <a:cs typeface="Open Sans" panose="020B0606030504020204" pitchFamily="34" charset="0"/>
              </a:rPr>
              <a:t>Sethe’s</a:t>
            </a:r>
            <a:r>
              <a:rPr lang="en-US" dirty="0">
                <a:ea typeface="Open Sans" panose="020B0606030504020204" pitchFamily="34" charset="0"/>
                <a:cs typeface="Open Sans" panose="020B0606030504020204" pitchFamily="34" charset="0"/>
              </a:rPr>
              <a:t> words and Paul D’s reactions. Morrison populates the text with: “gnawing,” ”selfishness,” “helpless,” and ”danger” as well as “safety” and “love” which might explain the more ambivalent valence (compared to other valleys</a:t>
            </a:r>
            <a:r>
              <a:rPr lang="en-US" dirty="0" smtClean="0">
                <a:ea typeface="Open Sans" panose="020B0606030504020204" pitchFamily="34" charset="0"/>
                <a:cs typeface="Open Sans" panose="020B0606030504020204" pitchFamily="34" charset="0"/>
              </a:rPr>
              <a:t>).Peak </a:t>
            </a:r>
            <a:r>
              <a:rPr lang="en-US" dirty="0">
                <a:ea typeface="Open Sans" panose="020B0606030504020204" pitchFamily="34" charset="0"/>
                <a:cs typeface="Open Sans" panose="020B0606030504020204" pitchFamily="34" charset="0"/>
              </a:rPr>
              <a:t>3 is during the event, while Valley 4 is revisits the event in a conversation between </a:t>
            </a:r>
            <a:r>
              <a:rPr lang="en-US" dirty="0" err="1">
                <a:ea typeface="Open Sans" panose="020B0606030504020204" pitchFamily="34" charset="0"/>
                <a:cs typeface="Open Sans" panose="020B0606030504020204" pitchFamily="34" charset="0"/>
              </a:rPr>
              <a:t>Sethe</a:t>
            </a:r>
            <a:r>
              <a:rPr lang="en-US" dirty="0">
                <a:ea typeface="Open Sans" panose="020B0606030504020204" pitchFamily="34" charset="0"/>
                <a:cs typeface="Open Sans" panose="020B0606030504020204" pitchFamily="34" charset="0"/>
              </a:rPr>
              <a:t> and Paul D. </a:t>
            </a:r>
          </a:p>
          <a:p>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By writing positive valence into the moment itself and negative valence into the recollection, Morrison suggests that the moment of the murder was positive, but, upon reflection, the moment becomes tainted.</a:t>
            </a:r>
          </a:p>
          <a:p>
            <a:r>
              <a:rPr lang="en-US" dirty="0">
                <a:ea typeface="Open Sans" panose="020B0606030504020204" pitchFamily="34" charset="0"/>
                <a:cs typeface="Open Sans" panose="020B0606030504020204" pitchFamily="34" charset="0"/>
              </a:rPr>
              <a:t>By having the sudden negative crux be Valley 4’s retelling of the same event, she creates a narrative “</a:t>
            </a:r>
            <a:r>
              <a:rPr lang="en-US" dirty="0" err="1">
                <a:ea typeface="Open Sans" panose="020B0606030504020204" pitchFamily="34" charset="0"/>
                <a:cs typeface="Open Sans" panose="020B0606030504020204" pitchFamily="34" charset="0"/>
              </a:rPr>
              <a:t>rememory</a:t>
            </a:r>
            <a:r>
              <a:rPr lang="en-US" dirty="0">
                <a:ea typeface="Open Sans" panose="020B0606030504020204" pitchFamily="34" charset="0"/>
                <a:cs typeface="Open Sans" panose="020B0606030504020204" pitchFamily="34" charset="0"/>
              </a:rPr>
              <a:t>” of her own, suggesting that a single moment can be revisited as a different narrative crux. The emotions associated changes its impact</a:t>
            </a:r>
            <a:r>
              <a:rPr lang="en-US" dirty="0" smtClean="0">
                <a:ea typeface="Open Sans" panose="020B0606030504020204" pitchFamily="34" charset="0"/>
                <a:cs typeface="Open Sans" panose="020B0606030504020204" pitchFamily="34" charset="0"/>
              </a:rPr>
              <a:t>.</a:t>
            </a:r>
          </a:p>
          <a:p>
            <a:endParaRPr lang="en-US" dirty="0" smtClean="0">
              <a:ea typeface="Open Sans" panose="020B0606030504020204" pitchFamily="34" charset="0"/>
              <a:cs typeface="Open Sans" panose="020B0606030504020204" pitchFamily="34" charset="0"/>
            </a:endParaRPr>
          </a:p>
          <a:p>
            <a:r>
              <a:rPr lang="en-US" dirty="0" smtClean="0">
                <a:ea typeface="Open Sans" panose="020B0606030504020204" pitchFamily="34" charset="0"/>
                <a:cs typeface="Open Sans" panose="020B0606030504020204" pitchFamily="34" charset="0"/>
              </a:rPr>
              <a:t>Since </a:t>
            </a:r>
            <a:r>
              <a:rPr lang="en-US" dirty="0">
                <a:ea typeface="Open Sans" panose="020B0606030504020204" pitchFamily="34" charset="0"/>
                <a:cs typeface="Open Sans" panose="020B0606030504020204" pitchFamily="34" charset="0"/>
              </a:rPr>
              <a:t>Peak 3 is the height of this Icarus narrative, Morrison </a:t>
            </a:r>
            <a:r>
              <a:rPr lang="en-US" dirty="0" smtClean="0">
                <a:ea typeface="Open Sans" panose="020B0606030504020204" pitchFamily="34" charset="0"/>
                <a:cs typeface="Open Sans" panose="020B0606030504020204" pitchFamily="34" charset="0"/>
              </a:rPr>
              <a:t>may be suggesting that</a:t>
            </a:r>
            <a:r>
              <a:rPr lang="en-US" dirty="0" smtClean="0">
                <a:ea typeface="Open Sans" panose="020B0606030504020204" pitchFamily="34" charset="0"/>
                <a:cs typeface="Open Sans" panose="020B0606030504020204" pitchFamily="34" charset="0"/>
              </a:rPr>
              <a:t>, </a:t>
            </a:r>
            <a:r>
              <a:rPr lang="en-US" dirty="0">
                <a:ea typeface="Open Sans" panose="020B0606030504020204" pitchFamily="34" charset="0"/>
                <a:cs typeface="Open Sans" panose="020B0606030504020204" pitchFamily="34" charset="0"/>
              </a:rPr>
              <a:t>though </a:t>
            </a:r>
            <a:r>
              <a:rPr lang="en-US" dirty="0" err="1">
                <a:ea typeface="Open Sans" panose="020B0606030504020204" pitchFamily="34" charset="0"/>
                <a:cs typeface="Open Sans" panose="020B0606030504020204" pitchFamily="34" charset="0"/>
              </a:rPr>
              <a:t>Sethe</a:t>
            </a:r>
            <a:r>
              <a:rPr lang="en-US" dirty="0">
                <a:ea typeface="Open Sans" panose="020B0606030504020204" pitchFamily="34" charset="0"/>
                <a:cs typeface="Open Sans" panose="020B0606030504020204" pitchFamily="34" charset="0"/>
              </a:rPr>
              <a:t> thought she was flying into freedom by taking agency, her act of “love” was destructive. The map suggests that killing Beloved is both her height and her downfall. Morrison suggests that a ”positive” action can result in a ”negative” spiral.</a:t>
            </a:r>
          </a:p>
        </p:txBody>
      </p:sp>
      <p:grpSp>
        <p:nvGrpSpPr>
          <p:cNvPr id="51" name="Group 50">
            <a:extLst>
              <a:ext uri="{FF2B5EF4-FFF2-40B4-BE49-F238E27FC236}">
                <a16:creationId xmlns:a16="http://schemas.microsoft.com/office/drawing/2014/main" xmlns="" id="{BF8A3D3C-F9CD-1E4A-876B-43A353220C7A}"/>
              </a:ext>
            </a:extLst>
          </p:cNvPr>
          <p:cNvGrpSpPr/>
          <p:nvPr/>
        </p:nvGrpSpPr>
        <p:grpSpPr>
          <a:xfrm>
            <a:off x="22792623" y="28639081"/>
            <a:ext cx="9670608" cy="914400"/>
            <a:chOff x="33682859" y="18103686"/>
            <a:chExt cx="9601200" cy="873301"/>
          </a:xfrm>
          <a:solidFill>
            <a:srgbClr val="C00000"/>
          </a:solidFill>
        </p:grpSpPr>
        <p:sp>
          <p:nvSpPr>
            <p:cNvPr id="52" name="Rectangle 10">
              <a:extLst>
                <a:ext uri="{FF2B5EF4-FFF2-40B4-BE49-F238E27FC236}">
                  <a16:creationId xmlns:a16="http://schemas.microsoft.com/office/drawing/2014/main" xmlns="" id="{A41ECF27-9EC5-0340-9DF0-2AC6FE0FC467}"/>
                </a:ext>
              </a:extLst>
            </p:cNvPr>
            <p:cNvSpPr>
              <a:spLocks noChangeArrowheads="1"/>
            </p:cNvSpPr>
            <p:nvPr/>
          </p:nvSpPr>
          <p:spPr bwMode="auto">
            <a:xfrm>
              <a:off x="33682859" y="18103686"/>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Acknowledgements</a:t>
              </a:r>
            </a:p>
          </p:txBody>
        </p:sp>
        <p:sp>
          <p:nvSpPr>
            <p:cNvPr id="53" name="Right Triangle 52">
              <a:extLst>
                <a:ext uri="{FF2B5EF4-FFF2-40B4-BE49-F238E27FC236}">
                  <a16:creationId xmlns:a16="http://schemas.microsoft.com/office/drawing/2014/main" xmlns="" id="{E574C3B5-6647-B74E-A19D-9A2BBB0A7849}"/>
                </a:ext>
              </a:extLst>
            </p:cNvPr>
            <p:cNvSpPr/>
            <p:nvPr/>
          </p:nvSpPr>
          <p:spPr bwMode="auto">
            <a:xfrm flipH="1">
              <a:off x="42369380" y="1811922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ntrativechartreuse|09-2018"/>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TotalTime>
  <Words>1057</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Domine</vt:lpstr>
      <vt:lpstr>Montserrat Semi Bold</vt:lpstr>
      <vt:lpstr>Montserrat Extra Bold</vt:lpstr>
      <vt:lpstr>Gill Sans</vt:lpstr>
      <vt:lpstr>Open Sans</vt:lpstr>
      <vt:lpstr>Default Design</vt:lpstr>
      <vt:lpstr>PowerPoint Presentation</vt:lpstr>
    </vt:vector>
  </TitlesOfParts>
  <Company>Graphicsland</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Microsoft Office User</cp:lastModifiedBy>
  <cp:revision>89</cp:revision>
  <dcterms:modified xsi:type="dcterms:W3CDTF">2018-12-23T18:07:36Z</dcterms:modified>
  <cp:category>science research poster</cp:category>
</cp:coreProperties>
</file>