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lvl1pPr>
    <a:lvl2pPr marL="0" marR="0" indent="2194513"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lvl2pPr>
    <a:lvl3pPr marL="0" marR="0" indent="4389027"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lvl3pPr>
    <a:lvl4pPr marL="0" marR="0" indent="6583543"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lvl4pPr>
    <a:lvl5pPr marL="0" marR="0" indent="8778057"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lvl5pPr>
    <a:lvl6pPr marL="0" marR="0" indent="10972571"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lvl6pPr>
    <a:lvl7pPr marL="0" marR="0" indent="13167084"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lvl7pPr>
    <a:lvl8pPr marL="0" marR="0" indent="15361598"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lvl8pPr>
    <a:lvl9pPr marL="0" marR="0" indent="17556114"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p:scale>
          <a:sx n="35" d="100"/>
          <a:sy n="35" d="100"/>
        </p:scale>
        <p:origin x="8" y="-2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389027" latinLnBrk="0">
      <a:defRPr sz="1200">
        <a:latin typeface="+mn-lt"/>
        <a:ea typeface="+mn-ea"/>
        <a:cs typeface="+mn-cs"/>
        <a:sym typeface="Calibri"/>
      </a:defRPr>
    </a:lvl1pPr>
    <a:lvl2pPr indent="228600" defTabSz="4389027" latinLnBrk="0">
      <a:defRPr sz="1200">
        <a:latin typeface="+mn-lt"/>
        <a:ea typeface="+mn-ea"/>
        <a:cs typeface="+mn-cs"/>
        <a:sym typeface="Calibri"/>
      </a:defRPr>
    </a:lvl2pPr>
    <a:lvl3pPr indent="457200" defTabSz="4389027" latinLnBrk="0">
      <a:defRPr sz="1200">
        <a:latin typeface="+mn-lt"/>
        <a:ea typeface="+mn-ea"/>
        <a:cs typeface="+mn-cs"/>
        <a:sym typeface="Calibri"/>
      </a:defRPr>
    </a:lvl3pPr>
    <a:lvl4pPr indent="685800" defTabSz="4389027" latinLnBrk="0">
      <a:defRPr sz="1200">
        <a:latin typeface="+mn-lt"/>
        <a:ea typeface="+mn-ea"/>
        <a:cs typeface="+mn-cs"/>
        <a:sym typeface="Calibri"/>
      </a:defRPr>
    </a:lvl4pPr>
    <a:lvl5pPr indent="914400" defTabSz="4389027" latinLnBrk="0">
      <a:defRPr sz="1200">
        <a:latin typeface="+mn-lt"/>
        <a:ea typeface="+mn-ea"/>
        <a:cs typeface="+mn-cs"/>
        <a:sym typeface="Calibri"/>
      </a:defRPr>
    </a:lvl5pPr>
    <a:lvl6pPr indent="1143000" defTabSz="4389027" latinLnBrk="0">
      <a:defRPr sz="1200">
        <a:latin typeface="+mn-lt"/>
        <a:ea typeface="+mn-ea"/>
        <a:cs typeface="+mn-cs"/>
        <a:sym typeface="Calibri"/>
      </a:defRPr>
    </a:lvl6pPr>
    <a:lvl7pPr indent="1371600" defTabSz="4389027" latinLnBrk="0">
      <a:defRPr sz="1200">
        <a:latin typeface="+mn-lt"/>
        <a:ea typeface="+mn-ea"/>
        <a:cs typeface="+mn-cs"/>
        <a:sym typeface="Calibri"/>
      </a:defRPr>
    </a:lvl7pPr>
    <a:lvl8pPr indent="1600200" defTabSz="4389027" latinLnBrk="0">
      <a:defRPr sz="1200">
        <a:latin typeface="+mn-lt"/>
        <a:ea typeface="+mn-ea"/>
        <a:cs typeface="+mn-cs"/>
        <a:sym typeface="Calibri"/>
      </a:defRPr>
    </a:lvl8pPr>
    <a:lvl9pPr indent="1828800" defTabSz="4389027"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4" name="Title Text"/>
          <p:cNvSpPr txBox="1">
            <a:spLocks noGrp="1"/>
          </p:cNvSpPr>
          <p:nvPr>
            <p:ph type="title"/>
          </p:nvPr>
        </p:nvSpPr>
        <p:spPr>
          <a:xfrm>
            <a:off x="2194560" y="1318263"/>
            <a:ext cx="39502079" cy="5486401"/>
          </a:xfrm>
          <a:prstGeom prst="rect">
            <a:avLst/>
          </a:prstGeom>
        </p:spPr>
        <p:txBody>
          <a:bodyPr/>
          <a:lstStyle/>
          <a:p>
            <a:r>
              <a:t>Title Text</a:t>
            </a:r>
          </a:p>
        </p:txBody>
      </p:sp>
      <p:sp>
        <p:nvSpPr>
          <p:cNvPr id="95" name="Body Level One…"/>
          <p:cNvSpPr txBox="1">
            <a:spLocks noGrp="1"/>
          </p:cNvSpPr>
          <p:nvPr>
            <p:ph type="body" idx="1"/>
          </p:nvPr>
        </p:nvSpPr>
        <p:spPr>
          <a:xfrm>
            <a:off x="2194560" y="7680963"/>
            <a:ext cx="39502079" cy="2172462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xfrm>
            <a:off x="40485792" y="30741880"/>
            <a:ext cx="1210849" cy="128980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3" name="Title Text"/>
          <p:cNvSpPr txBox="1">
            <a:spLocks noGrp="1"/>
          </p:cNvSpPr>
          <p:nvPr>
            <p:ph type="title"/>
          </p:nvPr>
        </p:nvSpPr>
        <p:spPr>
          <a:xfrm>
            <a:off x="114559084" y="4221484"/>
            <a:ext cx="35547305" cy="89877901"/>
          </a:xfrm>
          <a:prstGeom prst="rect">
            <a:avLst/>
          </a:prstGeom>
        </p:spPr>
        <p:txBody>
          <a:bodyPr/>
          <a:lstStyle/>
          <a:p>
            <a:r>
              <a:t>Title Text</a:t>
            </a:r>
          </a:p>
        </p:txBody>
      </p:sp>
      <p:sp>
        <p:nvSpPr>
          <p:cNvPr id="104" name="Body Level One…"/>
          <p:cNvSpPr txBox="1">
            <a:spLocks noGrp="1"/>
          </p:cNvSpPr>
          <p:nvPr>
            <p:ph type="body" idx="1"/>
          </p:nvPr>
        </p:nvSpPr>
        <p:spPr>
          <a:xfrm>
            <a:off x="7901947" y="4221484"/>
            <a:ext cx="105925616" cy="898779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xfrm>
            <a:off x="40485792" y="30741880"/>
            <a:ext cx="1210849" cy="128980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2194560" y="1318263"/>
            <a:ext cx="39502079" cy="5486401"/>
          </a:xfrm>
          <a:prstGeom prst="rect">
            <a:avLst/>
          </a:prstGeom>
        </p:spPr>
        <p:txBody>
          <a:bodyPr/>
          <a:lstStyle/>
          <a:p>
            <a:r>
              <a:t>Title Text</a:t>
            </a:r>
          </a:p>
        </p:txBody>
      </p:sp>
      <p:sp>
        <p:nvSpPr>
          <p:cNvPr id="23" name="Body Level One…"/>
          <p:cNvSpPr txBox="1">
            <a:spLocks noGrp="1"/>
          </p:cNvSpPr>
          <p:nvPr>
            <p:ph type="body" idx="1"/>
          </p:nvPr>
        </p:nvSpPr>
        <p:spPr>
          <a:xfrm>
            <a:off x="2194560" y="7680963"/>
            <a:ext cx="39502079" cy="2172462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xfrm>
            <a:off x="40485792" y="30741880"/>
            <a:ext cx="1210849" cy="128980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3467103" y="21153122"/>
            <a:ext cx="37307522" cy="6537961"/>
          </a:xfrm>
          <a:prstGeom prst="rect">
            <a:avLst/>
          </a:prstGeom>
        </p:spPr>
        <p:txBody>
          <a:bodyPr anchor="t"/>
          <a:lstStyle>
            <a:lvl1pPr algn="l">
              <a:defRPr sz="19200" b="1" cap="all"/>
            </a:lvl1pPr>
          </a:lstStyle>
          <a:p>
            <a:r>
              <a:t>Title Text</a:t>
            </a:r>
          </a:p>
        </p:txBody>
      </p:sp>
      <p:sp>
        <p:nvSpPr>
          <p:cNvPr id="32" name="Body Level One…"/>
          <p:cNvSpPr txBox="1">
            <a:spLocks noGrp="1"/>
          </p:cNvSpPr>
          <p:nvPr>
            <p:ph type="body" sz="quarter" idx="1"/>
          </p:nvPr>
        </p:nvSpPr>
        <p:spPr>
          <a:xfrm>
            <a:off x="3467103" y="13952227"/>
            <a:ext cx="37307522" cy="7200898"/>
          </a:xfrm>
          <a:prstGeom prst="rect">
            <a:avLst/>
          </a:prstGeom>
        </p:spPr>
        <p:txBody>
          <a:bodyPr anchor="b"/>
          <a:lstStyle>
            <a:lvl1pPr marL="0" indent="0">
              <a:spcBef>
                <a:spcPts val="2300"/>
              </a:spcBef>
              <a:buSzTx/>
              <a:buFontTx/>
              <a:buNone/>
              <a:defRPr sz="9700">
                <a:solidFill>
                  <a:srgbClr val="888888"/>
                </a:solidFill>
              </a:defRPr>
            </a:lvl1pPr>
            <a:lvl2pPr marL="0" indent="2194513">
              <a:spcBef>
                <a:spcPts val="2300"/>
              </a:spcBef>
              <a:buSzTx/>
              <a:buFontTx/>
              <a:buNone/>
              <a:defRPr sz="9700">
                <a:solidFill>
                  <a:srgbClr val="888888"/>
                </a:solidFill>
              </a:defRPr>
            </a:lvl2pPr>
            <a:lvl3pPr marL="0" indent="4389027">
              <a:spcBef>
                <a:spcPts val="2300"/>
              </a:spcBef>
              <a:buSzTx/>
              <a:buFontTx/>
              <a:buNone/>
              <a:defRPr sz="9700">
                <a:solidFill>
                  <a:srgbClr val="888888"/>
                </a:solidFill>
              </a:defRPr>
            </a:lvl3pPr>
            <a:lvl4pPr marL="0" indent="6583543">
              <a:spcBef>
                <a:spcPts val="2300"/>
              </a:spcBef>
              <a:buSzTx/>
              <a:buFontTx/>
              <a:buNone/>
              <a:defRPr sz="9700">
                <a:solidFill>
                  <a:srgbClr val="888888"/>
                </a:solidFill>
              </a:defRPr>
            </a:lvl4pPr>
            <a:lvl5pPr marL="0" indent="8778057">
              <a:spcBef>
                <a:spcPts val="2300"/>
              </a:spcBef>
              <a:buSzTx/>
              <a:buFontTx/>
              <a:buNone/>
              <a:defRPr sz="97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xfrm>
            <a:off x="40485792" y="30741880"/>
            <a:ext cx="1210849" cy="128980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0" name="Title Text"/>
          <p:cNvSpPr txBox="1">
            <a:spLocks noGrp="1"/>
          </p:cNvSpPr>
          <p:nvPr>
            <p:ph type="title"/>
          </p:nvPr>
        </p:nvSpPr>
        <p:spPr>
          <a:xfrm>
            <a:off x="2194560" y="1318263"/>
            <a:ext cx="39502079" cy="5486401"/>
          </a:xfrm>
          <a:prstGeom prst="rect">
            <a:avLst/>
          </a:prstGeom>
        </p:spPr>
        <p:txBody>
          <a:bodyPr/>
          <a:lstStyle/>
          <a:p>
            <a:r>
              <a:t>Title Text</a:t>
            </a:r>
          </a:p>
        </p:txBody>
      </p:sp>
      <p:sp>
        <p:nvSpPr>
          <p:cNvPr id="41" name="Body Level One…"/>
          <p:cNvSpPr txBox="1">
            <a:spLocks noGrp="1"/>
          </p:cNvSpPr>
          <p:nvPr>
            <p:ph type="body" idx="1"/>
          </p:nvPr>
        </p:nvSpPr>
        <p:spPr>
          <a:xfrm>
            <a:off x="7901944" y="24582124"/>
            <a:ext cx="70736458" cy="69517265"/>
          </a:xfrm>
          <a:prstGeom prst="rect">
            <a:avLst/>
          </a:prstGeom>
        </p:spPr>
        <p:txBody>
          <a:bodyPr/>
          <a:lstStyle>
            <a:lvl1pPr>
              <a:spcBef>
                <a:spcPts val="3200"/>
              </a:spcBef>
              <a:defRPr sz="13400"/>
            </a:lvl1pPr>
            <a:lvl2pPr marL="3792693" indent="-1598179">
              <a:spcBef>
                <a:spcPts val="3200"/>
              </a:spcBef>
              <a:defRPr sz="13400"/>
            </a:lvl2pPr>
            <a:lvl3pPr marL="5904827" indent="-1515798">
              <a:spcBef>
                <a:spcPts val="3200"/>
              </a:spcBef>
              <a:defRPr sz="13400"/>
            </a:lvl3pPr>
            <a:lvl4pPr marL="8273570" indent="-1690027">
              <a:spcBef>
                <a:spcPts val="3200"/>
              </a:spcBef>
              <a:defRPr sz="13400"/>
            </a:lvl4pPr>
            <a:lvl5pPr marL="10468085" indent="-1690027">
              <a:spcBef>
                <a:spcPts val="3200"/>
              </a:spcBef>
              <a:defRPr sz="13400"/>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xfrm>
            <a:off x="40485792" y="30741880"/>
            <a:ext cx="1210849" cy="128980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9" name="Title Text"/>
          <p:cNvSpPr txBox="1">
            <a:spLocks noGrp="1"/>
          </p:cNvSpPr>
          <p:nvPr>
            <p:ph type="title"/>
          </p:nvPr>
        </p:nvSpPr>
        <p:spPr>
          <a:xfrm>
            <a:off x="2194560" y="1318263"/>
            <a:ext cx="39502079" cy="5486401"/>
          </a:xfrm>
          <a:prstGeom prst="rect">
            <a:avLst/>
          </a:prstGeom>
        </p:spPr>
        <p:txBody>
          <a:bodyPr/>
          <a:lstStyle/>
          <a:p>
            <a:r>
              <a:t>Title Text</a:t>
            </a:r>
          </a:p>
        </p:txBody>
      </p:sp>
      <p:sp>
        <p:nvSpPr>
          <p:cNvPr id="50" name="Body Level One…"/>
          <p:cNvSpPr txBox="1">
            <a:spLocks noGrp="1"/>
          </p:cNvSpPr>
          <p:nvPr>
            <p:ph type="body" sz="quarter" idx="1"/>
          </p:nvPr>
        </p:nvSpPr>
        <p:spPr>
          <a:xfrm>
            <a:off x="2194561" y="7368544"/>
            <a:ext cx="19392905" cy="3070858"/>
          </a:xfrm>
          <a:prstGeom prst="rect">
            <a:avLst/>
          </a:prstGeom>
        </p:spPr>
        <p:txBody>
          <a:bodyPr anchor="b"/>
          <a:lstStyle>
            <a:lvl1pPr marL="0" indent="0">
              <a:spcBef>
                <a:spcPts val="2700"/>
              </a:spcBef>
              <a:buSzTx/>
              <a:buFontTx/>
              <a:buNone/>
              <a:defRPr sz="11500" b="1"/>
            </a:lvl1pPr>
            <a:lvl2pPr marL="0" indent="2194513">
              <a:spcBef>
                <a:spcPts val="2700"/>
              </a:spcBef>
              <a:buSzTx/>
              <a:buFontTx/>
              <a:buNone/>
              <a:defRPr sz="11500" b="1"/>
            </a:lvl2pPr>
            <a:lvl3pPr marL="0" indent="4389027">
              <a:spcBef>
                <a:spcPts val="2700"/>
              </a:spcBef>
              <a:buSzTx/>
              <a:buFontTx/>
              <a:buNone/>
              <a:defRPr sz="11500" b="1"/>
            </a:lvl3pPr>
            <a:lvl4pPr marL="0" indent="6583543">
              <a:spcBef>
                <a:spcPts val="2700"/>
              </a:spcBef>
              <a:buSzTx/>
              <a:buFontTx/>
              <a:buNone/>
              <a:defRPr sz="11500" b="1"/>
            </a:lvl4pPr>
            <a:lvl5pPr marL="0" indent="8778057">
              <a:spcBef>
                <a:spcPts val="2700"/>
              </a:spcBef>
              <a:buSzTx/>
              <a:buFontTx/>
              <a:buNone/>
              <a:defRPr sz="11500" b="1"/>
            </a:lvl5pPr>
          </a:lstStyle>
          <a:p>
            <a:r>
              <a:t>Body Level One</a:t>
            </a:r>
          </a:p>
          <a:p>
            <a:pPr lvl="1"/>
            <a:r>
              <a:t>Body Level Two</a:t>
            </a:r>
          </a:p>
          <a:p>
            <a:pPr lvl="2"/>
            <a:r>
              <a:t>Body Level Three</a:t>
            </a:r>
          </a:p>
          <a:p>
            <a:pPr lvl="3"/>
            <a:r>
              <a:t>Body Level Four</a:t>
            </a:r>
          </a:p>
          <a:p>
            <a:pPr lvl="4"/>
            <a:r>
              <a:t>Body Level Five</a:t>
            </a:r>
          </a:p>
        </p:txBody>
      </p:sp>
      <p:sp>
        <p:nvSpPr>
          <p:cNvPr id="51" name="Text Placeholder 4"/>
          <p:cNvSpPr>
            <a:spLocks noGrp="1"/>
          </p:cNvSpPr>
          <p:nvPr>
            <p:ph type="body" sz="quarter" idx="13"/>
          </p:nvPr>
        </p:nvSpPr>
        <p:spPr>
          <a:xfrm>
            <a:off x="22296122" y="7368544"/>
            <a:ext cx="19400521" cy="3070858"/>
          </a:xfrm>
          <a:prstGeom prst="rect">
            <a:avLst/>
          </a:prstGeom>
        </p:spPr>
        <p:txBody>
          <a:bodyPr anchor="b"/>
          <a:lstStyle/>
          <a:p>
            <a:pPr marL="0" indent="0">
              <a:spcBef>
                <a:spcPts val="2700"/>
              </a:spcBef>
              <a:buSzTx/>
              <a:buFontTx/>
              <a:buNone/>
              <a:defRPr sz="11500" b="1"/>
            </a:pPr>
            <a:endParaRPr/>
          </a:p>
        </p:txBody>
      </p:sp>
      <p:sp>
        <p:nvSpPr>
          <p:cNvPr id="52" name="Slide Number"/>
          <p:cNvSpPr txBox="1">
            <a:spLocks noGrp="1"/>
          </p:cNvSpPr>
          <p:nvPr>
            <p:ph type="sldNum" sz="quarter" idx="2"/>
          </p:nvPr>
        </p:nvSpPr>
        <p:spPr>
          <a:xfrm>
            <a:off x="40485792" y="30741880"/>
            <a:ext cx="1210849" cy="128980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9" name="Title Text"/>
          <p:cNvSpPr txBox="1">
            <a:spLocks noGrp="1"/>
          </p:cNvSpPr>
          <p:nvPr>
            <p:ph type="title"/>
          </p:nvPr>
        </p:nvSpPr>
        <p:spPr>
          <a:xfrm>
            <a:off x="2194560" y="1318263"/>
            <a:ext cx="39502079" cy="5486401"/>
          </a:xfrm>
          <a:prstGeom prst="rect">
            <a:avLst/>
          </a:prstGeom>
        </p:spPr>
        <p:txBody>
          <a:bodyPr/>
          <a:lstStyle/>
          <a:p>
            <a:r>
              <a:t>Title Text</a:t>
            </a:r>
          </a:p>
        </p:txBody>
      </p:sp>
      <p:sp>
        <p:nvSpPr>
          <p:cNvPr id="60" name="Slide Number"/>
          <p:cNvSpPr txBox="1">
            <a:spLocks noGrp="1"/>
          </p:cNvSpPr>
          <p:nvPr>
            <p:ph type="sldNum" sz="quarter" idx="2"/>
          </p:nvPr>
        </p:nvSpPr>
        <p:spPr>
          <a:xfrm>
            <a:off x="40485792" y="30741880"/>
            <a:ext cx="1210849" cy="128980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xfrm>
            <a:off x="40485792" y="30741880"/>
            <a:ext cx="1210849" cy="128980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4" name="Title Text"/>
          <p:cNvSpPr txBox="1">
            <a:spLocks noGrp="1"/>
          </p:cNvSpPr>
          <p:nvPr>
            <p:ph type="title"/>
          </p:nvPr>
        </p:nvSpPr>
        <p:spPr>
          <a:xfrm>
            <a:off x="2194563" y="1310639"/>
            <a:ext cx="14439905" cy="5577842"/>
          </a:xfrm>
          <a:prstGeom prst="rect">
            <a:avLst/>
          </a:prstGeom>
        </p:spPr>
        <p:txBody>
          <a:bodyPr anchor="b"/>
          <a:lstStyle>
            <a:lvl1pPr algn="l">
              <a:defRPr sz="9700" b="1"/>
            </a:lvl1pPr>
          </a:lstStyle>
          <a:p>
            <a:r>
              <a:t>Title Text</a:t>
            </a:r>
          </a:p>
        </p:txBody>
      </p:sp>
      <p:sp>
        <p:nvSpPr>
          <p:cNvPr id="75" name="Body Level One…"/>
          <p:cNvSpPr txBox="1">
            <a:spLocks noGrp="1"/>
          </p:cNvSpPr>
          <p:nvPr>
            <p:ph type="body" idx="1"/>
          </p:nvPr>
        </p:nvSpPr>
        <p:spPr>
          <a:xfrm>
            <a:off x="17160239" y="1310642"/>
            <a:ext cx="24536401" cy="2809494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Text Placeholder 3"/>
          <p:cNvSpPr>
            <a:spLocks noGrp="1"/>
          </p:cNvSpPr>
          <p:nvPr>
            <p:ph type="body" sz="half" idx="13"/>
          </p:nvPr>
        </p:nvSpPr>
        <p:spPr>
          <a:xfrm>
            <a:off x="2194563" y="6888483"/>
            <a:ext cx="14439904" cy="22517103"/>
          </a:xfrm>
          <a:prstGeom prst="rect">
            <a:avLst/>
          </a:prstGeom>
        </p:spPr>
        <p:txBody>
          <a:bodyPr/>
          <a:lstStyle/>
          <a:p>
            <a:pPr marL="0" indent="0">
              <a:spcBef>
                <a:spcPts val="1600"/>
              </a:spcBef>
              <a:buSzTx/>
              <a:buFontTx/>
              <a:buNone/>
              <a:defRPr sz="6700"/>
            </a:pPr>
            <a:endParaRPr/>
          </a:p>
        </p:txBody>
      </p:sp>
      <p:sp>
        <p:nvSpPr>
          <p:cNvPr id="77" name="Slide Number"/>
          <p:cNvSpPr txBox="1">
            <a:spLocks noGrp="1"/>
          </p:cNvSpPr>
          <p:nvPr>
            <p:ph type="sldNum" sz="quarter" idx="2"/>
          </p:nvPr>
        </p:nvSpPr>
        <p:spPr>
          <a:xfrm>
            <a:off x="40485792" y="30741880"/>
            <a:ext cx="1210849" cy="128980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4" name="Title Text"/>
          <p:cNvSpPr txBox="1">
            <a:spLocks noGrp="1"/>
          </p:cNvSpPr>
          <p:nvPr>
            <p:ph type="title"/>
          </p:nvPr>
        </p:nvSpPr>
        <p:spPr>
          <a:xfrm>
            <a:off x="8602982" y="23042881"/>
            <a:ext cx="26334722" cy="2720344"/>
          </a:xfrm>
          <a:prstGeom prst="rect">
            <a:avLst/>
          </a:prstGeom>
        </p:spPr>
        <p:txBody>
          <a:bodyPr anchor="b"/>
          <a:lstStyle>
            <a:lvl1pPr algn="l">
              <a:defRPr sz="9700" b="1"/>
            </a:lvl1pPr>
          </a:lstStyle>
          <a:p>
            <a:r>
              <a:t>Title Text</a:t>
            </a:r>
          </a:p>
        </p:txBody>
      </p:sp>
      <p:sp>
        <p:nvSpPr>
          <p:cNvPr id="85" name="Picture Placeholder 2"/>
          <p:cNvSpPr>
            <a:spLocks noGrp="1"/>
          </p:cNvSpPr>
          <p:nvPr>
            <p:ph type="pic" sz="half" idx="13"/>
          </p:nvPr>
        </p:nvSpPr>
        <p:spPr>
          <a:xfrm>
            <a:off x="8602982" y="2941320"/>
            <a:ext cx="26334722" cy="19751040"/>
          </a:xfrm>
          <a:prstGeom prst="rect">
            <a:avLst/>
          </a:prstGeom>
        </p:spPr>
        <p:txBody>
          <a:bodyPr lIns="91439" tIns="45719" rIns="91439" bIns="45719">
            <a:noAutofit/>
          </a:bodyPr>
          <a:lstStyle/>
          <a:p>
            <a:endParaRPr/>
          </a:p>
        </p:txBody>
      </p:sp>
      <p:sp>
        <p:nvSpPr>
          <p:cNvPr id="86" name="Body Level One…"/>
          <p:cNvSpPr txBox="1">
            <a:spLocks noGrp="1"/>
          </p:cNvSpPr>
          <p:nvPr>
            <p:ph type="body" sz="quarter" idx="1"/>
          </p:nvPr>
        </p:nvSpPr>
        <p:spPr>
          <a:xfrm>
            <a:off x="8602982" y="25763224"/>
            <a:ext cx="26334722" cy="3863338"/>
          </a:xfrm>
          <a:prstGeom prst="rect">
            <a:avLst/>
          </a:prstGeom>
        </p:spPr>
        <p:txBody>
          <a:bodyPr/>
          <a:lstStyle>
            <a:lvl1pPr marL="0" indent="0">
              <a:spcBef>
                <a:spcPts val="1600"/>
              </a:spcBef>
              <a:buSzTx/>
              <a:buFontTx/>
              <a:buNone/>
              <a:defRPr sz="6700"/>
            </a:lvl1pPr>
            <a:lvl2pPr marL="0" indent="2194513">
              <a:spcBef>
                <a:spcPts val="1600"/>
              </a:spcBef>
              <a:buSzTx/>
              <a:buFontTx/>
              <a:buNone/>
              <a:defRPr sz="6700"/>
            </a:lvl2pPr>
            <a:lvl3pPr marL="0" indent="4389027">
              <a:spcBef>
                <a:spcPts val="1600"/>
              </a:spcBef>
              <a:buSzTx/>
              <a:buFontTx/>
              <a:buNone/>
              <a:defRPr sz="6700"/>
            </a:lvl3pPr>
            <a:lvl4pPr marL="0" indent="6583543">
              <a:spcBef>
                <a:spcPts val="1600"/>
              </a:spcBef>
              <a:buSzTx/>
              <a:buFontTx/>
              <a:buNone/>
              <a:defRPr sz="6700"/>
            </a:lvl4pPr>
            <a:lvl5pPr marL="0" indent="8778057">
              <a:spcBef>
                <a:spcPts val="1600"/>
              </a:spcBef>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xfrm>
            <a:off x="40485793" y="30741880"/>
            <a:ext cx="1210850" cy="1289803"/>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13">
            <a:extLst/>
          </a:blip>
          <a:stretch>
            <a:fillRect/>
          </a:stretch>
        </p:blipFill>
        <p:spPr>
          <a:xfrm rot="16200000">
            <a:off x="-11506200" y="16459200"/>
            <a:ext cx="14274800" cy="4368800"/>
          </a:xfrm>
          <a:prstGeom prst="rect">
            <a:avLst/>
          </a:prstGeom>
          <a:ln w="12700">
            <a:miter lim="400000"/>
          </a:ln>
        </p:spPr>
      </p:pic>
      <p:pic>
        <p:nvPicPr>
          <p:cNvPr id="3" name="New picture" descr="New picture"/>
          <p:cNvPicPr>
            <a:picLocks noChangeAspect="1"/>
          </p:cNvPicPr>
          <p:nvPr/>
        </p:nvPicPr>
        <p:blipFill>
          <a:blip r:embed="rId13">
            <a:extLst/>
          </a:blip>
          <a:stretch>
            <a:fillRect/>
          </a:stretch>
        </p:blipFill>
        <p:spPr>
          <a:xfrm rot="5400000">
            <a:off x="41122600" y="16459200"/>
            <a:ext cx="14274800" cy="4368800"/>
          </a:xfrm>
          <a:prstGeom prst="rect">
            <a:avLst/>
          </a:prstGeom>
          <a:ln w="12700">
            <a:miter lim="400000"/>
          </a:ln>
        </p:spPr>
      </p:pic>
      <p:pic>
        <p:nvPicPr>
          <p:cNvPr id="4" name="New picture" descr="New picture"/>
          <p:cNvPicPr>
            <a:picLocks noChangeAspect="1"/>
          </p:cNvPicPr>
          <p:nvPr/>
        </p:nvPicPr>
        <p:blipFill>
          <a:blip r:embed="rId14">
            <a:extLst/>
          </a:blip>
          <a:stretch>
            <a:fillRect/>
          </a:stretch>
        </p:blipFill>
        <p:spPr>
          <a:xfrm>
            <a:off x="6959600" y="33426400"/>
            <a:ext cx="29972000" cy="1549400"/>
          </a:xfrm>
          <a:prstGeom prst="rect">
            <a:avLst/>
          </a:prstGeom>
          <a:ln w="12700">
            <a:miter lim="400000"/>
          </a:ln>
        </p:spPr>
      </p:pic>
      <p:sp>
        <p:nvSpPr>
          <p:cNvPr id="5" name="New shape"/>
          <p:cNvSpPr txBox="1"/>
          <p:nvPr/>
        </p:nvSpPr>
        <p:spPr>
          <a:xfrm>
            <a:off x="6959600" y="34231580"/>
            <a:ext cx="21945600" cy="802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800">
                <a:solidFill>
                  <a:srgbClr val="808080"/>
                </a:solidFill>
              </a:defRPr>
            </a:lvl1pPr>
          </a:lstStyle>
          <a:p>
            <a:r>
              <a:t>Template ID: deliberatingwatermelon  Size: 48x36</a:t>
            </a:r>
          </a:p>
        </p:txBody>
      </p:sp>
      <p:sp>
        <p:nvSpPr>
          <p:cNvPr id="6" name="Title Text"/>
          <p:cNvSpPr txBox="1">
            <a:spLocks noGrp="1"/>
          </p:cNvSpPr>
          <p:nvPr>
            <p:ph type="title"/>
          </p:nvPr>
        </p:nvSpPr>
        <p:spPr>
          <a:xfrm>
            <a:off x="2194560" y="441959"/>
            <a:ext cx="39502080" cy="7239001"/>
          </a:xfrm>
          <a:prstGeom prst="rect">
            <a:avLst/>
          </a:prstGeom>
          <a:ln w="12700">
            <a:miter lim="400000"/>
          </a:ln>
          <a:extLst>
            <a:ext uri="{C572A759-6A51-4108-AA02-DFA0A04FC94B}">
              <ma14:wrappingTextBoxFlag xmlns:ma14="http://schemas.microsoft.com/office/mac/drawingml/2011/main" val="1"/>
            </a:ext>
          </a:extLst>
        </p:spPr>
        <p:txBody>
          <a:bodyPr lIns="219450" tIns="219450" rIns="219450" bIns="219450" anchor="ctr">
            <a:normAutofit/>
          </a:bodyPr>
          <a:lstStyle/>
          <a:p>
            <a:r>
              <a:t>Title Text</a:t>
            </a:r>
          </a:p>
        </p:txBody>
      </p:sp>
      <p:sp>
        <p:nvSpPr>
          <p:cNvPr id="7" name="Body Level One…"/>
          <p:cNvSpPr txBox="1">
            <a:spLocks noGrp="1"/>
          </p:cNvSpPr>
          <p:nvPr>
            <p:ph type="body" idx="1"/>
          </p:nvPr>
        </p:nvSpPr>
        <p:spPr>
          <a:xfrm>
            <a:off x="2194560" y="7680959"/>
            <a:ext cx="39502080" cy="25237443"/>
          </a:xfrm>
          <a:prstGeom prst="rect">
            <a:avLst/>
          </a:prstGeom>
          <a:ln w="12700">
            <a:miter lim="400000"/>
          </a:ln>
          <a:extLst>
            <a:ext uri="{C572A759-6A51-4108-AA02-DFA0A04FC94B}">
              <ma14:wrappingTextBoxFlag xmlns:ma14="http://schemas.microsoft.com/office/mac/drawingml/2011/main" val="1"/>
            </a:ext>
          </a:extLst>
        </p:spPr>
        <p:txBody>
          <a:bodyPr lIns="219450" tIns="219450" rIns="219450" bIns="21945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1214079" y="29634180"/>
            <a:ext cx="10241281" cy="1752600"/>
          </a:xfrm>
          <a:prstGeom prst="rect">
            <a:avLst/>
          </a:prstGeom>
          <a:ln w="12700">
            <a:miter lim="400000"/>
          </a:ln>
        </p:spPr>
        <p:txBody>
          <a:bodyPr wrap="none" lIns="219450" tIns="219450" rIns="219450" bIns="219450" anchor="ctr">
            <a:spAutoFit/>
          </a:bodyPr>
          <a:lstStyle>
            <a:lvl1pPr algn="r">
              <a:defRPr sz="5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4389027" rtl="0" latinLnBrk="0">
        <a:lnSpc>
          <a:spcPct val="100000"/>
        </a:lnSpc>
        <a:spcBef>
          <a:spcPts val="0"/>
        </a:spcBef>
        <a:spcAft>
          <a:spcPts val="0"/>
        </a:spcAft>
        <a:buClrTx/>
        <a:buSzTx/>
        <a:buFontTx/>
        <a:buNone/>
        <a:tabLst/>
        <a:defRPr sz="21100" b="0" i="0" u="none" strike="noStrike" cap="none" spc="0" baseline="0">
          <a:ln>
            <a:noFill/>
          </a:ln>
          <a:solidFill>
            <a:srgbClr val="000000"/>
          </a:solidFill>
          <a:uFillTx/>
          <a:latin typeface="+mn-lt"/>
          <a:ea typeface="+mn-ea"/>
          <a:cs typeface="+mn-cs"/>
          <a:sym typeface="Calibri"/>
        </a:defRPr>
      </a:lvl1pPr>
      <a:lvl2pPr marL="0" marR="0" indent="0" algn="ctr" defTabSz="4389027" rtl="0" latinLnBrk="0">
        <a:lnSpc>
          <a:spcPct val="100000"/>
        </a:lnSpc>
        <a:spcBef>
          <a:spcPts val="0"/>
        </a:spcBef>
        <a:spcAft>
          <a:spcPts val="0"/>
        </a:spcAft>
        <a:buClrTx/>
        <a:buSzTx/>
        <a:buFontTx/>
        <a:buNone/>
        <a:tabLst/>
        <a:defRPr sz="21100" b="0" i="0" u="none" strike="noStrike" cap="none" spc="0" baseline="0">
          <a:ln>
            <a:noFill/>
          </a:ln>
          <a:solidFill>
            <a:srgbClr val="000000"/>
          </a:solidFill>
          <a:uFillTx/>
          <a:latin typeface="+mn-lt"/>
          <a:ea typeface="+mn-ea"/>
          <a:cs typeface="+mn-cs"/>
          <a:sym typeface="Calibri"/>
        </a:defRPr>
      </a:lvl2pPr>
      <a:lvl3pPr marL="0" marR="0" indent="0" algn="ctr" defTabSz="4389027" rtl="0" latinLnBrk="0">
        <a:lnSpc>
          <a:spcPct val="100000"/>
        </a:lnSpc>
        <a:spcBef>
          <a:spcPts val="0"/>
        </a:spcBef>
        <a:spcAft>
          <a:spcPts val="0"/>
        </a:spcAft>
        <a:buClrTx/>
        <a:buSzTx/>
        <a:buFontTx/>
        <a:buNone/>
        <a:tabLst/>
        <a:defRPr sz="21100" b="0" i="0" u="none" strike="noStrike" cap="none" spc="0" baseline="0">
          <a:ln>
            <a:noFill/>
          </a:ln>
          <a:solidFill>
            <a:srgbClr val="000000"/>
          </a:solidFill>
          <a:uFillTx/>
          <a:latin typeface="+mn-lt"/>
          <a:ea typeface="+mn-ea"/>
          <a:cs typeface="+mn-cs"/>
          <a:sym typeface="Calibri"/>
        </a:defRPr>
      </a:lvl3pPr>
      <a:lvl4pPr marL="0" marR="0" indent="0" algn="ctr" defTabSz="4389027" rtl="0" latinLnBrk="0">
        <a:lnSpc>
          <a:spcPct val="100000"/>
        </a:lnSpc>
        <a:spcBef>
          <a:spcPts val="0"/>
        </a:spcBef>
        <a:spcAft>
          <a:spcPts val="0"/>
        </a:spcAft>
        <a:buClrTx/>
        <a:buSzTx/>
        <a:buFontTx/>
        <a:buNone/>
        <a:tabLst/>
        <a:defRPr sz="21100" b="0" i="0" u="none" strike="noStrike" cap="none" spc="0" baseline="0">
          <a:ln>
            <a:noFill/>
          </a:ln>
          <a:solidFill>
            <a:srgbClr val="000000"/>
          </a:solidFill>
          <a:uFillTx/>
          <a:latin typeface="+mn-lt"/>
          <a:ea typeface="+mn-ea"/>
          <a:cs typeface="+mn-cs"/>
          <a:sym typeface="Calibri"/>
        </a:defRPr>
      </a:lvl4pPr>
      <a:lvl5pPr marL="0" marR="0" indent="0" algn="ctr" defTabSz="4389027" rtl="0" latinLnBrk="0">
        <a:lnSpc>
          <a:spcPct val="100000"/>
        </a:lnSpc>
        <a:spcBef>
          <a:spcPts val="0"/>
        </a:spcBef>
        <a:spcAft>
          <a:spcPts val="0"/>
        </a:spcAft>
        <a:buClrTx/>
        <a:buSzTx/>
        <a:buFontTx/>
        <a:buNone/>
        <a:tabLst/>
        <a:defRPr sz="21100" b="0" i="0" u="none" strike="noStrike" cap="none" spc="0" baseline="0">
          <a:ln>
            <a:noFill/>
          </a:ln>
          <a:solidFill>
            <a:srgbClr val="000000"/>
          </a:solidFill>
          <a:uFillTx/>
          <a:latin typeface="+mn-lt"/>
          <a:ea typeface="+mn-ea"/>
          <a:cs typeface="+mn-cs"/>
          <a:sym typeface="Calibri"/>
        </a:defRPr>
      </a:lvl5pPr>
      <a:lvl6pPr marL="0" marR="0" indent="0" algn="ctr" defTabSz="4389027" rtl="0" latinLnBrk="0">
        <a:lnSpc>
          <a:spcPct val="100000"/>
        </a:lnSpc>
        <a:spcBef>
          <a:spcPts val="0"/>
        </a:spcBef>
        <a:spcAft>
          <a:spcPts val="0"/>
        </a:spcAft>
        <a:buClrTx/>
        <a:buSzTx/>
        <a:buFontTx/>
        <a:buNone/>
        <a:tabLst/>
        <a:defRPr sz="21100" b="0" i="0" u="none" strike="noStrike" cap="none" spc="0" baseline="0">
          <a:ln>
            <a:noFill/>
          </a:ln>
          <a:solidFill>
            <a:srgbClr val="000000"/>
          </a:solidFill>
          <a:uFillTx/>
          <a:latin typeface="+mn-lt"/>
          <a:ea typeface="+mn-ea"/>
          <a:cs typeface="+mn-cs"/>
          <a:sym typeface="Calibri"/>
        </a:defRPr>
      </a:lvl6pPr>
      <a:lvl7pPr marL="0" marR="0" indent="0" algn="ctr" defTabSz="4389027" rtl="0" latinLnBrk="0">
        <a:lnSpc>
          <a:spcPct val="100000"/>
        </a:lnSpc>
        <a:spcBef>
          <a:spcPts val="0"/>
        </a:spcBef>
        <a:spcAft>
          <a:spcPts val="0"/>
        </a:spcAft>
        <a:buClrTx/>
        <a:buSzTx/>
        <a:buFontTx/>
        <a:buNone/>
        <a:tabLst/>
        <a:defRPr sz="21100" b="0" i="0" u="none" strike="noStrike" cap="none" spc="0" baseline="0">
          <a:ln>
            <a:noFill/>
          </a:ln>
          <a:solidFill>
            <a:srgbClr val="000000"/>
          </a:solidFill>
          <a:uFillTx/>
          <a:latin typeface="+mn-lt"/>
          <a:ea typeface="+mn-ea"/>
          <a:cs typeface="+mn-cs"/>
          <a:sym typeface="Calibri"/>
        </a:defRPr>
      </a:lvl7pPr>
      <a:lvl8pPr marL="0" marR="0" indent="0" algn="ctr" defTabSz="4389027" rtl="0" latinLnBrk="0">
        <a:lnSpc>
          <a:spcPct val="100000"/>
        </a:lnSpc>
        <a:spcBef>
          <a:spcPts val="0"/>
        </a:spcBef>
        <a:spcAft>
          <a:spcPts val="0"/>
        </a:spcAft>
        <a:buClrTx/>
        <a:buSzTx/>
        <a:buFontTx/>
        <a:buNone/>
        <a:tabLst/>
        <a:defRPr sz="21100" b="0" i="0" u="none" strike="noStrike" cap="none" spc="0" baseline="0">
          <a:ln>
            <a:noFill/>
          </a:ln>
          <a:solidFill>
            <a:srgbClr val="000000"/>
          </a:solidFill>
          <a:uFillTx/>
          <a:latin typeface="+mn-lt"/>
          <a:ea typeface="+mn-ea"/>
          <a:cs typeface="+mn-cs"/>
          <a:sym typeface="Calibri"/>
        </a:defRPr>
      </a:lvl8pPr>
      <a:lvl9pPr marL="0" marR="0" indent="0" algn="ctr" defTabSz="4389027" rtl="0" latinLnBrk="0">
        <a:lnSpc>
          <a:spcPct val="100000"/>
        </a:lnSpc>
        <a:spcBef>
          <a:spcPts val="0"/>
        </a:spcBef>
        <a:spcAft>
          <a:spcPts val="0"/>
        </a:spcAft>
        <a:buClrTx/>
        <a:buSzTx/>
        <a:buFontTx/>
        <a:buNone/>
        <a:tabLst/>
        <a:defRPr sz="21100" b="0" i="0" u="none" strike="noStrike" cap="none" spc="0" baseline="0">
          <a:ln>
            <a:noFill/>
          </a:ln>
          <a:solidFill>
            <a:srgbClr val="000000"/>
          </a:solidFill>
          <a:uFillTx/>
          <a:latin typeface="+mn-lt"/>
          <a:ea typeface="+mn-ea"/>
          <a:cs typeface="+mn-cs"/>
          <a:sym typeface="Calibri"/>
        </a:defRPr>
      </a:lvl9pPr>
    </p:titleStyle>
    <p:bodyStyle>
      <a:lvl1pPr marL="1645885" marR="0" indent="-1645885" algn="l" defTabSz="4389027" rtl="0" latinLnBrk="0">
        <a:lnSpc>
          <a:spcPct val="100000"/>
        </a:lnSpc>
        <a:spcBef>
          <a:spcPts val="3600"/>
        </a:spcBef>
        <a:spcAft>
          <a:spcPts val="0"/>
        </a:spcAft>
        <a:buClrTx/>
        <a:buSzPct val="100000"/>
        <a:buFont typeface="Arial"/>
        <a:buChar char="•"/>
        <a:tabLst/>
        <a:defRPr sz="15400" b="0" i="0" u="none" strike="noStrike" cap="none" spc="0" baseline="0">
          <a:ln>
            <a:noFill/>
          </a:ln>
          <a:solidFill>
            <a:srgbClr val="000000"/>
          </a:solidFill>
          <a:uFillTx/>
          <a:latin typeface="+mn-lt"/>
          <a:ea typeface="+mn-ea"/>
          <a:cs typeface="+mn-cs"/>
          <a:sym typeface="Calibri"/>
        </a:defRPr>
      </a:lvl1pPr>
      <a:lvl2pPr marL="3770798" marR="0" indent="-1576284" algn="l" defTabSz="4389027" rtl="0" latinLnBrk="0">
        <a:lnSpc>
          <a:spcPct val="100000"/>
        </a:lnSpc>
        <a:spcBef>
          <a:spcPts val="3600"/>
        </a:spcBef>
        <a:spcAft>
          <a:spcPts val="0"/>
        </a:spcAft>
        <a:buClrTx/>
        <a:buSzPct val="100000"/>
        <a:buFont typeface="Arial"/>
        <a:buChar char="–"/>
        <a:tabLst/>
        <a:defRPr sz="15400" b="0" i="0" u="none" strike="noStrike" cap="none" spc="0" baseline="0">
          <a:ln>
            <a:noFill/>
          </a:ln>
          <a:solidFill>
            <a:srgbClr val="000000"/>
          </a:solidFill>
          <a:uFillTx/>
          <a:latin typeface="+mn-lt"/>
          <a:ea typeface="+mn-ea"/>
          <a:cs typeface="+mn-cs"/>
          <a:sym typeface="Calibri"/>
        </a:defRPr>
      </a:lvl2pPr>
      <a:lvl3pPr marL="5858399" marR="0" indent="-1469370" algn="l" defTabSz="4389027" rtl="0" latinLnBrk="0">
        <a:lnSpc>
          <a:spcPct val="100000"/>
        </a:lnSpc>
        <a:spcBef>
          <a:spcPts val="3600"/>
        </a:spcBef>
        <a:spcAft>
          <a:spcPts val="0"/>
        </a:spcAft>
        <a:buClrTx/>
        <a:buSzPct val="100000"/>
        <a:buFont typeface="Arial"/>
        <a:buChar char="•"/>
        <a:tabLst/>
        <a:defRPr sz="15400" b="0" i="0" u="none" strike="noStrike" cap="none" spc="0" baseline="0">
          <a:ln>
            <a:noFill/>
          </a:ln>
          <a:solidFill>
            <a:srgbClr val="000000"/>
          </a:solidFill>
          <a:uFillTx/>
          <a:latin typeface="+mn-lt"/>
          <a:ea typeface="+mn-ea"/>
          <a:cs typeface="+mn-cs"/>
          <a:sym typeface="Calibri"/>
        </a:defRPr>
      </a:lvl3pPr>
      <a:lvl4pPr marL="8325580" marR="0" indent="-1742037" algn="l" defTabSz="4389027" rtl="0" latinLnBrk="0">
        <a:lnSpc>
          <a:spcPct val="100000"/>
        </a:lnSpc>
        <a:spcBef>
          <a:spcPts val="3600"/>
        </a:spcBef>
        <a:spcAft>
          <a:spcPts val="0"/>
        </a:spcAft>
        <a:buClrTx/>
        <a:buSzPct val="100000"/>
        <a:buFont typeface="Arial"/>
        <a:buChar char="–"/>
        <a:tabLst/>
        <a:defRPr sz="15400" b="0" i="0" u="none" strike="noStrike" cap="none" spc="0" baseline="0">
          <a:ln>
            <a:noFill/>
          </a:ln>
          <a:solidFill>
            <a:srgbClr val="000000"/>
          </a:solidFill>
          <a:uFillTx/>
          <a:latin typeface="+mn-lt"/>
          <a:ea typeface="+mn-ea"/>
          <a:cs typeface="+mn-cs"/>
          <a:sym typeface="Calibri"/>
        </a:defRPr>
      </a:lvl4pPr>
      <a:lvl5pPr marL="10520094" marR="0" indent="-1742037" algn="l" defTabSz="4389027" rtl="0" latinLnBrk="0">
        <a:lnSpc>
          <a:spcPct val="100000"/>
        </a:lnSpc>
        <a:spcBef>
          <a:spcPts val="3600"/>
        </a:spcBef>
        <a:spcAft>
          <a:spcPts val="0"/>
        </a:spcAft>
        <a:buClrTx/>
        <a:buSzPct val="100000"/>
        <a:buFont typeface="Arial"/>
        <a:buChar char="»"/>
        <a:tabLst/>
        <a:defRPr sz="15400" b="0" i="0" u="none" strike="noStrike" cap="none" spc="0" baseline="0">
          <a:ln>
            <a:noFill/>
          </a:ln>
          <a:solidFill>
            <a:srgbClr val="000000"/>
          </a:solidFill>
          <a:uFillTx/>
          <a:latin typeface="+mn-lt"/>
          <a:ea typeface="+mn-ea"/>
          <a:cs typeface="+mn-cs"/>
          <a:sym typeface="Calibri"/>
        </a:defRPr>
      </a:lvl5pPr>
      <a:lvl6pPr marL="12714608" marR="0" indent="-1742037" algn="l" defTabSz="4389027" rtl="0" latinLnBrk="0">
        <a:lnSpc>
          <a:spcPct val="100000"/>
        </a:lnSpc>
        <a:spcBef>
          <a:spcPts val="3600"/>
        </a:spcBef>
        <a:spcAft>
          <a:spcPts val="0"/>
        </a:spcAft>
        <a:buClrTx/>
        <a:buSzPct val="100000"/>
        <a:buFont typeface="Arial"/>
        <a:buChar char="•"/>
        <a:tabLst/>
        <a:defRPr sz="15400" b="0" i="0" u="none" strike="noStrike" cap="none" spc="0" baseline="0">
          <a:ln>
            <a:noFill/>
          </a:ln>
          <a:solidFill>
            <a:srgbClr val="000000"/>
          </a:solidFill>
          <a:uFillTx/>
          <a:latin typeface="+mn-lt"/>
          <a:ea typeface="+mn-ea"/>
          <a:cs typeface="+mn-cs"/>
          <a:sym typeface="Calibri"/>
        </a:defRPr>
      </a:lvl6pPr>
      <a:lvl7pPr marL="14909120" marR="0" indent="-1742036" algn="l" defTabSz="4389027" rtl="0" latinLnBrk="0">
        <a:lnSpc>
          <a:spcPct val="100000"/>
        </a:lnSpc>
        <a:spcBef>
          <a:spcPts val="3600"/>
        </a:spcBef>
        <a:spcAft>
          <a:spcPts val="0"/>
        </a:spcAft>
        <a:buClrTx/>
        <a:buSzPct val="100000"/>
        <a:buFont typeface="Arial"/>
        <a:buChar char="•"/>
        <a:tabLst/>
        <a:defRPr sz="15400" b="0" i="0" u="none" strike="noStrike" cap="none" spc="0" baseline="0">
          <a:ln>
            <a:noFill/>
          </a:ln>
          <a:solidFill>
            <a:srgbClr val="000000"/>
          </a:solidFill>
          <a:uFillTx/>
          <a:latin typeface="+mn-lt"/>
          <a:ea typeface="+mn-ea"/>
          <a:cs typeface="+mn-cs"/>
          <a:sym typeface="Calibri"/>
        </a:defRPr>
      </a:lvl7pPr>
      <a:lvl8pPr marL="17103636" marR="0" indent="-1742036" algn="l" defTabSz="4389027" rtl="0" latinLnBrk="0">
        <a:lnSpc>
          <a:spcPct val="100000"/>
        </a:lnSpc>
        <a:spcBef>
          <a:spcPts val="3600"/>
        </a:spcBef>
        <a:spcAft>
          <a:spcPts val="0"/>
        </a:spcAft>
        <a:buClrTx/>
        <a:buSzPct val="100000"/>
        <a:buFont typeface="Arial"/>
        <a:buChar char="•"/>
        <a:tabLst/>
        <a:defRPr sz="15400" b="0" i="0" u="none" strike="noStrike" cap="none" spc="0" baseline="0">
          <a:ln>
            <a:noFill/>
          </a:ln>
          <a:solidFill>
            <a:srgbClr val="000000"/>
          </a:solidFill>
          <a:uFillTx/>
          <a:latin typeface="+mn-lt"/>
          <a:ea typeface="+mn-ea"/>
          <a:cs typeface="+mn-cs"/>
          <a:sym typeface="Calibri"/>
        </a:defRPr>
      </a:lvl8pPr>
      <a:lvl9pPr marL="19298150" marR="0" indent="-1742036" algn="l" defTabSz="4389027" rtl="0" latinLnBrk="0">
        <a:lnSpc>
          <a:spcPct val="100000"/>
        </a:lnSpc>
        <a:spcBef>
          <a:spcPts val="3600"/>
        </a:spcBef>
        <a:spcAft>
          <a:spcPts val="0"/>
        </a:spcAft>
        <a:buClrTx/>
        <a:buSzPct val="100000"/>
        <a:buFont typeface="Arial"/>
        <a:buChar char="•"/>
        <a:tabLst/>
        <a:defRPr sz="15400" b="0" i="0" u="none" strike="noStrike" cap="none" spc="0" baseline="0">
          <a:ln>
            <a:noFill/>
          </a:ln>
          <a:solidFill>
            <a:srgbClr val="000000"/>
          </a:solidFill>
          <a:uFillTx/>
          <a:latin typeface="+mn-lt"/>
          <a:ea typeface="+mn-ea"/>
          <a:cs typeface="+mn-cs"/>
          <a:sym typeface="Calibri"/>
        </a:defRPr>
      </a:lvl9pPr>
    </p:bodyStyle>
    <p:otherStyle>
      <a:lvl1pPr marL="0" marR="0" indent="0" algn="r" defTabSz="4389027"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1pPr>
      <a:lvl2pPr marL="0" marR="0" indent="2194513" algn="r" defTabSz="4389027"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2pPr>
      <a:lvl3pPr marL="0" marR="0" indent="4389027" algn="r" defTabSz="4389027"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3pPr>
      <a:lvl4pPr marL="0" marR="0" indent="6583543" algn="r" defTabSz="4389027"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4pPr>
      <a:lvl5pPr marL="0" marR="0" indent="8778057" algn="r" defTabSz="4389027"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5pPr>
      <a:lvl6pPr marL="0" marR="0" indent="10972571" algn="r" defTabSz="4389027"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6pPr>
      <a:lvl7pPr marL="0" marR="0" indent="13167084" algn="r" defTabSz="4389027"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7pPr>
      <a:lvl8pPr marL="0" marR="0" indent="15361598" algn="r" defTabSz="4389027"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8pPr>
      <a:lvl9pPr marL="0" marR="0" indent="17556114" algn="r" defTabSz="4389027" rtl="0" latinLnBrk="0">
        <a:lnSpc>
          <a:spcPct val="100000"/>
        </a:lnSpc>
        <a:spcBef>
          <a:spcPts val="0"/>
        </a:spcBef>
        <a:spcAft>
          <a:spcPts val="0"/>
        </a:spcAft>
        <a:buClrTx/>
        <a:buSzTx/>
        <a:buFontTx/>
        <a:buNone/>
        <a:tabLst/>
        <a:defRPr sz="57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Rounded Rectangle 74"/>
          <p:cNvGrpSpPr/>
          <p:nvPr/>
        </p:nvGrpSpPr>
        <p:grpSpPr>
          <a:xfrm>
            <a:off x="797188" y="357487"/>
            <a:ext cx="42296823" cy="6795718"/>
            <a:chOff x="0" y="0"/>
            <a:chExt cx="42296822" cy="6795716"/>
          </a:xfrm>
        </p:grpSpPr>
        <p:sp>
          <p:nvSpPr>
            <p:cNvPr id="114" name="Rounded Rectangle"/>
            <p:cNvSpPr/>
            <p:nvPr/>
          </p:nvSpPr>
          <p:spPr>
            <a:xfrm>
              <a:off x="0" y="0"/>
              <a:ext cx="42296823" cy="6795717"/>
            </a:xfrm>
            <a:prstGeom prst="roundRect">
              <a:avLst>
                <a:gd name="adj" fmla="val 3157"/>
              </a:avLst>
            </a:prstGeom>
            <a:solidFill>
              <a:srgbClr val="66A27A"/>
            </a:solidFill>
            <a:ln w="12700" cap="flat">
              <a:noFill/>
              <a:miter lim="400000"/>
            </a:ln>
            <a:effectLst/>
          </p:spPr>
          <p:txBody>
            <a:bodyPr wrap="square" lIns="45719" tIns="45719" rIns="45719" bIns="45719" numCol="1" anchor="ctr">
              <a:noAutofit/>
            </a:bodyPr>
            <a:lstStyle/>
            <a:p>
              <a:pPr algn="ctr" defTabSz="2820815">
                <a:spcBef>
                  <a:spcPts val="2000"/>
                </a:spcBef>
                <a:defRPr>
                  <a:solidFill>
                    <a:srgbClr val="FFFFFF"/>
                  </a:solidFill>
                </a:defRPr>
              </a:pPr>
              <a:endParaRPr/>
            </a:p>
          </p:txBody>
        </p:sp>
        <p:sp>
          <p:nvSpPr>
            <p:cNvPr id="115" name="Do we Have Appropriate Ethical Standards for Artificial Intelligence?"/>
            <p:cNvSpPr txBox="1"/>
            <p:nvPr/>
          </p:nvSpPr>
          <p:spPr>
            <a:xfrm>
              <a:off x="62835" y="2621887"/>
              <a:ext cx="42171154" cy="1551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2820815">
                <a:spcBef>
                  <a:spcPts val="2300"/>
                </a:spcBef>
                <a:defRPr sz="9600">
                  <a:solidFill>
                    <a:srgbClr val="FFFFFF"/>
                  </a:solidFill>
                  <a:latin typeface="Montserrat Semi Bold"/>
                  <a:ea typeface="Montserrat Semi Bold"/>
                  <a:cs typeface="Montserrat Semi Bold"/>
                  <a:sym typeface="Montserrat Semi Bold"/>
                </a:defRPr>
              </a:lvl1pPr>
            </a:lstStyle>
            <a:p>
              <a:r>
                <a:t>Do we Have Appropriate Ethical Standards for Artificial Intelligence?</a:t>
              </a:r>
            </a:p>
          </p:txBody>
        </p:sp>
      </p:grpSp>
      <p:sp>
        <p:nvSpPr>
          <p:cNvPr id="117" name="Rounded Rectangle 73"/>
          <p:cNvSpPr/>
          <p:nvPr/>
        </p:nvSpPr>
        <p:spPr>
          <a:xfrm>
            <a:off x="9793337" y="7417295"/>
            <a:ext cx="24270886" cy="12088087"/>
          </a:xfrm>
          <a:prstGeom prst="roundRect">
            <a:avLst>
              <a:gd name="adj" fmla="val 902"/>
            </a:avLst>
          </a:prstGeom>
          <a:solidFill>
            <a:srgbClr val="749094"/>
          </a:solidFill>
          <a:ln w="12700">
            <a:miter lim="400000"/>
          </a:ln>
        </p:spPr>
        <p:txBody>
          <a:bodyPr lIns="45719" rIns="45719" anchor="ctr"/>
          <a:lstStyle/>
          <a:p>
            <a:pPr algn="ctr">
              <a:defRPr sz="11500">
                <a:solidFill>
                  <a:srgbClr val="FFFFFF"/>
                </a:solidFill>
              </a:defRPr>
            </a:pPr>
            <a:endParaRPr/>
          </a:p>
        </p:txBody>
      </p:sp>
      <p:sp>
        <p:nvSpPr>
          <p:cNvPr id="118" name="Rounded Rectangle 75"/>
          <p:cNvSpPr/>
          <p:nvPr/>
        </p:nvSpPr>
        <p:spPr>
          <a:xfrm>
            <a:off x="768070" y="7329203"/>
            <a:ext cx="8225572" cy="11048742"/>
          </a:xfrm>
          <a:prstGeom prst="roundRect">
            <a:avLst>
              <a:gd name="adj" fmla="val 3206"/>
            </a:avLst>
          </a:prstGeom>
          <a:solidFill>
            <a:srgbClr val="AA6C76"/>
          </a:solidFill>
          <a:ln w="12700">
            <a:miter lim="400000"/>
          </a:ln>
        </p:spPr>
        <p:txBody>
          <a:bodyPr lIns="45719" rIns="45719" anchor="ctr"/>
          <a:lstStyle/>
          <a:p>
            <a:pPr algn="ctr">
              <a:defRPr sz="11500">
                <a:solidFill>
                  <a:srgbClr val="FFFFFF"/>
                </a:solidFill>
              </a:defRPr>
            </a:pPr>
            <a:endParaRPr/>
          </a:p>
        </p:txBody>
      </p:sp>
      <p:sp>
        <p:nvSpPr>
          <p:cNvPr id="119" name="Rounded Rectangle 76"/>
          <p:cNvSpPr/>
          <p:nvPr/>
        </p:nvSpPr>
        <p:spPr>
          <a:xfrm>
            <a:off x="768070" y="18741767"/>
            <a:ext cx="8225572" cy="13382559"/>
          </a:xfrm>
          <a:prstGeom prst="roundRect">
            <a:avLst>
              <a:gd name="adj" fmla="val 3206"/>
            </a:avLst>
          </a:prstGeom>
          <a:solidFill>
            <a:srgbClr val="AA6C76"/>
          </a:solidFill>
          <a:ln w="12700">
            <a:miter lim="400000"/>
          </a:ln>
        </p:spPr>
        <p:txBody>
          <a:bodyPr lIns="45719" rIns="45719" anchor="ctr"/>
          <a:lstStyle/>
          <a:p>
            <a:pPr algn="ctr">
              <a:defRPr sz="11500">
                <a:solidFill>
                  <a:srgbClr val="FFFFFF"/>
                </a:solidFill>
              </a:defRPr>
            </a:pPr>
            <a:endParaRPr/>
          </a:p>
        </p:txBody>
      </p:sp>
      <p:sp>
        <p:nvSpPr>
          <p:cNvPr id="120" name="Rounded Rectangle 77"/>
          <p:cNvSpPr/>
          <p:nvPr/>
        </p:nvSpPr>
        <p:spPr>
          <a:xfrm>
            <a:off x="34866752" y="7329203"/>
            <a:ext cx="8225571" cy="12177997"/>
          </a:xfrm>
          <a:prstGeom prst="roundRect">
            <a:avLst>
              <a:gd name="adj" fmla="val 2650"/>
            </a:avLst>
          </a:prstGeom>
          <a:solidFill>
            <a:srgbClr val="50798E"/>
          </a:solidFill>
          <a:ln w="12700">
            <a:miter lim="400000"/>
          </a:ln>
        </p:spPr>
        <p:txBody>
          <a:bodyPr lIns="45719" rIns="45719" anchor="ctr"/>
          <a:lstStyle/>
          <a:p>
            <a:pPr algn="ctr">
              <a:defRPr sz="11500">
                <a:solidFill>
                  <a:srgbClr val="FFFFFF"/>
                </a:solidFill>
              </a:defRPr>
            </a:pPr>
            <a:endParaRPr/>
          </a:p>
        </p:txBody>
      </p:sp>
      <p:sp>
        <p:nvSpPr>
          <p:cNvPr id="121" name="Rounded Rectangle 78"/>
          <p:cNvSpPr/>
          <p:nvPr/>
        </p:nvSpPr>
        <p:spPr>
          <a:xfrm>
            <a:off x="34864926" y="26637927"/>
            <a:ext cx="8225571" cy="5486401"/>
          </a:xfrm>
          <a:prstGeom prst="roundRect">
            <a:avLst>
              <a:gd name="adj" fmla="val 3951"/>
            </a:avLst>
          </a:prstGeom>
          <a:solidFill>
            <a:srgbClr val="C78059"/>
          </a:solidFill>
          <a:ln w="12700">
            <a:miter lim="400000"/>
          </a:ln>
        </p:spPr>
        <p:txBody>
          <a:bodyPr lIns="45719" rIns="45719" anchor="ctr"/>
          <a:lstStyle/>
          <a:p>
            <a:pPr algn="ctr">
              <a:defRPr sz="11500">
                <a:solidFill>
                  <a:srgbClr val="FFFFFF"/>
                </a:solidFill>
              </a:defRPr>
            </a:pPr>
            <a:endParaRPr/>
          </a:p>
        </p:txBody>
      </p:sp>
      <p:sp>
        <p:nvSpPr>
          <p:cNvPr id="122" name="Rounded Rectangle 79"/>
          <p:cNvSpPr/>
          <p:nvPr/>
        </p:nvSpPr>
        <p:spPr>
          <a:xfrm>
            <a:off x="34805607" y="20354673"/>
            <a:ext cx="8225571" cy="5870384"/>
          </a:xfrm>
          <a:prstGeom prst="roundRect">
            <a:avLst>
              <a:gd name="adj" fmla="val 3693"/>
            </a:avLst>
          </a:prstGeom>
          <a:solidFill>
            <a:srgbClr val="50798E"/>
          </a:solidFill>
          <a:ln w="12700">
            <a:miter lim="400000"/>
          </a:ln>
        </p:spPr>
        <p:txBody>
          <a:bodyPr lIns="45719" rIns="45719" anchor="ctr"/>
          <a:lstStyle/>
          <a:p>
            <a:pPr algn="ctr">
              <a:defRPr sz="11500">
                <a:solidFill>
                  <a:srgbClr val="FFFFFF"/>
                </a:solidFill>
              </a:defRPr>
            </a:pPr>
            <a:endParaRPr/>
          </a:p>
        </p:txBody>
      </p:sp>
      <p:sp>
        <p:nvSpPr>
          <p:cNvPr id="123" name="TextBox 83"/>
          <p:cNvSpPr txBox="1"/>
          <p:nvPr/>
        </p:nvSpPr>
        <p:spPr>
          <a:xfrm>
            <a:off x="1008511" y="7783325"/>
            <a:ext cx="777240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b="1">
                <a:solidFill>
                  <a:srgbClr val="FFFFFF"/>
                </a:solidFill>
                <a:latin typeface="Nunito"/>
                <a:ea typeface="Nunito"/>
                <a:cs typeface="Nunito"/>
                <a:sym typeface="Nunito"/>
              </a:defRPr>
            </a:lvl1pPr>
          </a:lstStyle>
          <a:p>
            <a:r>
              <a:rPr dirty="0"/>
              <a:t>Introduction to Bostrom’s Theory</a:t>
            </a:r>
          </a:p>
        </p:txBody>
      </p:sp>
      <p:sp>
        <p:nvSpPr>
          <p:cNvPr id="124" name="TextBox 84"/>
          <p:cNvSpPr txBox="1"/>
          <p:nvPr/>
        </p:nvSpPr>
        <p:spPr>
          <a:xfrm>
            <a:off x="994655" y="8987134"/>
            <a:ext cx="7772401" cy="966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latin typeface="Domine"/>
                <a:ea typeface="Domine"/>
                <a:cs typeface="Domine"/>
                <a:sym typeface="Domine"/>
              </a:defRPr>
            </a:pPr>
            <a:r>
              <a:rPr dirty="0"/>
              <a:t>Many of the presuppositions I will use in this analysis are derived from Nick Bostrom and his article “The Ethics of Artificial Intelligence”. The purpose of this analysis is to determine whether the experiments below have demonstrated if we are capable of generating an appropriate ethical framework for Artificial Intelligence. The types of Artificial Intelligence which will be analyzed in this poster are autonomous vehicles and autonomous weapons. Prior to evaluating the experiments themselves it is necessary for us to have a concrete understanding of Bostrom’s ethical requirements for Artificial Intelligence. Bostrom cites four necessary characteristics for an AI “algorithm intended to replace human judgement” (Bostrom, 3). These characteristics are: transparency, predictability, incorruptibility and responsibility. </a:t>
            </a:r>
          </a:p>
          <a:p>
            <a:pPr>
              <a:defRPr sz="2400">
                <a:latin typeface="Domine"/>
                <a:ea typeface="Domine"/>
                <a:cs typeface="Domine"/>
                <a:sym typeface="Domine"/>
              </a:defRPr>
            </a:pPr>
            <a:endParaRPr dirty="0"/>
          </a:p>
          <a:p>
            <a:pPr algn="just">
              <a:defRPr sz="2400">
                <a:latin typeface="Domine"/>
                <a:ea typeface="Domine"/>
                <a:cs typeface="Domine"/>
                <a:sym typeface="Domine"/>
              </a:defRPr>
            </a:pPr>
            <a:r>
              <a:rPr dirty="0"/>
              <a:t>Prior to making any judgements about whether these characteristics are realized in the following experiments, it is vital to understand how Bostrom’s framework functions in the real world. While it is easy to comprehend how each attribute is important to the foundation of an ethical theory, it is more complex to interpret the moral validity of these characteristics in practice.</a:t>
            </a:r>
          </a:p>
        </p:txBody>
      </p:sp>
      <p:sp>
        <p:nvSpPr>
          <p:cNvPr id="125" name="Text Placeholder 5"/>
          <p:cNvSpPr txBox="1"/>
          <p:nvPr/>
        </p:nvSpPr>
        <p:spPr>
          <a:xfrm>
            <a:off x="3657600" y="4746311"/>
            <a:ext cx="36576000" cy="18902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3761085">
              <a:spcBef>
                <a:spcPts val="1300"/>
              </a:spcBef>
              <a:defRPr sz="5600">
                <a:solidFill>
                  <a:srgbClr val="FFFFFF"/>
                </a:solidFill>
              </a:defRPr>
            </a:pPr>
            <a:r>
              <a:rPr dirty="0"/>
              <a:t>Will Bennett</a:t>
            </a:r>
            <a:endParaRPr sz="6000" b="1" dirty="0">
              <a:solidFill>
                <a:srgbClr val="1F497D"/>
              </a:solidFill>
              <a:latin typeface="Franklin Gothic Heavy"/>
              <a:ea typeface="Franklin Gothic Heavy"/>
              <a:cs typeface="Franklin Gothic Heavy"/>
              <a:sym typeface="Franklin Gothic Heavy"/>
            </a:endParaRPr>
          </a:p>
          <a:p>
            <a:pPr algn="ctr" defTabSz="3761085">
              <a:spcBef>
                <a:spcPts val="1300"/>
              </a:spcBef>
              <a:defRPr sz="5600">
                <a:solidFill>
                  <a:srgbClr val="FFFFFF"/>
                </a:solidFill>
              </a:defRPr>
            </a:pPr>
            <a:r>
              <a:rPr dirty="0" smtClean="0"/>
              <a:t>Artificial </a:t>
            </a:r>
            <a:r>
              <a:rPr dirty="0"/>
              <a:t>Intelligence for the Humanities</a:t>
            </a:r>
          </a:p>
        </p:txBody>
      </p:sp>
      <p:sp>
        <p:nvSpPr>
          <p:cNvPr id="126" name="Rectangle: Rounded Corners 3"/>
          <p:cNvSpPr/>
          <p:nvPr/>
        </p:nvSpPr>
        <p:spPr>
          <a:xfrm>
            <a:off x="1105717" y="8793480"/>
            <a:ext cx="914401" cy="45721"/>
          </a:xfrm>
          <a:prstGeom prst="roundRect">
            <a:avLst>
              <a:gd name="adj" fmla="val 50000"/>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7" name="TextBox 27"/>
          <p:cNvSpPr txBox="1"/>
          <p:nvPr/>
        </p:nvSpPr>
        <p:spPr>
          <a:xfrm>
            <a:off x="986189" y="18827098"/>
            <a:ext cx="777240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b="1">
                <a:solidFill>
                  <a:srgbClr val="FFFFFF"/>
                </a:solidFill>
                <a:latin typeface="Nunito"/>
                <a:ea typeface="Nunito"/>
                <a:cs typeface="Nunito"/>
                <a:sym typeface="Nunito"/>
              </a:defRPr>
            </a:lvl1pPr>
          </a:lstStyle>
          <a:p>
            <a:r>
              <a:t>Characteristics in Practice</a:t>
            </a:r>
          </a:p>
        </p:txBody>
      </p:sp>
      <p:sp>
        <p:nvSpPr>
          <p:cNvPr id="128" name="TextBox 28"/>
          <p:cNvSpPr txBox="1"/>
          <p:nvPr/>
        </p:nvSpPr>
        <p:spPr>
          <a:xfrm>
            <a:off x="994655" y="19157353"/>
            <a:ext cx="7772401" cy="119109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latin typeface="Domine"/>
                <a:ea typeface="Domine"/>
                <a:cs typeface="Domine"/>
                <a:sym typeface="Domine"/>
              </a:defRPr>
            </a:pPr>
            <a:endParaRPr dirty="0"/>
          </a:p>
          <a:p>
            <a:pPr algn="just">
              <a:defRPr sz="2400">
                <a:latin typeface="Domine"/>
                <a:ea typeface="Domine"/>
                <a:cs typeface="Domine"/>
                <a:sym typeface="Domine"/>
              </a:defRPr>
            </a:pPr>
            <a:endParaRPr dirty="0"/>
          </a:p>
          <a:p>
            <a:pPr algn="just">
              <a:defRPr sz="2400">
                <a:latin typeface="Domine"/>
                <a:ea typeface="Domine"/>
                <a:cs typeface="Domine"/>
                <a:sym typeface="Domine"/>
              </a:defRPr>
            </a:pPr>
            <a:r>
              <a:rPr dirty="0"/>
              <a:t>The fundamental question which arises in regards to the practice of these ethical characteristics, then, is how engineers and programmers implement these attributes into the AI. A transparent AI will typically be based on decision trees or Bayesian networks as opposed to an intricate neural network or genetic algorithm. In order to make an AI predictable, programmers have to create an algorithm which teaches the AI to follow past precedent. Bostrom would ideally like to see the predictability of an AI mirror that of the legal system. This would “provide a predictable environment within which citizens can optimize their own lives” (Bostrom, 2).  For incorruptibility to be achieved an AI’s built-in algorithm must be immune to coercion. We have already experienced the implementation of these types of machines in airports and stadiums. These machines know “for example, a shape that, placed next to a pistol in one’s luggage, would neutralize recognition of it.” (Bostrom, 2)  </a:t>
            </a:r>
          </a:p>
          <a:p>
            <a:pPr algn="just">
              <a:defRPr sz="2400">
                <a:latin typeface="Domine"/>
                <a:ea typeface="Domine"/>
                <a:cs typeface="Domine"/>
                <a:sym typeface="Domine"/>
              </a:defRPr>
            </a:pPr>
            <a:endParaRPr dirty="0"/>
          </a:p>
          <a:p>
            <a:pPr algn="just">
              <a:defRPr sz="2400">
                <a:latin typeface="Domine"/>
                <a:ea typeface="Domine"/>
                <a:cs typeface="Domine"/>
                <a:sym typeface="Domine"/>
              </a:defRPr>
            </a:pPr>
            <a:r>
              <a:rPr dirty="0"/>
              <a:t>The next attribute, responsibility, is quite possibly the most ethically intertwined algorithmic trait an AI would be composed of. It is also the attribute most prevalent in our discussion of the following experiments. For an AI to be wholly responsible for its actions the trail leading back to its original designer would have to be affectively removed. This, of course, would require an AI to be created and programmed without the direct or indirect influence of another individual. If another being is even remotely associated with the actions of said AI, the burden of a mistake from the machine would rest in that beings hands. A deeper analysis of responsibility and AI will be discussed in </a:t>
            </a:r>
            <a:r>
              <a:rPr dirty="0" smtClean="0"/>
              <a:t>the</a:t>
            </a:r>
            <a:r>
              <a:rPr lang="en-US" dirty="0"/>
              <a:t> </a:t>
            </a:r>
            <a:r>
              <a:rPr lang="en-US" dirty="0" smtClean="0"/>
              <a:t>following </a:t>
            </a:r>
            <a:r>
              <a:rPr dirty="0" smtClean="0"/>
              <a:t>sections</a:t>
            </a:r>
            <a:r>
              <a:rPr dirty="0"/>
              <a:t>.</a:t>
            </a:r>
          </a:p>
        </p:txBody>
      </p:sp>
      <p:sp>
        <p:nvSpPr>
          <p:cNvPr id="129" name="Rectangle: Rounded Corners 29"/>
          <p:cNvSpPr/>
          <p:nvPr/>
        </p:nvSpPr>
        <p:spPr>
          <a:xfrm>
            <a:off x="1105717" y="19791533"/>
            <a:ext cx="914401" cy="45721"/>
          </a:xfrm>
          <a:prstGeom prst="roundRect">
            <a:avLst>
              <a:gd name="adj" fmla="val 50000"/>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0" name="TextBox 30"/>
          <p:cNvSpPr txBox="1"/>
          <p:nvPr/>
        </p:nvSpPr>
        <p:spPr>
          <a:xfrm>
            <a:off x="10058400" y="8164804"/>
            <a:ext cx="7315200"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b="1">
                <a:solidFill>
                  <a:srgbClr val="FFFFFF"/>
                </a:solidFill>
                <a:latin typeface="Nunito"/>
                <a:ea typeface="Nunito"/>
                <a:cs typeface="Nunito"/>
                <a:sym typeface="Nunito"/>
              </a:defRPr>
            </a:lvl1pPr>
          </a:lstStyle>
          <a:p>
            <a:r>
              <a:t>The Moral Machine Experiment</a:t>
            </a:r>
          </a:p>
        </p:txBody>
      </p:sp>
      <p:sp>
        <p:nvSpPr>
          <p:cNvPr id="131" name="TextBox 31"/>
          <p:cNvSpPr txBox="1"/>
          <p:nvPr/>
        </p:nvSpPr>
        <p:spPr>
          <a:xfrm>
            <a:off x="10058400" y="8987135"/>
            <a:ext cx="11430000" cy="966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400">
                <a:solidFill>
                  <a:srgbClr val="FFFFFF"/>
                </a:solidFill>
                <a:latin typeface="Open Sans"/>
                <a:ea typeface="Open Sans"/>
                <a:cs typeface="Open Sans"/>
                <a:sym typeface="Open Sans"/>
              </a:defRPr>
            </a:lvl1pPr>
          </a:lstStyle>
          <a:p>
            <a:r>
              <a:rPr dirty="0"/>
              <a:t>The Moral Machine Experiment, conducted by researchers at MIT in 2017, is the perfect study to learn if we as a community have appropriate ethical standards for Artificial Intelligence. The researchers put the responsibility of the autonomous vehicle’s decisions solely in the </a:t>
            </a:r>
            <a:r>
              <a:rPr dirty="0" smtClean="0"/>
              <a:t>participant</a:t>
            </a:r>
            <a:r>
              <a:rPr lang="en-US" dirty="0" smtClean="0"/>
              <a:t>'</a:t>
            </a:r>
            <a:r>
              <a:rPr dirty="0" smtClean="0"/>
              <a:t>s </a:t>
            </a:r>
            <a:r>
              <a:rPr dirty="0"/>
              <a:t>hands. By doing this, not only were the researchers gathering the most sincere responses from the participants but it also allows us to analyze the moral decisions directly from the respondents themselves. The experiment also does a good job in making the reader aware of the general background of machine ethics and where we stand today. The authors stress the realization that “the ethical principles that will guide autonomous vehicles cannot be left solely to either the engineers or the ethicists” (Awad, et al). Or in other words, citizens </a:t>
            </a:r>
            <a:r>
              <a:rPr dirty="0" smtClean="0"/>
              <a:t>will </a:t>
            </a:r>
            <a:r>
              <a:rPr dirty="0"/>
              <a:t>be held responsible for the actions of autonomous vehicles too. The underlying question in this experiment, then, is </a:t>
            </a:r>
            <a:r>
              <a:rPr dirty="0" smtClean="0"/>
              <a:t>how </a:t>
            </a:r>
            <a:r>
              <a:rPr dirty="0"/>
              <a:t>people differ in regards to the action taken by the autonomous vehicle across different regions of the world. The authors make note of this underlying question as well when they claim that “we need a fine-grained understanding of how different individuals and countries may differ in their ethical preferences” (Awad, et al). The researches focused on nine different choices, five choices focused on certain characteristics like human vs animal, male vs female, young vs old, physical appearance (how fit you are), and social status. Four choices were geared towards more mechanical options like staying on course vs swerving, sparing passengers vs pedestrians, sparing pedestrians crossing legally vs illegally and sparing more lives vs fewer lives. In total, the researchers were confident that through a four-stage analysis of the responses to these choices that a significant amount of ethical data would be gathered. In the second half of this analysis we will be able to interpret the actual findings of the experiment and in turn begin to see where the ethical standard is at a global scale. </a:t>
            </a:r>
          </a:p>
        </p:txBody>
      </p:sp>
      <p:sp>
        <p:nvSpPr>
          <p:cNvPr id="132" name="Rectangle: Rounded Corners 32"/>
          <p:cNvSpPr/>
          <p:nvPr/>
        </p:nvSpPr>
        <p:spPr>
          <a:xfrm>
            <a:off x="10134600" y="8793480"/>
            <a:ext cx="914400" cy="45721"/>
          </a:xfrm>
          <a:prstGeom prst="roundRect">
            <a:avLst>
              <a:gd name="adj" fmla="val 50000"/>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3" name="TextBox 34"/>
          <p:cNvSpPr txBox="1"/>
          <p:nvPr/>
        </p:nvSpPr>
        <p:spPr>
          <a:xfrm>
            <a:off x="22326600" y="8987135"/>
            <a:ext cx="11430000" cy="89562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400">
                <a:solidFill>
                  <a:srgbClr val="FFFFFF"/>
                </a:solidFill>
                <a:latin typeface="Open Sans"/>
                <a:ea typeface="Open Sans"/>
                <a:cs typeface="Open Sans"/>
                <a:sym typeface="Open Sans"/>
              </a:defRPr>
            </a:lvl1pPr>
          </a:lstStyle>
          <a:p>
            <a:r>
              <a:rPr dirty="0"/>
              <a:t>The results of The Moral Machine Experiment showed positive signs for policy makes and ethicists to build upon when considering the choices autonomous vehicles will (hopefully not) have to make. The data, gathered from 40 million different decisions in 233 different countries, showed “three strong preferences” (Awad, et al) shared by the respondents. The universal preference for sparing human lives, sparing more lives and sparing young lives “should be used by industry and government as a foundation for understanding how the public would react to the ethics of different design and policy decisions” (Hao, 2018). While these findings are extremely significant, the ethical discussions we are most in need of </a:t>
            </a:r>
            <a:r>
              <a:rPr dirty="0" smtClean="0"/>
              <a:t>today </a:t>
            </a:r>
            <a:r>
              <a:rPr dirty="0"/>
              <a:t>should be focused on what to do about the choices which aren’t universally shared. One of the problems the study identified was that in different regions of the world, a choice is universally shared but only within that specific </a:t>
            </a:r>
            <a:r>
              <a:rPr dirty="0" smtClean="0"/>
              <a:t>region. </a:t>
            </a:r>
            <a:r>
              <a:rPr dirty="0"/>
              <a:t>The researchers titled these groups: Christian Cultural Group, Confucianist Cultural Group and The Southern Cluster Group. This finding “suggests that geographical and cultural proximity may allow groups of territories to converge on shared preferences for machine ethics” (Awad, et al). I would argue that the cultural influence of this finding has more significance than the geographical one. Considering this, it will be quite complicated for policy makers to have universal machine ethics that keep everyone happy even in regions where cultural values are shared. A scarier problem the experiment uncovered was that a document titled German Ethics Commission on Automated and Connected Driving, “the first and only attempt so far to provide official guidelines for the ethical choices of autonomous vehicles” (Awad, et al), disagrees with the experiment’s universal principle of sparing more lives. The researchers stress that more work should be done to gain a better understanding of universal ethical beliefs. In order for this to happen, experiments which align machine ethics with human values should continue to be conducted. </a:t>
            </a:r>
          </a:p>
        </p:txBody>
      </p:sp>
      <p:sp>
        <p:nvSpPr>
          <p:cNvPr id="134" name="TextBox 36"/>
          <p:cNvSpPr txBox="1"/>
          <p:nvPr/>
        </p:nvSpPr>
        <p:spPr>
          <a:xfrm>
            <a:off x="35093337" y="8164804"/>
            <a:ext cx="777240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b="1">
                <a:solidFill>
                  <a:srgbClr val="FFFFFF"/>
                </a:solidFill>
                <a:latin typeface="Nunito"/>
                <a:ea typeface="Nunito"/>
                <a:cs typeface="Nunito"/>
                <a:sym typeface="Nunito"/>
              </a:defRPr>
            </a:lvl1pPr>
          </a:lstStyle>
          <a:p>
            <a:r>
              <a:t>Questions and Implications </a:t>
            </a:r>
          </a:p>
        </p:txBody>
      </p:sp>
      <p:sp>
        <p:nvSpPr>
          <p:cNvPr id="135" name="TextBox 37"/>
          <p:cNvSpPr txBox="1"/>
          <p:nvPr/>
        </p:nvSpPr>
        <p:spPr>
          <a:xfrm>
            <a:off x="35076649" y="9104470"/>
            <a:ext cx="7772401" cy="929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solidFill>
                  <a:srgbClr val="FFFFFF"/>
                </a:solidFill>
                <a:latin typeface="Open Sans"/>
                <a:ea typeface="Open Sans"/>
                <a:cs typeface="Open Sans"/>
                <a:sym typeface="Open Sans"/>
              </a:defRPr>
            </a:pPr>
            <a:r>
              <a:rPr dirty="0"/>
              <a:t>Should policy makers consider having autonomous vehicles make different decisions on a choice based on what region of the world the autonomous vehicles are in?</a:t>
            </a:r>
          </a:p>
          <a:p>
            <a:pPr algn="just">
              <a:defRPr sz="2400">
                <a:solidFill>
                  <a:srgbClr val="FFFFFF"/>
                </a:solidFill>
                <a:latin typeface="Open Sans"/>
                <a:ea typeface="Open Sans"/>
                <a:cs typeface="Open Sans"/>
                <a:sym typeface="Open Sans"/>
              </a:defRPr>
            </a:pPr>
            <a:endParaRPr dirty="0"/>
          </a:p>
          <a:p>
            <a:pPr algn="just">
              <a:defRPr sz="2400">
                <a:solidFill>
                  <a:srgbClr val="FFFFFF"/>
                </a:solidFill>
                <a:latin typeface="Open Sans"/>
                <a:ea typeface="Open Sans"/>
                <a:cs typeface="Open Sans"/>
                <a:sym typeface="Open Sans"/>
              </a:defRPr>
            </a:pPr>
            <a:r>
              <a:rPr dirty="0"/>
              <a:t>How can studies like The Moral Machine Experiment become more random while also reach out to more willing respondents? The importance of this question stems from the growing concern policy makers will have about responding to the critical backlash of their choices if a fatal accident were to occur.</a:t>
            </a:r>
          </a:p>
          <a:p>
            <a:pPr algn="just">
              <a:defRPr sz="2400">
                <a:solidFill>
                  <a:srgbClr val="FFFFFF"/>
                </a:solidFill>
                <a:latin typeface="Open Sans"/>
                <a:ea typeface="Open Sans"/>
                <a:cs typeface="Open Sans"/>
                <a:sym typeface="Open Sans"/>
              </a:defRPr>
            </a:pPr>
            <a:endParaRPr dirty="0"/>
          </a:p>
          <a:p>
            <a:pPr algn="just">
              <a:defRPr sz="2400">
                <a:solidFill>
                  <a:srgbClr val="FFFFFF"/>
                </a:solidFill>
                <a:latin typeface="Open Sans"/>
                <a:ea typeface="Open Sans"/>
                <a:cs typeface="Open Sans"/>
                <a:sym typeface="Open Sans"/>
              </a:defRPr>
            </a:pPr>
            <a:r>
              <a:rPr dirty="0"/>
              <a:t>Should Washington </a:t>
            </a:r>
            <a:r>
              <a:rPr lang="en-US" dirty="0" smtClean="0"/>
              <a:t>be war</a:t>
            </a:r>
            <a:r>
              <a:rPr dirty="0" smtClean="0"/>
              <a:t>y </a:t>
            </a:r>
            <a:r>
              <a:rPr dirty="0"/>
              <a:t>of drone technology falling into the wrong hands? What necessary steps are they taking to ensure this will not happen?</a:t>
            </a:r>
          </a:p>
          <a:p>
            <a:pPr algn="just">
              <a:defRPr sz="2400">
                <a:solidFill>
                  <a:srgbClr val="FFFFFF"/>
                </a:solidFill>
                <a:latin typeface="Open Sans"/>
                <a:ea typeface="Open Sans"/>
                <a:cs typeface="Open Sans"/>
                <a:sym typeface="Open Sans"/>
              </a:defRPr>
            </a:pPr>
            <a:endParaRPr dirty="0"/>
          </a:p>
          <a:p>
            <a:pPr algn="just">
              <a:defRPr sz="2400">
                <a:solidFill>
                  <a:srgbClr val="FFFFFF"/>
                </a:solidFill>
                <a:latin typeface="Open Sans"/>
                <a:ea typeface="Open Sans"/>
                <a:cs typeface="Open Sans"/>
                <a:sym typeface="Open Sans"/>
              </a:defRPr>
            </a:pPr>
            <a:r>
              <a:rPr dirty="0"/>
              <a:t>If you were an ethicist: would you consider the military killing innocent civilians in pursuit of a terrorist group as moral or immoral? How many civilians would need to die before you considered it immoral? </a:t>
            </a:r>
          </a:p>
          <a:p>
            <a:pPr algn="just">
              <a:defRPr sz="2400">
                <a:solidFill>
                  <a:srgbClr val="FFFFFF"/>
                </a:solidFill>
                <a:latin typeface="Open Sans"/>
                <a:ea typeface="Open Sans"/>
                <a:cs typeface="Open Sans"/>
                <a:sym typeface="Open Sans"/>
              </a:defRPr>
            </a:pPr>
            <a:endParaRPr dirty="0"/>
          </a:p>
          <a:p>
            <a:pPr algn="just">
              <a:defRPr sz="2400">
                <a:solidFill>
                  <a:srgbClr val="FFFFFF"/>
                </a:solidFill>
                <a:latin typeface="Open Sans"/>
                <a:ea typeface="Open Sans"/>
                <a:cs typeface="Open Sans"/>
                <a:sym typeface="Open Sans"/>
              </a:defRPr>
            </a:pPr>
            <a:r>
              <a:rPr dirty="0"/>
              <a:t>Are drones a short-term or long-term solution for combating terrorists groups in the Middle East? If short-term, what will come next?</a:t>
            </a:r>
          </a:p>
          <a:p>
            <a:pPr algn="just">
              <a:defRPr sz="2400">
                <a:solidFill>
                  <a:srgbClr val="FFFFFF"/>
                </a:solidFill>
                <a:latin typeface="Open Sans"/>
                <a:ea typeface="Open Sans"/>
                <a:cs typeface="Open Sans"/>
                <a:sym typeface="Open Sans"/>
              </a:defRPr>
            </a:pPr>
            <a:r>
              <a:rPr dirty="0"/>
              <a:t> </a:t>
            </a:r>
          </a:p>
        </p:txBody>
      </p:sp>
      <p:sp>
        <p:nvSpPr>
          <p:cNvPr id="136" name="Rectangle: Rounded Corners 38"/>
          <p:cNvSpPr/>
          <p:nvPr/>
        </p:nvSpPr>
        <p:spPr>
          <a:xfrm>
            <a:off x="35204400" y="8793480"/>
            <a:ext cx="914400" cy="45721"/>
          </a:xfrm>
          <a:prstGeom prst="roundRect">
            <a:avLst>
              <a:gd name="adj" fmla="val 50000"/>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7" name="TextBox 39"/>
          <p:cNvSpPr txBox="1"/>
          <p:nvPr/>
        </p:nvSpPr>
        <p:spPr>
          <a:xfrm>
            <a:off x="35093337" y="20727471"/>
            <a:ext cx="777240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b="1">
                <a:solidFill>
                  <a:srgbClr val="FFFFFF"/>
                </a:solidFill>
                <a:latin typeface="Nunito"/>
                <a:ea typeface="Nunito"/>
                <a:cs typeface="Nunito"/>
                <a:sym typeface="Nunito"/>
              </a:defRPr>
            </a:lvl1pPr>
          </a:lstStyle>
          <a:p>
            <a:r>
              <a:t>Conclusion</a:t>
            </a:r>
          </a:p>
        </p:txBody>
      </p:sp>
      <p:sp>
        <p:nvSpPr>
          <p:cNvPr id="138" name="TextBox 40"/>
          <p:cNvSpPr txBox="1"/>
          <p:nvPr/>
        </p:nvSpPr>
        <p:spPr>
          <a:xfrm>
            <a:off x="35093337" y="21549802"/>
            <a:ext cx="7772401" cy="451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400">
                <a:solidFill>
                  <a:srgbClr val="FFFFFF"/>
                </a:solidFill>
                <a:latin typeface="Open Sans"/>
                <a:ea typeface="Open Sans"/>
                <a:cs typeface="Open Sans"/>
                <a:sym typeface="Open Sans"/>
              </a:defRPr>
            </a:lvl1pPr>
          </a:lstStyle>
          <a:p>
            <a:r>
              <a:rPr dirty="0"/>
              <a:t>The Moral Machine Experiment as well as the articles we discussed surrounding autonomous weapons reveal how our current ethical standards for AI are not suitable for a full </a:t>
            </a:r>
            <a:r>
              <a:rPr dirty="0" smtClean="0"/>
              <a:t>roll</a:t>
            </a:r>
            <a:r>
              <a:rPr lang="en-US" dirty="0" smtClean="0"/>
              <a:t>out</a:t>
            </a:r>
            <a:r>
              <a:rPr dirty="0" smtClean="0"/>
              <a:t> </a:t>
            </a:r>
            <a:r>
              <a:rPr dirty="0"/>
              <a:t>of autonomous vehicles and weapons. Most of the authors agree that what we have now is a relatively divided conception of how these technologies should function. While the experiment reveals how there are rooted universal preferences worldwide, the articles show how there are many more contrasting beliefs than common ones. A greater understanding of human values and universal machine ethics will be required for this technology to be implemented worldwide.</a:t>
            </a:r>
          </a:p>
        </p:txBody>
      </p:sp>
      <p:sp>
        <p:nvSpPr>
          <p:cNvPr id="139" name="Rectangle: Rounded Corners 41"/>
          <p:cNvSpPr/>
          <p:nvPr/>
        </p:nvSpPr>
        <p:spPr>
          <a:xfrm>
            <a:off x="35204400" y="21366480"/>
            <a:ext cx="914400" cy="45721"/>
          </a:xfrm>
          <a:prstGeom prst="roundRect">
            <a:avLst>
              <a:gd name="adj" fmla="val 50000"/>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0" name="TextBox 42"/>
          <p:cNvSpPr txBox="1"/>
          <p:nvPr/>
        </p:nvSpPr>
        <p:spPr>
          <a:xfrm>
            <a:off x="35093337" y="26974800"/>
            <a:ext cx="7772401"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b="1">
                <a:solidFill>
                  <a:srgbClr val="FFFFFF"/>
                </a:solidFill>
                <a:latin typeface="Nunito"/>
                <a:ea typeface="Nunito"/>
                <a:cs typeface="Nunito"/>
                <a:sym typeface="Nunito"/>
              </a:defRPr>
            </a:lvl1pPr>
          </a:lstStyle>
          <a:p>
            <a:r>
              <a:t>Works Cited</a:t>
            </a:r>
          </a:p>
        </p:txBody>
      </p:sp>
      <p:sp>
        <p:nvSpPr>
          <p:cNvPr id="141" name="TextBox 43"/>
          <p:cNvSpPr txBox="1"/>
          <p:nvPr/>
        </p:nvSpPr>
        <p:spPr>
          <a:xfrm>
            <a:off x="35204400" y="27657585"/>
            <a:ext cx="7772400" cy="4336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600"/>
              </a:spcBef>
              <a:defRPr sz="2200">
                <a:solidFill>
                  <a:srgbClr val="FFFFFF"/>
                </a:solidFill>
                <a:latin typeface="+mj-lt"/>
                <a:ea typeface="+mj-ea"/>
                <a:cs typeface="+mj-cs"/>
                <a:sym typeface="Helvetica"/>
              </a:defRPr>
            </a:pPr>
            <a:r>
              <a:rPr dirty="0"/>
              <a:t>Bostrom, Nick, and Eliezer Yudkowsky. “The Ethics of Artificial Intelligence.” </a:t>
            </a:r>
            <a:r>
              <a:rPr i="1" dirty="0"/>
              <a:t>The Cambridge Handbook of Artificial Intelligence</a:t>
            </a:r>
            <a:r>
              <a:rPr dirty="0"/>
              <a:t>, pp. 316–334</a:t>
            </a:r>
          </a:p>
          <a:p>
            <a:pPr>
              <a:spcBef>
                <a:spcPts val="1600"/>
              </a:spcBef>
              <a:defRPr sz="2200">
                <a:solidFill>
                  <a:srgbClr val="FFFFFF"/>
                </a:solidFill>
              </a:defRPr>
            </a:pPr>
            <a:r>
              <a:rPr dirty="0"/>
              <a:t>Awad, Edmond, et al. “The Moral Machine Experiment.” </a:t>
            </a:r>
            <a:r>
              <a:rPr i="1" dirty="0"/>
              <a:t>Nature</a:t>
            </a:r>
            <a:r>
              <a:rPr dirty="0"/>
              <a:t>, vol. 563, no. 7729, 2018, pp. 59–64</a:t>
            </a:r>
          </a:p>
          <a:p>
            <a:pPr>
              <a:spcBef>
                <a:spcPts val="1600"/>
              </a:spcBef>
              <a:defRPr sz="2200">
                <a:solidFill>
                  <a:srgbClr val="FFFFFF"/>
                </a:solidFill>
              </a:defRPr>
            </a:pPr>
            <a:r>
              <a:rPr dirty="0"/>
              <a:t>Byman, Daniel L. “Why Drones Work: The Case for Washington’s Weapon of Choice.” </a:t>
            </a:r>
            <a:r>
              <a:rPr i="1" dirty="0"/>
              <a:t>Brookings.edu</a:t>
            </a:r>
            <a:r>
              <a:rPr dirty="0"/>
              <a:t>, The Brookings Institution, 28 July 2016</a:t>
            </a:r>
          </a:p>
          <a:p>
            <a:pPr>
              <a:spcBef>
                <a:spcPts val="1600"/>
              </a:spcBef>
              <a:defRPr sz="2200">
                <a:solidFill>
                  <a:srgbClr val="FFFFFF"/>
                </a:solidFill>
                <a:latin typeface="+mj-lt"/>
                <a:ea typeface="+mj-ea"/>
                <a:cs typeface="+mj-cs"/>
                <a:sym typeface="Helvetica"/>
              </a:defRPr>
            </a:pPr>
            <a:r>
              <a:rPr dirty="0"/>
              <a:t>Hao, Karen. “Should a Self-Driving Car Kill the Baby or the Grandma? Depends on Where You're From.” </a:t>
            </a:r>
            <a:r>
              <a:rPr i="1" dirty="0"/>
              <a:t>Medium.com</a:t>
            </a:r>
            <a:r>
              <a:rPr dirty="0"/>
              <a:t>, Medium, 29 Oct. 2018</a:t>
            </a:r>
          </a:p>
        </p:txBody>
      </p:sp>
      <p:sp>
        <p:nvSpPr>
          <p:cNvPr id="142" name="Rectangle: Rounded Corners 44"/>
          <p:cNvSpPr/>
          <p:nvPr/>
        </p:nvSpPr>
        <p:spPr>
          <a:xfrm>
            <a:off x="35204400" y="27614878"/>
            <a:ext cx="914400" cy="45721"/>
          </a:xfrm>
          <a:prstGeom prst="roundRect">
            <a:avLst>
              <a:gd name="adj" fmla="val 50000"/>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3" name="Rounded Rectangle 33"/>
          <p:cNvSpPr/>
          <p:nvPr/>
        </p:nvSpPr>
        <p:spPr>
          <a:xfrm>
            <a:off x="9793337" y="20354673"/>
            <a:ext cx="24270886" cy="11769654"/>
          </a:xfrm>
          <a:prstGeom prst="roundRect">
            <a:avLst>
              <a:gd name="adj" fmla="val 902"/>
            </a:avLst>
          </a:prstGeom>
          <a:solidFill>
            <a:srgbClr val="749094"/>
          </a:solidFill>
          <a:ln w="12700">
            <a:miter lim="400000"/>
          </a:ln>
        </p:spPr>
        <p:txBody>
          <a:bodyPr lIns="45719" rIns="45719" anchor="ctr"/>
          <a:lstStyle/>
          <a:p>
            <a:pPr algn="ctr">
              <a:defRPr sz="11500">
                <a:solidFill>
                  <a:srgbClr val="FFFFFF"/>
                </a:solidFill>
              </a:defRPr>
            </a:pPr>
            <a:endParaRPr/>
          </a:p>
        </p:txBody>
      </p:sp>
      <p:sp>
        <p:nvSpPr>
          <p:cNvPr id="144" name="TextBox 35"/>
          <p:cNvSpPr txBox="1"/>
          <p:nvPr/>
        </p:nvSpPr>
        <p:spPr>
          <a:xfrm>
            <a:off x="10134600" y="20720149"/>
            <a:ext cx="7315200"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b="1">
                <a:solidFill>
                  <a:srgbClr val="FFFFFF"/>
                </a:solidFill>
                <a:latin typeface="Nunito"/>
                <a:ea typeface="Nunito"/>
                <a:cs typeface="Nunito"/>
                <a:sym typeface="Nunito"/>
              </a:defRPr>
            </a:lvl1pPr>
          </a:lstStyle>
          <a:p>
            <a:r>
              <a:t>Autonomous Weapons</a:t>
            </a:r>
          </a:p>
        </p:txBody>
      </p:sp>
      <p:sp>
        <p:nvSpPr>
          <p:cNvPr id="145" name="Rectangle: Rounded Corners 32"/>
          <p:cNvSpPr/>
          <p:nvPr/>
        </p:nvSpPr>
        <p:spPr>
          <a:xfrm>
            <a:off x="10134600" y="21320760"/>
            <a:ext cx="914400" cy="45721"/>
          </a:xfrm>
          <a:prstGeom prst="roundRect">
            <a:avLst>
              <a:gd name="adj" fmla="val 50000"/>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6" name="TextBox 46"/>
          <p:cNvSpPr txBox="1"/>
          <p:nvPr/>
        </p:nvSpPr>
        <p:spPr>
          <a:xfrm>
            <a:off x="10134600" y="21549802"/>
            <a:ext cx="11430000" cy="1040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400">
                <a:solidFill>
                  <a:srgbClr val="FFFFFF"/>
                </a:solidFill>
                <a:latin typeface="Open Sans"/>
                <a:ea typeface="Open Sans"/>
                <a:cs typeface="Open Sans"/>
                <a:sym typeface="Open Sans"/>
              </a:defRPr>
            </a:lvl1pPr>
          </a:lstStyle>
          <a:p>
            <a:r>
              <a:rPr dirty="0"/>
              <a:t>This section will function more as a discussion as opposed to an analyzation of a specific experiment like above. The discussion surrounding autonomous weapons has been happening since the start of the Bush administration but recently has hit a massive upscale due to the frequent use of drones by the Obama administration. In this discussion, we will focus on three articles which cover the majority of the ethical issues related to autonomous weapons. The first article, written by an adherent for the use of drones in a military setting, weighs the pros and cons of Washington’s use of drones in the Middle East. There are two sides to the discussion of drones in the Middle East. Those in favor claim that drones have killed many key leaders of al Qaeda as well as many (equally dangerous) lower-level terrorists. In his </a:t>
            </a:r>
            <a:r>
              <a:rPr dirty="0" smtClean="0"/>
              <a:t>article,</a:t>
            </a:r>
            <a:r>
              <a:rPr lang="en-US" dirty="0" smtClean="0"/>
              <a:t> </a:t>
            </a:r>
            <a:r>
              <a:rPr dirty="0" smtClean="0"/>
              <a:t>“</a:t>
            </a:r>
            <a:r>
              <a:rPr dirty="0"/>
              <a:t>Why Drones Work: The Case for Washington’s Weapon of Choice”, Daniel Byman cites that drones have already killed around 3,300 terrorists. While this number is massive, it remains to be seen exactly how many civilians were killed in these same attacks. The article presents numbers ranging from 0 to 500 killed civilians. Not only is the possibility of 500 civilians being killed by drones a scary thought but the vagueness surrounding the exact number is even more troubling. I would argue that prior to any more drone interference in the Middle East a concrete method for identifying every individual killed in a drone attack is necessary. For such a wide-scale, destructive force the ethical standards surrounding the entire process from hours before the attack to after the attack must be as thorough as the technology itself. Byman agrees, “Washington needs to set fourth a clear policy now on extrajudicial and extraterritorial killings of terrorists — and stick to it” (Byman, 2013). While it is important for the U.S to take the first step in cleaning the ethical issues surrounding drones oversees, it is imperative for other countries to do the same. It will not be long until countries driven by generating revue begin to mass produce these types of weapons for unqualified civilians. The U.S has put the burden on themselves for beginning the development of ethical laws with respect to autonomous weapons.</a:t>
            </a:r>
          </a:p>
        </p:txBody>
      </p:sp>
      <p:sp>
        <p:nvSpPr>
          <p:cNvPr id="147" name="TextBox 47"/>
          <p:cNvSpPr txBox="1"/>
          <p:nvPr/>
        </p:nvSpPr>
        <p:spPr>
          <a:xfrm>
            <a:off x="22099410" y="21549802"/>
            <a:ext cx="11430001" cy="96949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400">
                <a:solidFill>
                  <a:srgbClr val="FFFFFF"/>
                </a:solidFill>
                <a:latin typeface="Open Sans"/>
                <a:ea typeface="Open Sans"/>
                <a:cs typeface="Open Sans"/>
                <a:sym typeface="Open Sans"/>
              </a:defRPr>
            </a:lvl1pPr>
          </a:lstStyle>
          <a:p>
            <a:r>
              <a:rPr dirty="0"/>
              <a:t>Regardless of if you are pro drone or anti drone, we all must agree that improvements and adjustments to our current ethical standard is a necessity. I would be interested to see what data an experiment would gather if it was conducted like The Moral Machine Experiment but with respondents choosing the choices for autonomous weapons. I would not be surprised if there were different universal preferences even though the ending is the same in both scenarios. Weapons are a much less common tool for the average person than autonomous vehicles are. Given the unfamiliarity so many people have with weapons it will be interesting if public input will be considered in as much significance as it will be regarding the choices of autonomous vehicles. Relating back to what Bostrom taught us about necessary characteristics AI machines must have built in to them, it is extremely concerning to see none of the authors in both The Moral Machine Experiment and the articles about autonomous weapons speak about autonomous machines possessing any of these built-in attributes. Rather, they are more focused on how efficient these technologies are at doing their sole function. It seems as though the implications for the U.S’s use of </a:t>
            </a:r>
            <a:r>
              <a:rPr/>
              <a:t>drones </a:t>
            </a:r>
            <a:r>
              <a:rPr lang="en-US" smtClean="0"/>
              <a:t>have</a:t>
            </a:r>
            <a:r>
              <a:rPr smtClean="0"/>
              <a:t> </a:t>
            </a:r>
            <a:r>
              <a:rPr dirty="0"/>
              <a:t>not totally gone into </a:t>
            </a:r>
            <a:r>
              <a:rPr lang="en-US" dirty="0" smtClean="0"/>
              <a:t>e</a:t>
            </a:r>
            <a:r>
              <a:rPr dirty="0" smtClean="0"/>
              <a:t>ffect </a:t>
            </a:r>
            <a:r>
              <a:rPr dirty="0"/>
              <a:t>yet. I would not be surprised if, as more information regarding civilian </a:t>
            </a:r>
            <a:r>
              <a:rPr dirty="0" smtClean="0"/>
              <a:t>deaths </a:t>
            </a:r>
            <a:r>
              <a:rPr dirty="0"/>
              <a:t>in drone attacks is revealed, the government receives stronger backlash from it. My suggestion, speaking on behalf of the U.S, would be to quit while we’re ahead. We should appreciate the amount of bad guys the autonomous weapons have killed for us already but I do not see a long-term future for this type of technology without any major world crisis. While I think the technology is extremely interesting, I believe drones should be more concerned with helming civilians in natural disasters and relief efforts. I believe in this sense, drones have a long-term future for providing care in large-scale disasters. Hopefully with more time and knowledge on the ethics and technology of AI we will find the best solution for what to do with drones. In the immediate future I would like to see a decrease in the use of autonomous weapons and a stronger focus on the good AI can produce.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389027" rtl="0" fontAlgn="auto" latinLnBrk="0" hangingPunct="0">
          <a:lnSpc>
            <a:spcPct val="100000"/>
          </a:lnSpc>
          <a:spcBef>
            <a:spcPts val="0"/>
          </a:spcBef>
          <a:spcAft>
            <a:spcPts val="0"/>
          </a:spcAft>
          <a:buClrTx/>
          <a:buSzTx/>
          <a:buFontTx/>
          <a:buNone/>
          <a:tabLst/>
          <a:defRPr kumimoji="0" sz="87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2359</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Calibri</vt:lpstr>
      <vt:lpstr>Domine</vt:lpstr>
      <vt:lpstr>Franklin Gothic Heavy</vt:lpstr>
      <vt:lpstr>Helvetica</vt:lpstr>
      <vt:lpstr>Montserrat Semi Bold</vt:lpstr>
      <vt:lpstr>Nunito</vt:lpstr>
      <vt:lpstr>Open Sans</vt:lpstr>
      <vt:lpstr>Arial</vt:lpstr>
      <vt:lpstr>Office Theme</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Robert Bennett</dc:creator>
  <cp:lastModifiedBy>Microsoft Office User</cp:lastModifiedBy>
  <cp:revision>6</cp:revision>
  <dcterms:modified xsi:type="dcterms:W3CDTF">2018-12-23T17:20:53Z</dcterms:modified>
</cp:coreProperties>
</file>