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0D21C9B-9BEB-4CCD-94A7-F28634C352B2}">
  <a:tblStyle styleId="{00D21C9B-9BEB-4CCD-94A7-F28634C352B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5"/>
  </p:normalViewPr>
  <p:slideViewPr>
    <p:cSldViewPr>
      <p:cViewPr varScale="1">
        <p:scale>
          <a:sx n="151" d="100"/>
          <a:sy n="151" d="100"/>
        </p:scale>
        <p:origin x="10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6b5a4357ce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36b5a4357ce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3d58a719e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3d58a719ec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c6385bd71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c6385bd71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6c6385bd71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g36c6385bd71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3d6ab1f47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g33d6ab1f47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6c6385bd71_2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6c6385bd71_2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3d6a7a9220_1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33d6a7a9220_1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c24082c6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36c24082c6e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6b3ba5e20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36b3ba5e20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2a6284d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g362a6284d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6b5a4357ce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g36b5a4357ce_1_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c3bf4ff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36c3bf4ffe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3d68bfabd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33d68bfab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b5a4357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6b5a4357c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6b5a4357ce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9" name="Google Shape;219;g36b5a4357ce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6c6385bd7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6c6385bd7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62797a481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62797a481a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3"/>
        <p:cNvGrpSpPr/>
        <p:nvPr/>
      </p:nvGrpSpPr>
      <p:grpSpPr>
        <a:xfrm>
          <a:off x="0" y="0"/>
          <a:ext cx="0" cy="0"/>
          <a:chOff x="0" y="0"/>
          <a:chExt cx="0" cy="0"/>
        </a:xfrm>
      </p:grpSpPr>
      <p:sp>
        <p:nvSpPr>
          <p:cNvPr id="64" name="Google Shape;64;p1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5" name="Google Shape;65;p1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6" name="Google Shape;6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2" name="Google Shape;72;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73" name="Google Shape;7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6" name="Google Shape;76;p19"/>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7" name="Google Shape;77;p19"/>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8" name="Google Shape;78;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1" name="Google Shape;8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2"/>
        <p:cNvGrpSpPr/>
        <p:nvPr/>
      </p:nvGrpSpPr>
      <p:grpSpPr>
        <a:xfrm>
          <a:off x="0" y="0"/>
          <a:ext cx="0" cy="0"/>
          <a:chOff x="0" y="0"/>
          <a:chExt cx="0" cy="0"/>
        </a:xfrm>
      </p:grpSpPr>
      <p:sp>
        <p:nvSpPr>
          <p:cNvPr id="83" name="Google Shape;83;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84" name="Google Shape;84;p21"/>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85" name="Google Shape;85;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8" name="Google Shape;88;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9"/>
        <p:cNvGrpSpPr/>
        <p:nvPr/>
      </p:nvGrpSpPr>
      <p:grpSpPr>
        <a:xfrm>
          <a:off x="0" y="0"/>
          <a:ext cx="0" cy="0"/>
          <a:chOff x="0" y="0"/>
          <a:chExt cx="0" cy="0"/>
        </a:xfrm>
      </p:grpSpPr>
      <p:sp>
        <p:nvSpPr>
          <p:cNvPr id="90" name="Google Shape;90;p23"/>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23"/>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92" name="Google Shape;92;p23"/>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3" name="Google Shape;93;p23"/>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4" name="Google Shape;9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5"/>
        <p:cNvGrpSpPr/>
        <p:nvPr/>
      </p:nvGrpSpPr>
      <p:grpSpPr>
        <a:xfrm>
          <a:off x="0" y="0"/>
          <a:ext cx="0" cy="0"/>
          <a:chOff x="0" y="0"/>
          <a:chExt cx="0" cy="0"/>
        </a:xfrm>
      </p:grpSpPr>
      <p:sp>
        <p:nvSpPr>
          <p:cNvPr id="96" name="Google Shape;96;p24"/>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97" name="Google Shape;9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8"/>
        <p:cNvGrpSpPr/>
        <p:nvPr/>
      </p:nvGrpSpPr>
      <p:grpSpPr>
        <a:xfrm>
          <a:off x="0" y="0"/>
          <a:ext cx="0" cy="0"/>
          <a:chOff x="0" y="0"/>
          <a:chExt cx="0" cy="0"/>
        </a:xfrm>
      </p:grpSpPr>
      <p:sp>
        <p:nvSpPr>
          <p:cNvPr id="99" name="Google Shape;99;p25"/>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00" name="Google Shape;100;p25"/>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101" name="Google Shape;101;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
        <p:nvSpPr>
          <p:cNvPr id="103" name="Google Shape;10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04"/>
        <p:cNvGrpSpPr/>
        <p:nvPr/>
      </p:nvGrpSpPr>
      <p:grpSpPr>
        <a:xfrm>
          <a:off x="0" y="0"/>
          <a:ext cx="0" cy="0"/>
          <a:chOff x="0" y="0"/>
          <a:chExt cx="0" cy="0"/>
        </a:xfrm>
      </p:grpSpPr>
      <p:sp>
        <p:nvSpPr>
          <p:cNvPr id="105" name="Google Shape;105;p27"/>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2800"/>
              <a:buNone/>
              <a:defRPr/>
            </a:lvl1pPr>
            <a:lvl2pPr lvl="1" algn="l">
              <a:spcBef>
                <a:spcPts val="0"/>
              </a:spcBef>
              <a:spcAft>
                <a:spcPts val="0"/>
              </a:spcAft>
              <a:buSzPts val="2800"/>
              <a:buNone/>
              <a:defRPr/>
            </a:lvl2pPr>
            <a:lvl3pPr lvl="2" algn="l">
              <a:spcBef>
                <a:spcPts val="0"/>
              </a:spcBef>
              <a:spcAft>
                <a:spcPts val="0"/>
              </a:spcAft>
              <a:buSzPts val="2800"/>
              <a:buNone/>
              <a:defRPr/>
            </a:lvl3pPr>
            <a:lvl4pPr lvl="3" algn="l">
              <a:spcBef>
                <a:spcPts val="0"/>
              </a:spcBef>
              <a:spcAft>
                <a:spcPts val="0"/>
              </a:spcAft>
              <a:buSzPts val="2800"/>
              <a:buNone/>
              <a:defRPr/>
            </a:lvl4pPr>
            <a:lvl5pPr lvl="4" algn="l">
              <a:spcBef>
                <a:spcPts val="0"/>
              </a:spcBef>
              <a:spcAft>
                <a:spcPts val="0"/>
              </a:spcAft>
              <a:buSzPts val="2800"/>
              <a:buNone/>
              <a:defRPr/>
            </a:lvl5pPr>
            <a:lvl6pPr lvl="5" algn="l">
              <a:spcBef>
                <a:spcPts val="0"/>
              </a:spcBef>
              <a:spcAft>
                <a:spcPts val="0"/>
              </a:spcAft>
              <a:buSzPts val="2800"/>
              <a:buNone/>
              <a:defRPr/>
            </a:lvl6pPr>
            <a:lvl7pPr lvl="6" algn="l">
              <a:spcBef>
                <a:spcPts val="0"/>
              </a:spcBef>
              <a:spcAft>
                <a:spcPts val="0"/>
              </a:spcAft>
              <a:buSzPts val="2800"/>
              <a:buNone/>
              <a:defRPr/>
            </a:lvl7pPr>
            <a:lvl8pPr lvl="7" algn="l">
              <a:spcBef>
                <a:spcPts val="0"/>
              </a:spcBef>
              <a:spcAft>
                <a:spcPts val="0"/>
              </a:spcAft>
              <a:buSzPts val="2800"/>
              <a:buNone/>
              <a:defRPr/>
            </a:lvl8pPr>
            <a:lvl9pPr lvl="8" algn="l">
              <a:spcBef>
                <a:spcPts val="0"/>
              </a:spcBef>
              <a:spcAft>
                <a:spcPts val="0"/>
              </a:spcAft>
              <a:buSzPts val="2800"/>
              <a:buNone/>
              <a:defRPr/>
            </a:lvl9pPr>
          </a:lstStyle>
          <a:p>
            <a:endParaRPr/>
          </a:p>
        </p:txBody>
      </p:sp>
      <p:sp>
        <p:nvSpPr>
          <p:cNvPr id="106" name="Google Shape;106;p27"/>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8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07"/>
        <p:cNvGrpSpPr/>
        <p:nvPr/>
      </p:nvGrpSpPr>
      <p:grpSpPr>
        <a:xfrm>
          <a:off x="0" y="0"/>
          <a:ext cx="0" cy="0"/>
          <a:chOff x="0" y="0"/>
          <a:chExt cx="0" cy="0"/>
        </a:xfrm>
      </p:grpSpPr>
      <p:sp>
        <p:nvSpPr>
          <p:cNvPr id="108" name="Google Shape;108;p28"/>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109" name="Google Shape;109;p28"/>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110" name="Google Shape;110;p2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1" name="Google Shape;111;p2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112" name="Google Shape;112;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61" name="Google Shape;61;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finance.yahoo.com/news/why-a16z-vc-believes-cluely-210644108.html"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www.cnbc.com/2025/07/01/elon-musk-xai-raises-10-billion-in-debt-and-equity.html" TargetMode="Externa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x.com/karpathy/status/1827921103093932490" TargetMode="External"/><Relationship Id="rId7"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aboutamazon.com/news/operations/amazon-million-robots-ai-foundation-model" TargetMode="External"/><Relationship Id="rId11" Type="http://schemas.openxmlformats.org/officeDocument/2006/relationships/image" Target="../media/image29.png"/><Relationship Id="rId5" Type="http://schemas.openxmlformats.org/officeDocument/2006/relationships/hyperlink" Target="https://www.cnbc.com/2025/06/28/tesla-first-driverless-delivery-new-car-to-customer.html" TargetMode="External"/><Relationship Id="rId10" Type="http://schemas.openxmlformats.org/officeDocument/2006/relationships/image" Target="../media/image28.png"/><Relationship Id="rId4" Type="http://schemas.openxmlformats.org/officeDocument/2006/relationships/hyperlink" Target="https://chipsandcheese.com/p/blackwell-nvidias-massive-gpu" TargetMode="External"/><Relationship Id="rId9" Type="http://schemas.openxmlformats.org/officeDocument/2006/relationships/image" Target="../media/image27.jpeg"/></Relationships>
</file>

<file path=ppt/slides/_rels/slide12.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hyperlink" Target="https://www.reddit.com/r/ChatGPTCoding/comments/1lm3fxq/gemini_cli_is_awesome_but_only_when_you_make/" TargetMode="External"/><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jpeg"/><Relationship Id="rId5" Type="http://schemas.openxmlformats.org/officeDocument/2006/relationships/hyperlink" Target="https://www.theinformation.com/articles/openai-takes-page-palantir-doubles-consulting-services" TargetMode="External"/><Relationship Id="rId4" Type="http://schemas.openxmlformats.org/officeDocument/2006/relationships/hyperlink" Target="https://x.com/DrDominicNg/status/1939816655829475648"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ataconomy.com/2025/07/02/7-huggingchat-ends-as-hugging-face-retools-for-whats-next/" TargetMode="External"/><Relationship Id="rId13" Type="http://schemas.openxmlformats.org/officeDocument/2006/relationships/image" Target="../media/image37.png"/><Relationship Id="rId3" Type="http://schemas.openxmlformats.org/officeDocument/2006/relationships/hyperlink" Target="https://www.anthropic.com/engineering/desktop-extensions" TargetMode="External"/><Relationship Id="rId7" Type="http://schemas.openxmlformats.org/officeDocument/2006/relationships/image" Target="../media/image33.png"/><Relationship Id="rId12" Type="http://schemas.openxmlformats.org/officeDocument/2006/relationships/image" Target="../media/image3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x.com/therealedanharr/status/1937008879986172160" TargetMode="External"/><Relationship Id="rId11" Type="http://schemas.openxmlformats.org/officeDocument/2006/relationships/image" Target="../media/image35.jpeg"/><Relationship Id="rId5" Type="http://schemas.openxmlformats.org/officeDocument/2006/relationships/hyperlink" Target="https://semianalysis.com/2025/06/30/how-oracle-is-winning-the-ai-compute-market/" TargetMode="External"/><Relationship Id="rId10" Type="http://schemas.openxmlformats.org/officeDocument/2006/relationships/image" Target="../media/image34.png"/><Relationship Id="rId4" Type="http://schemas.openxmlformats.org/officeDocument/2006/relationships/hyperlink" Target="https://medium.com/@joe.njenga/claude-apps-launched-new-interactive-ai-apps-marketplace-269c18f0c847" TargetMode="External"/><Relationship Id="rId9" Type="http://schemas.openxmlformats.org/officeDocument/2006/relationships/hyperlink" Target="https://deepagent.abacus.a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x.com/awnihannun/status/1939880107906412963" TargetMode="External"/><Relationship Id="rId7"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levelup.gitconnected.com/the-5-word-fix-that-made-my-ai-prompts-10x-smarter-fdecfe7af866" TargetMode="External"/><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hyperlink" Target="https://monsterui.answer.a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himalayanhacker.substack.com/p/from-giving-up-on-coding-to-shipping"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hyperlink" Target="https://chat.inceptionlabs.ai" TargetMode="External"/><Relationship Id="rId7" Type="http://schemas.openxmlformats.org/officeDocument/2006/relationships/hyperlink" Target="https://www.youtube.com/watch?v=X1rD3NhlIcE"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hyperlink" Target="https://machine-learning-made-simple.medium.com/is-the-mercury-llm-the-first-of-a-new-generation-of-llms-b64de1d36029" TargetMode="External"/><Relationship Id="rId5" Type="http://schemas.openxmlformats.org/officeDocument/2006/relationships/hyperlink" Target="https://x.com/ArtificialAnlys/status/1894932634322772372" TargetMode="External"/><Relationship Id="rId4" Type="http://schemas.openxmlformats.org/officeDocument/2006/relationships/hyperlink" Target="https://www.inceptionlabs.ai/news" TargetMode="External"/><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hyperlink" Target="https://substack.com/home/post/p-167152592"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5.jpe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hyperlink" Target="https://www.livescience.com/technology/computing/this-result-has-been-more-than-a-decade-in-the-making-millions-of-qubits-on-a-single-chip-now-possible-after-cryogenic-breakthrough"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jpeg"/><Relationship Id="rId4" Type="http://schemas.openxmlformats.org/officeDocument/2006/relationships/hyperlink" Target="https://ir.dwavesys.com/news/news-details/2025/Beyond-Classical-D-Wave-First-to-Demonstrate-Quantum-Supremacy-on-Useful-Real-World-Problem/default.aspx"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epoch.ai/data/ai-benchmarking-dashboard" TargetMode="External"/><Relationship Id="rId18" Type="http://schemas.openxmlformats.org/officeDocument/2006/relationships/hyperlink" Target="https://www.anthropic.com/news/claude-3-7-sonnet" TargetMode="External"/><Relationship Id="rId26" Type="http://schemas.openxmlformats.org/officeDocument/2006/relationships/hyperlink" Target="https://mistral.ai/news/mistral-medium-3" TargetMode="External"/><Relationship Id="rId39" Type="http://schemas.openxmlformats.org/officeDocument/2006/relationships/hyperlink" Target="https://cloud.tencent.com/document/product/1729/104753" TargetMode="External"/><Relationship Id="rId21" Type="http://schemas.openxmlformats.org/officeDocument/2006/relationships/hyperlink" Target="https://www.anthropic.com/claude/sonnet" TargetMode="External"/><Relationship Id="rId34" Type="http://schemas.openxmlformats.org/officeDocument/2006/relationships/hyperlink" Target="https://x.ai/blog/grok-3" TargetMode="External"/><Relationship Id="rId7" Type="http://schemas.openxmlformats.org/officeDocument/2006/relationships/hyperlink" Target="https://web.lmarena.ai/leaderboard" TargetMode="External"/><Relationship Id="rId12" Type="http://schemas.openxmlformats.org/officeDocument/2006/relationships/hyperlink" Target="https://www.vellum.ai/llm-leaderboard" TargetMode="External"/><Relationship Id="rId17" Type="http://schemas.openxmlformats.org/officeDocument/2006/relationships/hyperlink" Target="https://www.anthropic.com/news/claude-4" TargetMode="External"/><Relationship Id="rId25" Type="http://schemas.openxmlformats.org/officeDocument/2006/relationships/hyperlink" Target="https://qwenlm.github.io/blog/qwen3/" TargetMode="External"/><Relationship Id="rId33" Type="http://schemas.openxmlformats.org/officeDocument/2006/relationships/hyperlink" Target="http://aistudio.google.com/app/prompts/new_chat?model=gemini-2.5-flash" TargetMode="External"/><Relationship Id="rId38" Type="http://schemas.openxmlformats.org/officeDocument/2006/relationships/hyperlink" Target="http://aistudio.google.com/app/prompts/new_chat?model=gemini-2.5-flash-lite-preview-06-17"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openai.com/index/gpt-4-1/" TargetMode="External"/><Relationship Id="rId29" Type="http://schemas.openxmlformats.org/officeDocument/2006/relationships/hyperlink" Target="https://www.anthropic.com/claude/haiku"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huggingface.co/open-llm-leaderboard" TargetMode="External"/><Relationship Id="rId24" Type="http://schemas.openxmlformats.org/officeDocument/2006/relationships/hyperlink" Target="https://openai.com/index/introducing-o3-and-o4-mini/" TargetMode="External"/><Relationship Id="rId32" Type="http://schemas.openxmlformats.org/officeDocument/2006/relationships/hyperlink" Target="https://openai.com/index/introducing-gpt-4-5/" TargetMode="External"/><Relationship Id="rId37" Type="http://schemas.openxmlformats.org/officeDocument/2006/relationships/hyperlink" Target="https://www.minimax.io/news/minimaxm1" TargetMode="External"/><Relationship Id="rId40" Type="http://schemas.openxmlformats.org/officeDocument/2006/relationships/hyperlink" Target="https://platform.openai.com/docs/models/o1" TargetMode="External"/><Relationship Id="rId5" Type="http://schemas.openxmlformats.org/officeDocument/2006/relationships/hyperlink" Target="https://openlm.ai/chatbot-arena/" TargetMode="External"/><Relationship Id="rId15" Type="http://schemas.openxmlformats.org/officeDocument/2006/relationships/hyperlink" Target="https://api-docs.deepseek.com/news/news250528" TargetMode="External"/><Relationship Id="rId23" Type="http://schemas.openxmlformats.org/officeDocument/2006/relationships/hyperlink" Target="https://api-docs.deepseek.com/news/news250120" TargetMode="External"/><Relationship Id="rId28" Type="http://schemas.openxmlformats.org/officeDocument/2006/relationships/hyperlink" Target="https://openai.com/index/openai-o3-mini/" TargetMode="External"/><Relationship Id="rId36" Type="http://schemas.openxmlformats.org/officeDocument/2006/relationships/hyperlink" Target="https://api-docs.deepseek.com/news/news250325" TargetMode="External"/><Relationship Id="rId10" Type="http://schemas.openxmlformats.org/officeDocument/2006/relationships/hyperlink" Target="https://artificialanalysis.ai/leaderboards/models" TargetMode="External"/><Relationship Id="rId19" Type="http://schemas.openxmlformats.org/officeDocument/2006/relationships/hyperlink" Target="http://aistudio.google.com/app/prompts/new_chat?model=gemini-2.5-flash-preview-05-20" TargetMode="External"/><Relationship Id="rId31" Type="http://schemas.openxmlformats.org/officeDocument/2006/relationships/hyperlink" Target="https://x.com/OpenAI/status/1905331956856050135" TargetMode="External"/><Relationship Id="rId4" Type="http://schemas.openxmlformats.org/officeDocument/2006/relationships/hyperlink" Target="https://lmarena.ai/?leaderboard" TargetMode="External"/><Relationship Id="rId9" Type="http://schemas.openxmlformats.org/officeDocument/2006/relationships/hyperlink" Target="https://www.stack-ai.com/llm-leaderboard"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huggingface.co/deepseek-ai/DeepSeek-V3-0324" TargetMode="External"/><Relationship Id="rId27" Type="http://schemas.openxmlformats.org/officeDocument/2006/relationships/hyperlink" Target="http://aistudio.google.com/app/prompts/new_chat?model=gemini-2.5-flash-preview-04-17" TargetMode="External"/><Relationship Id="rId30" Type="http://schemas.openxmlformats.org/officeDocument/2006/relationships/hyperlink" Target="http://aistudio.google.com/app/prompts/new_chat?model=gemini-2.5-pro" TargetMode="External"/><Relationship Id="rId35" Type="http://schemas.openxmlformats.org/officeDocument/2006/relationships/hyperlink" Target="https://openai.com/index/o1-and-new-tools-for-developers/" TargetMode="External"/><Relationship Id="rId8" Type="http://schemas.openxmlformats.org/officeDocument/2006/relationships/hyperlink" Target="https://llmworld.net/llm_leaderboards/"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www.cnbc.com/2025/07/02/microsoft-laying-off-about-9000-employees-in-latest-round-of-cuts.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hyperlink" Target="https://trueup.io/layoffs"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ernie.baidu.com/blog/posts/ernie4.5/"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huggingface.co/collections/baidu/ernie-45-6861cd4c9be84540645f35c9" TargetMode="External"/><Relationship Id="rId5" Type="http://schemas.openxmlformats.org/officeDocument/2006/relationships/hyperlink" Target="https://www.marktechpost.com/2025/07/01/baidu-open-sources-ernie-4-5-llm-series-scaling-from-0-3b-to-424b-parameters/" TargetMode="External"/><Relationship Id="rId10" Type="http://schemas.openxmlformats.org/officeDocument/2006/relationships/image" Target="../media/image4.jpeg"/><Relationship Id="rId4" Type="http://schemas.openxmlformats.org/officeDocument/2006/relationships/hyperlink" Target="https://www.youtube.com/watch?v=cE951f15hP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dT7A20SaG8" TargetMode="External"/><Relationship Id="rId7"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3" Type="http://schemas.openxmlformats.org/officeDocument/2006/relationships/hyperlink" Target="https://www.augmentcode.com" TargetMode="External"/><Relationship Id="rId18" Type="http://schemas.openxmlformats.org/officeDocument/2006/relationships/hyperlink" Target="https://cline.bot" TargetMode="External"/><Relationship Id="rId26" Type="http://schemas.openxmlformats.org/officeDocument/2006/relationships/hyperlink" Target="https://www.coderabbit.ai" TargetMode="External"/><Relationship Id="rId3" Type="http://schemas.openxmlformats.org/officeDocument/2006/relationships/hyperlink" Target="https://bolt.new" TargetMode="External"/><Relationship Id="rId21" Type="http://schemas.openxmlformats.org/officeDocument/2006/relationships/hyperlink" Target="https://docs.aws.amazon.com/codewhisperer" TargetMode="External"/><Relationship Id="rId34" Type="http://schemas.openxmlformats.org/officeDocument/2006/relationships/hyperlink" Target="https://github.com/OpenInterpreter/open-interpreter" TargetMode="External"/><Relationship Id="rId7" Type="http://schemas.openxmlformats.org/officeDocument/2006/relationships/hyperlink" Target="https://www.cursor.com" TargetMode="External"/><Relationship Id="rId12" Type="http://schemas.openxmlformats.org/officeDocument/2006/relationships/hyperlink" Target="https://askcodi.com" TargetMode="External"/><Relationship Id="rId17" Type="http://schemas.openxmlformats.org/officeDocument/2006/relationships/hyperlink" Target="https://getclaudia.org" TargetMode="External"/><Relationship Id="rId25" Type="http://schemas.openxmlformats.org/officeDocument/2006/relationships/hyperlink" Target="https://www.jetbrains.com/ai/" TargetMode="External"/><Relationship Id="rId33" Type="http://schemas.openxmlformats.org/officeDocument/2006/relationships/hyperlink" Target="https://github.com/openai/codex" TargetMode="External"/><Relationship Id="rId2" Type="http://schemas.openxmlformats.org/officeDocument/2006/relationships/notesSlide" Target="../notesSlides/notesSlide6.xml"/><Relationship Id="rId16" Type="http://schemas.openxmlformats.org/officeDocument/2006/relationships/hyperlink" Target="https://www.anthropic.com/claude-code" TargetMode="External"/><Relationship Id="rId20" Type="http://schemas.openxmlformats.org/officeDocument/2006/relationships/hyperlink" Target="https://www.tabnine.com" TargetMode="External"/><Relationship Id="rId29" Type="http://schemas.openxmlformats.org/officeDocument/2006/relationships/hyperlink" Target="https://sourcery.ai" TargetMode="External"/><Relationship Id="rId1" Type="http://schemas.openxmlformats.org/officeDocument/2006/relationships/slideLayout" Target="../slideLayouts/slideLayout1.xml"/><Relationship Id="rId6" Type="http://schemas.openxmlformats.org/officeDocument/2006/relationships/hyperlink" Target="https://replit.com" TargetMode="External"/><Relationship Id="rId11" Type="http://schemas.openxmlformats.org/officeDocument/2006/relationships/hyperlink" Target="https://base44.com" TargetMode="External"/><Relationship Id="rId24" Type="http://schemas.openxmlformats.org/officeDocument/2006/relationships/hyperlink" Target="https://visualstudio.microsoft.com/services/intellicode" TargetMode="External"/><Relationship Id="rId32" Type="http://schemas.openxmlformats.org/officeDocument/2006/relationships/hyperlink" Target="https://zencoder.ai" TargetMode="External"/><Relationship Id="rId5" Type="http://schemas.openxmlformats.org/officeDocument/2006/relationships/hyperlink" Target="https://v0.dev" TargetMode="External"/><Relationship Id="rId15" Type="http://schemas.openxmlformats.org/officeDocument/2006/relationships/hyperlink" Target="https://aider.chat" TargetMode="External"/><Relationship Id="rId23" Type="http://schemas.openxmlformats.org/officeDocument/2006/relationships/hyperlink" Target="https://codeassist.google" TargetMode="External"/><Relationship Id="rId28" Type="http://schemas.openxmlformats.org/officeDocument/2006/relationships/hyperlink" Target="https://www.pixee.ai" TargetMode="External"/><Relationship Id="rId36" Type="http://schemas.openxmlformats.org/officeDocument/2006/relationships/hyperlink" Target="https://github.com/sst/opencode" TargetMode="External"/><Relationship Id="rId10" Type="http://schemas.openxmlformats.org/officeDocument/2006/relationships/hyperlink" Target="https://github.com/features/copilot" TargetMode="External"/><Relationship Id="rId19" Type="http://schemas.openxmlformats.org/officeDocument/2006/relationships/hyperlink" Target="https://devin.ai" TargetMode="External"/><Relationship Id="rId31" Type="http://schemas.openxmlformats.org/officeDocument/2006/relationships/hyperlink" Target="https://github.com/TabbyML/tabby" TargetMode="External"/><Relationship Id="rId4" Type="http://schemas.openxmlformats.org/officeDocument/2006/relationships/hyperlink" Target="https://lovable.dev" TargetMode="External"/><Relationship Id="rId9" Type="http://schemas.openxmlformats.org/officeDocument/2006/relationships/hyperlink" Target="https://www.qodo.ai" TargetMode="External"/><Relationship Id="rId14" Type="http://schemas.openxmlformats.org/officeDocument/2006/relationships/hyperlink" Target="https://snyk.io" TargetMode="External"/><Relationship Id="rId22" Type="http://schemas.openxmlformats.org/officeDocument/2006/relationships/hyperlink" Target="https://aws.amazon.com/q/developer/" TargetMode="External"/><Relationship Id="rId27" Type="http://schemas.openxmlformats.org/officeDocument/2006/relationships/hyperlink" Target="https://www.codiga.io" TargetMode="External"/><Relationship Id="rId30" Type="http://schemas.openxmlformats.org/officeDocument/2006/relationships/hyperlink" Target="https://github.com/fauxpilot/fauxpilot" TargetMode="External"/><Relationship Id="rId35" Type="http://schemas.openxmlformats.org/officeDocument/2006/relationships/hyperlink" Target="https://www.warp.dev" TargetMode="External"/><Relationship Id="rId8" Type="http://schemas.openxmlformats.org/officeDocument/2006/relationships/hyperlink" Target="https://codeium.com/windsurf"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t3TfmU0l5v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youtube.com/watch?v=eJFJRyXEHZ0&amp;t=1s" TargetMode="External"/><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www.marktechpost.com/2025/06/24/cmu-researchers-introduce-go-browse-a-graph-based-framework-for-scalable-web-agent-train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9"/>
          <p:cNvSpPr txBox="1"/>
          <p:nvPr/>
        </p:nvSpPr>
        <p:spPr>
          <a:xfrm>
            <a:off x="78651" y="704795"/>
            <a:ext cx="44202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Baidu Ernie 4.5 Open-Sourced </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Huawei's Pangu ProE MoGE Architecture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Terminal-Based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Agents for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Dr. Ilya Sutskever, Open Univ.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Gemma 3n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Go-Browse from CMU</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Polaris Math Reasoning Models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TOWER+ Multilingual LLM Framework</a:t>
            </a:r>
            <a:endParaRPr b="1">
              <a:solidFill>
                <a:srgbClr val="3C78D8"/>
              </a:solidFill>
              <a:latin typeface="Calibri"/>
              <a:ea typeface="Calibri"/>
              <a:cs typeface="Calibri"/>
              <a:sym typeface="Calibri"/>
            </a:endParaRPr>
          </a:p>
        </p:txBody>
      </p:sp>
      <p:sp>
        <p:nvSpPr>
          <p:cNvPr id="118" name="Google Shape;118;p29"/>
          <p:cNvSpPr txBox="1"/>
          <p:nvPr/>
        </p:nvSpPr>
        <p:spPr>
          <a:xfrm>
            <a:off x="1864525"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04</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119" name="Google Shape;119;p29"/>
          <p:cNvSpPr txBox="1"/>
          <p:nvPr/>
        </p:nvSpPr>
        <p:spPr>
          <a:xfrm>
            <a:off x="4576975" y="3544152"/>
            <a:ext cx="45024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FastHTML and MonsterUI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Test AI Agents using "Judge"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Labs - Mercury diffusion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Speech-to-Text Systems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Largest Quantum Computers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First Computer Bug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120" name="Google Shape;120;p29"/>
          <p:cNvSpPr txBox="1"/>
          <p:nvPr/>
        </p:nvSpPr>
        <p:spPr>
          <a:xfrm>
            <a:off x="78651" y="2929508"/>
            <a:ext cx="4420200" cy="2173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Cluely - cheat on everything (startup)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Grok 3.5 Cancelled, Grok-4 coming in July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Hunyuan-A13B open 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AI's Mercury Diffusion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OpenAI's Deep Research API &amp; Prompts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Elon Musk's xAI raises $10 Bln in debt and equity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China builds AI Computing Center in Tibet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"Future be like tab tab tab" - Andrej Karpathy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2024Nvidia GB202 is the largest Blackwell chip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Tesla - first driverless delivery of a new car</a:t>
            </a:r>
            <a:endParaRPr b="1">
              <a:solidFill>
                <a:srgbClr val="3C78D8"/>
              </a:solidFill>
              <a:latin typeface="Calibri"/>
              <a:ea typeface="Calibri"/>
              <a:cs typeface="Calibri"/>
              <a:sym typeface="Calibri"/>
            </a:endParaRPr>
          </a:p>
        </p:txBody>
      </p:sp>
      <p:sp>
        <p:nvSpPr>
          <p:cNvPr id="121" name="Google Shape;121;p29"/>
          <p:cNvSpPr txBox="1"/>
          <p:nvPr/>
        </p:nvSpPr>
        <p:spPr>
          <a:xfrm>
            <a:off x="4576975" y="726768"/>
            <a:ext cx="4502400" cy="2604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new AI model for robotics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can use Gemini CLI to process big codebase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AI diagnoses better than doctors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Charge $10M+ for Consulting Services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Desktop Extensions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Oracle building data centers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Hugging Face shuts down HuggingChat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 Agent from Abacus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Use ChatGPT as Photo Editing Studio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MLX Framework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5-Word Fix Makes AI Prompts 10x Smarter</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endParaRPr b="1">
              <a:solidFill>
                <a:srgbClr val="3C78D8"/>
              </a:solidFill>
              <a:latin typeface="Calibri"/>
              <a:ea typeface="Calibri"/>
              <a:cs typeface="Calibri"/>
              <a:sym typeface="Calibri"/>
            </a:endParaRPr>
          </a:p>
        </p:txBody>
      </p:sp>
      <p:sp>
        <p:nvSpPr>
          <p:cNvPr id="122" name="Google Shape;122;p29"/>
          <p:cNvSpPr txBox="1"/>
          <p:nvPr/>
        </p:nvSpPr>
        <p:spPr>
          <a:xfrm>
            <a:off x="4423400" y="79850"/>
            <a:ext cx="4599900" cy="480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"Pivoting isn't failure. Sticking with the wrong thing is"</a:t>
            </a:r>
            <a:endParaRPr sz="15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500" b="1" i="1">
                <a:solidFill>
                  <a:srgbClr val="FF0000"/>
                </a:solidFill>
                <a:latin typeface="Calibri"/>
                <a:ea typeface="Calibri"/>
                <a:cs typeface="Calibri"/>
                <a:sym typeface="Calibri"/>
              </a:rPr>
              <a:t>          - Varun Mohan, Windsurf</a:t>
            </a:r>
            <a:endParaRPr sz="15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p:nvPr/>
        </p:nvSpPr>
        <p:spPr>
          <a:xfrm>
            <a:off x="55075" y="-234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57" name="Google Shape;257;p38"/>
          <p:cNvSpPr txBox="1"/>
          <p:nvPr/>
        </p:nvSpPr>
        <p:spPr>
          <a:xfrm>
            <a:off x="55075" y="488201"/>
            <a:ext cx="44745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Cluely</a:t>
            </a:r>
            <a:r>
              <a:rPr lang="en" sz="1200">
                <a:latin typeface="Calibri"/>
                <a:ea typeface="Calibri"/>
                <a:cs typeface="Calibri"/>
                <a:sym typeface="Calibri"/>
              </a:rPr>
              <a:t> - startup to "cheat on everything" using AI</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https://finance.yahoo.com/news/why-a16z-vc-believes-cluely-210644108.html</a:t>
            </a:r>
            <a:r>
              <a:rPr lang="en" sz="900">
                <a:latin typeface="Calibri"/>
                <a:ea typeface="Calibri"/>
                <a:cs typeface="Calibri"/>
                <a:sym typeface="Calibri"/>
              </a:rPr>
              <a:t> </a:t>
            </a:r>
            <a:endParaRPr sz="900">
              <a:latin typeface="Calibri"/>
              <a:ea typeface="Calibri"/>
              <a:cs typeface="Calibri"/>
              <a:sym typeface="Calibri"/>
            </a:endParaRPr>
          </a:p>
        </p:txBody>
      </p:sp>
      <p:sp>
        <p:nvSpPr>
          <p:cNvPr id="258" name="Google Shape;258;p38"/>
          <p:cNvSpPr txBox="1"/>
          <p:nvPr/>
        </p:nvSpPr>
        <p:spPr>
          <a:xfrm>
            <a:off x="83575" y="2063371"/>
            <a:ext cx="4474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Hunyuan-A13B open 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MoE 80B (13.5B active), has Mamba layers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256K context window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optimized for tool calling and coding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competitive with Qwen-A22B and OpenAI's o1</a:t>
            </a:r>
            <a:endParaRPr sz="1200">
              <a:latin typeface="Calibri"/>
              <a:ea typeface="Calibri"/>
              <a:cs typeface="Calibri"/>
              <a:sym typeface="Calibri"/>
            </a:endParaRPr>
          </a:p>
        </p:txBody>
      </p:sp>
      <p:sp>
        <p:nvSpPr>
          <p:cNvPr id="259" name="Google Shape;259;p38"/>
          <p:cNvSpPr txBox="1"/>
          <p:nvPr/>
        </p:nvSpPr>
        <p:spPr>
          <a:xfrm>
            <a:off x="69325" y="3164475"/>
            <a:ext cx="4474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Inception AI's Mercury Diffusion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First commercial-scale diffusion LLM</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Tailored for chat applications</a:t>
            </a:r>
            <a:endParaRPr sz="1200">
              <a:latin typeface="Calibri"/>
              <a:ea typeface="Calibri"/>
              <a:cs typeface="Calibri"/>
              <a:sym typeface="Calibri"/>
            </a:endParaRPr>
          </a:p>
        </p:txBody>
      </p:sp>
      <p:sp>
        <p:nvSpPr>
          <p:cNvPr id="260" name="Google Shape;260;p38"/>
          <p:cNvSpPr txBox="1"/>
          <p:nvPr/>
        </p:nvSpPr>
        <p:spPr>
          <a:xfrm>
            <a:off x="83575" y="3891975"/>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OpenAI's Deep Research API &amp;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o3/o4-mini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the full prompts and methodology for its prompt rewriter. Details on adding multi-agent support with MCP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feature has been integrated into LangChain and LangGraph, as announced by @hwchase17 and @sydneyrunkle.</a:t>
            </a:r>
            <a:endParaRPr sz="1200">
              <a:solidFill>
                <a:schemeClr val="dk1"/>
              </a:solidFill>
              <a:latin typeface="Calibri"/>
              <a:ea typeface="Calibri"/>
              <a:cs typeface="Calibri"/>
              <a:sym typeface="Calibri"/>
            </a:endParaRPr>
          </a:p>
        </p:txBody>
      </p:sp>
      <p:sp>
        <p:nvSpPr>
          <p:cNvPr id="261" name="Google Shape;261;p38"/>
          <p:cNvSpPr txBox="1"/>
          <p:nvPr/>
        </p:nvSpPr>
        <p:spPr>
          <a:xfrm>
            <a:off x="69325" y="1238013"/>
            <a:ext cx="44460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Grok 3.5 - Cancelled, Grok-4 coming in July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Elon Musk's xAI raises $10 Bln in debt and equity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xAI has raised $5 Bln in debt and $5 Bln in equity </a:t>
            </a:r>
            <a:r>
              <a:rPr lang="en" sz="800" u="sng">
                <a:solidFill>
                  <a:schemeClr val="hlink"/>
                </a:solidFill>
                <a:latin typeface="Calibri"/>
                <a:ea typeface="Calibri"/>
                <a:cs typeface="Calibri"/>
                <a:sym typeface="Calibri"/>
                <a:hlinkClick r:id="rId4"/>
              </a:rPr>
              <a:t>https://www.cnbc.com/2025/07/01/elon-musk-xai-raises-10-billion-in-debt-and-equity.html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62" name="Google Shape;262;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3073" y="147018"/>
            <a:ext cx="1434652" cy="942000"/>
          </a:xfrm>
          <a:prstGeom prst="rect">
            <a:avLst/>
          </a:prstGeom>
          <a:noFill/>
          <a:ln w="9525" cap="flat" cmpd="sng">
            <a:solidFill>
              <a:srgbClr val="FF0000"/>
            </a:solidFill>
            <a:prstDash val="solid"/>
            <a:round/>
            <a:headEnd type="none" w="sm" len="sm"/>
            <a:tailEnd type="none" w="sm" len="sm"/>
          </a:ln>
        </p:spPr>
      </p:pic>
      <p:pic>
        <p:nvPicPr>
          <p:cNvPr id="263" name="Google Shape;263;p3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3075" y="1261800"/>
            <a:ext cx="2078085" cy="642475"/>
          </a:xfrm>
          <a:prstGeom prst="rect">
            <a:avLst/>
          </a:prstGeom>
          <a:noFill/>
          <a:ln w="9525" cap="flat" cmpd="sng">
            <a:solidFill>
              <a:srgbClr val="FF0000"/>
            </a:solidFill>
            <a:prstDash val="solid"/>
            <a:round/>
            <a:headEnd type="none" w="sm" len="sm"/>
            <a:tailEnd type="none" w="sm" len="sm"/>
          </a:ln>
        </p:spPr>
      </p:pic>
      <p:pic>
        <p:nvPicPr>
          <p:cNvPr id="264" name="Google Shape;264;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73075" y="2094125"/>
            <a:ext cx="1755129" cy="880500"/>
          </a:xfrm>
          <a:prstGeom prst="rect">
            <a:avLst/>
          </a:prstGeom>
          <a:noFill/>
          <a:ln w="9525" cap="flat" cmpd="sng">
            <a:solidFill>
              <a:srgbClr val="FF0000"/>
            </a:solidFill>
            <a:prstDash val="solid"/>
            <a:round/>
            <a:headEnd type="none" w="sm" len="sm"/>
            <a:tailEnd type="none" w="sm" len="sm"/>
          </a:ln>
        </p:spPr>
      </p:pic>
      <p:pic>
        <p:nvPicPr>
          <p:cNvPr id="265" name="Google Shape;265;p3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09688" y="3164474"/>
            <a:ext cx="2907325" cy="642475"/>
          </a:xfrm>
          <a:prstGeom prst="rect">
            <a:avLst/>
          </a:prstGeom>
          <a:noFill/>
          <a:ln w="9525" cap="flat" cmpd="sng">
            <a:solidFill>
              <a:srgbClr val="FF0000"/>
            </a:solidFill>
            <a:prstDash val="solid"/>
            <a:round/>
            <a:headEnd type="none" w="sm" len="sm"/>
            <a:tailEnd type="none" w="sm" len="sm"/>
          </a:ln>
        </p:spPr>
      </p:pic>
      <p:pic>
        <p:nvPicPr>
          <p:cNvPr id="266" name="Google Shape;266;p3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09700" y="4177025"/>
            <a:ext cx="2907324" cy="66452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9"/>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72" name="Google Shape;272;p39"/>
          <p:cNvSpPr txBox="1"/>
          <p:nvPr/>
        </p:nvSpPr>
        <p:spPr>
          <a:xfrm>
            <a:off x="132331" y="391450"/>
            <a:ext cx="4446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China builds AI Computing Center in Tibet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Harness the natural cold, abundant solar power and innovative waste heat recovery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Yajiang-1- a cutting-edge computing centre perched in the cradle of Tibetan civilisation along the Yarlung Tsangpo River, is up and running at an altitude of 3,600 metres (11,800 feet)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facility, the first major hub of the “Eastern Data, Western Computing” project on the Tibetan Plateau</a:t>
            </a:r>
            <a:endParaRPr sz="1200">
              <a:solidFill>
                <a:schemeClr val="dk1"/>
              </a:solidFill>
              <a:latin typeface="Calibri"/>
              <a:ea typeface="Calibri"/>
              <a:cs typeface="Calibri"/>
              <a:sym typeface="Calibri"/>
            </a:endParaRPr>
          </a:p>
        </p:txBody>
      </p:sp>
      <p:sp>
        <p:nvSpPr>
          <p:cNvPr id="273" name="Google Shape;273;p39"/>
          <p:cNvSpPr txBox="1"/>
          <p:nvPr/>
        </p:nvSpPr>
        <p:spPr>
          <a:xfrm>
            <a:off x="133850" y="1977650"/>
            <a:ext cx="4446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"Future be like tab tab tab" - Andrej Karpathy, Aug 2024</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https://x.com/karpathy/status/1827921103093932490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4" name="Google Shape;274;p39"/>
          <p:cNvSpPr txBox="1"/>
          <p:nvPr/>
        </p:nvSpPr>
        <p:spPr>
          <a:xfrm>
            <a:off x="133850" y="2445725"/>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GB202 is the largest Blackwell chip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Nvidia’s RTX PRO 6000 Blackwell features the largest GB202 configuration to date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https://chipsandcheese.com/p/blackwell-nvidias-massive-gpu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75" name="Google Shape;275;p39"/>
          <p:cNvSpPr txBox="1"/>
          <p:nvPr/>
        </p:nvSpPr>
        <p:spPr>
          <a:xfrm>
            <a:off x="76200" y="3359300"/>
            <a:ext cx="2995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Tesla - first driverless delivery of a new car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June 27 - </a:t>
            </a:r>
            <a:r>
              <a:rPr lang="en" sz="1200">
                <a:latin typeface="Calibri"/>
                <a:ea typeface="Calibri"/>
                <a:cs typeface="Calibri"/>
                <a:sym typeface="Calibri"/>
              </a:rPr>
              <a:t>Model Y drove from the </a:t>
            </a:r>
            <a:r>
              <a:rPr lang="en" sz="1200">
                <a:solidFill>
                  <a:schemeClr val="dk1"/>
                </a:solidFill>
                <a:latin typeface="Calibri"/>
                <a:ea typeface="Calibri"/>
                <a:cs typeface="Calibri"/>
                <a:sym typeface="Calibri"/>
              </a:rPr>
              <a:t>Gigafactory in </a:t>
            </a:r>
            <a:r>
              <a:rPr lang="en" sz="1200">
                <a:latin typeface="Calibri"/>
                <a:ea typeface="Calibri"/>
                <a:cs typeface="Calibri"/>
                <a:sym typeface="Calibri"/>
              </a:rPr>
              <a:t>Austin, TX to an apartment building</a:t>
            </a:r>
            <a:endParaRPr sz="800">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https://www.cnbc.com/2025/06/28/tesla-first-driverless-delivery-new-car-to-customer.html</a:t>
            </a:r>
            <a:r>
              <a:rPr lang="en" sz="800">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76" name="Google Shape;276;p39"/>
          <p:cNvSpPr txBox="1"/>
          <p:nvPr/>
        </p:nvSpPr>
        <p:spPr>
          <a:xfrm>
            <a:off x="3830350" y="4018575"/>
            <a:ext cx="3375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Amazon new AI model for robotics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latin typeface="Calibri"/>
                <a:ea typeface="Calibri"/>
                <a:cs typeface="Calibri"/>
                <a:sym typeface="Calibri"/>
              </a:rPr>
              <a:t>Warehouse robotics for faster deliveries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Amazon - 1+ Mln robots in 300 facilities worldwide</a:t>
            </a:r>
            <a:endParaRPr sz="800">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6"/>
              </a:rPr>
              <a:t>https://www.aboutamazon.com/news/operations/amazon-million-robots-ai-foundation-model</a:t>
            </a:r>
            <a:r>
              <a:rPr lang="en" sz="800">
                <a:latin typeface="Calibri"/>
                <a:ea typeface="Calibri"/>
                <a:cs typeface="Calibri"/>
                <a:sym typeface="Calibri"/>
              </a:rPr>
              <a:t> </a:t>
            </a:r>
            <a:endParaRPr sz="400">
              <a:solidFill>
                <a:schemeClr val="dk1"/>
              </a:solidFill>
              <a:latin typeface="Calibri"/>
              <a:ea typeface="Calibri"/>
              <a:cs typeface="Calibri"/>
              <a:sym typeface="Calibri"/>
            </a:endParaRPr>
          </a:p>
        </p:txBody>
      </p:sp>
      <p:pic>
        <p:nvPicPr>
          <p:cNvPr id="277" name="Google Shape;277;p3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11575" y="631850"/>
            <a:ext cx="1973002" cy="1109801"/>
          </a:xfrm>
          <a:prstGeom prst="rect">
            <a:avLst/>
          </a:prstGeom>
          <a:noFill/>
          <a:ln w="9525" cap="flat" cmpd="sng">
            <a:solidFill>
              <a:srgbClr val="FF0000"/>
            </a:solidFill>
            <a:prstDash val="solid"/>
            <a:round/>
            <a:headEnd type="none" w="sm" len="sm"/>
            <a:tailEnd type="none" w="sm" len="sm"/>
          </a:ln>
        </p:spPr>
      </p:pic>
      <p:pic>
        <p:nvPicPr>
          <p:cNvPr id="278" name="Google Shape;278;p3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11563" y="2532975"/>
            <a:ext cx="2728039" cy="582688"/>
          </a:xfrm>
          <a:prstGeom prst="rect">
            <a:avLst/>
          </a:prstGeom>
          <a:noFill/>
          <a:ln w="9525" cap="flat" cmpd="sng">
            <a:solidFill>
              <a:srgbClr val="FF0000"/>
            </a:solidFill>
            <a:prstDash val="solid"/>
            <a:round/>
            <a:headEnd type="none" w="sm" len="sm"/>
            <a:tailEnd type="none" w="sm" len="sm"/>
          </a:ln>
        </p:spPr>
      </p:pic>
      <p:pic>
        <p:nvPicPr>
          <p:cNvPr id="279" name="Google Shape;279;p3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6175" y="4258175"/>
            <a:ext cx="1454999" cy="818700"/>
          </a:xfrm>
          <a:prstGeom prst="rect">
            <a:avLst/>
          </a:prstGeom>
          <a:noFill/>
          <a:ln w="9525" cap="flat" cmpd="sng">
            <a:solidFill>
              <a:srgbClr val="FF0000"/>
            </a:solidFill>
            <a:prstDash val="solid"/>
            <a:round/>
            <a:headEnd type="none" w="sm" len="sm"/>
            <a:tailEnd type="none" w="sm" len="sm"/>
          </a:ln>
        </p:spPr>
      </p:pic>
      <p:pic>
        <p:nvPicPr>
          <p:cNvPr id="280" name="Google Shape;280;p3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11575" y="1908395"/>
            <a:ext cx="2995800" cy="526418"/>
          </a:xfrm>
          <a:prstGeom prst="rect">
            <a:avLst/>
          </a:prstGeom>
          <a:noFill/>
          <a:ln w="9525" cap="flat" cmpd="sng">
            <a:solidFill>
              <a:srgbClr val="FF0000"/>
            </a:solidFill>
            <a:prstDash val="solid"/>
            <a:round/>
            <a:headEnd type="none" w="sm" len="sm"/>
            <a:tailEnd type="none" w="sm" len="sm"/>
          </a:ln>
        </p:spPr>
      </p:pic>
      <p:pic>
        <p:nvPicPr>
          <p:cNvPr id="281" name="Google Shape;281;p3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266775" y="3717150"/>
            <a:ext cx="1762624" cy="13319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0"/>
          <p:cNvSpPr txBox="1"/>
          <p:nvPr/>
        </p:nvSpPr>
        <p:spPr>
          <a:xfrm>
            <a:off x="55075" y="527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87" name="Google Shape;287;p40"/>
          <p:cNvSpPr txBox="1"/>
          <p:nvPr/>
        </p:nvSpPr>
        <p:spPr>
          <a:xfrm>
            <a:off x="132331" y="391450"/>
            <a:ext cx="4446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can use Gemini CLI to process big codebase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 instructions to CLAUDE.md to have Claude use the Gemini CLI in non-interactive mode (passing the -p param with a prompt to just get a response back from the CLI) when it needs to gather information about a large part of the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That way you get the best of both worlds, Claude doesn't waste context and Gemini doesn't waste your time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https://www.reddit.com/r/ChatGPTCoding/comments/1lm3fxq/gemini_cli_is_awesome_but_only_when_you_make/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88" name="Google Shape;288;p40"/>
          <p:cNvSpPr txBox="1"/>
          <p:nvPr/>
        </p:nvSpPr>
        <p:spPr>
          <a:xfrm>
            <a:off x="132331" y="2179784"/>
            <a:ext cx="4446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AI framework diagnoses better than doctors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created a testing environment using 304 real medical mysteries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AI system simulating 5 doctors working together as a team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https://x.com/DrDominicNg/status/1939816655829475648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89" name="Google Shape;289;p40"/>
          <p:cNvSpPr txBox="1"/>
          <p:nvPr/>
        </p:nvSpPr>
        <p:spPr>
          <a:xfrm>
            <a:off x="132331" y="3166792"/>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Charge $10M+ for Consulting Services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is building a high-level consulting business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hired nearly a dozen "forward-deployed engineers,” many from Palantir, to guide customers through model customization and app development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Customers must commit at least $10M for access to OpenAI researchers, with some deals reaching hundreds of millions over multiple years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https://www.theinformation.com/articles/openai-takes-page-palantir-doubles-consulting-services</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90" name="Google Shape;290;p4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2175" y="1945100"/>
            <a:ext cx="2068458" cy="1241075"/>
          </a:xfrm>
          <a:prstGeom prst="rect">
            <a:avLst/>
          </a:prstGeom>
          <a:noFill/>
          <a:ln w="9525" cap="flat" cmpd="sng">
            <a:solidFill>
              <a:srgbClr val="FF0000"/>
            </a:solidFill>
            <a:prstDash val="solid"/>
            <a:round/>
            <a:headEnd type="none" w="sm" len="sm"/>
            <a:tailEnd type="none" w="sm" len="sm"/>
          </a:ln>
        </p:spPr>
      </p:pic>
      <p:pic>
        <p:nvPicPr>
          <p:cNvPr id="291" name="Google Shape;291;p4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12174" y="3651475"/>
            <a:ext cx="1579100" cy="1055675"/>
          </a:xfrm>
          <a:prstGeom prst="rect">
            <a:avLst/>
          </a:prstGeom>
          <a:noFill/>
          <a:ln w="9525" cap="flat" cmpd="sng">
            <a:solidFill>
              <a:srgbClr val="FF0000"/>
            </a:solidFill>
            <a:prstDash val="solid"/>
            <a:round/>
            <a:headEnd type="none" w="sm" len="sm"/>
            <a:tailEnd type="none" w="sm" len="sm"/>
          </a:ln>
        </p:spPr>
      </p:pic>
      <p:pic>
        <p:nvPicPr>
          <p:cNvPr id="292" name="Google Shape;292;p4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443675" y="3640501"/>
            <a:ext cx="1407567" cy="1055675"/>
          </a:xfrm>
          <a:prstGeom prst="rect">
            <a:avLst/>
          </a:prstGeom>
          <a:noFill/>
          <a:ln w="9525" cap="flat" cmpd="sng">
            <a:solidFill>
              <a:srgbClr val="FF0000"/>
            </a:solidFill>
            <a:prstDash val="solid"/>
            <a:round/>
            <a:headEnd type="none" w="sm" len="sm"/>
            <a:tailEnd type="none" w="sm" len="sm"/>
          </a:ln>
        </p:spPr>
      </p:pic>
      <p:sp>
        <p:nvSpPr>
          <p:cNvPr id="293" name="Google Shape;293;p40"/>
          <p:cNvSpPr txBox="1"/>
          <p:nvPr/>
        </p:nvSpPr>
        <p:spPr>
          <a:xfrm>
            <a:off x="5043701" y="564727"/>
            <a:ext cx="1168200" cy="357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3C78D8"/>
                </a:solidFill>
                <a:latin typeface="Calibri"/>
                <a:ea typeface="Calibri"/>
                <a:cs typeface="Calibri"/>
                <a:sym typeface="Calibri"/>
              </a:rPr>
              <a:t>Claude</a:t>
            </a:r>
            <a:endParaRPr sz="2200" b="1">
              <a:solidFill>
                <a:srgbClr val="3C78D8"/>
              </a:solidFill>
              <a:latin typeface="Calibri"/>
              <a:ea typeface="Calibri"/>
              <a:cs typeface="Calibri"/>
              <a:sym typeface="Calibri"/>
            </a:endParaRPr>
          </a:p>
        </p:txBody>
      </p:sp>
      <p:sp>
        <p:nvSpPr>
          <p:cNvPr id="294" name="Google Shape;294;p40"/>
          <p:cNvSpPr txBox="1"/>
          <p:nvPr/>
        </p:nvSpPr>
        <p:spPr>
          <a:xfrm>
            <a:off x="4702300" y="1352525"/>
            <a:ext cx="1851000" cy="357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3C78D8"/>
                </a:solidFill>
                <a:latin typeface="Calibri"/>
                <a:ea typeface="Calibri"/>
                <a:cs typeface="Calibri"/>
                <a:sym typeface="Calibri"/>
              </a:rPr>
              <a:t>Gemini CLI</a:t>
            </a:r>
            <a:endParaRPr sz="2200" b="1">
              <a:solidFill>
                <a:srgbClr val="3C78D8"/>
              </a:solidFill>
              <a:latin typeface="Calibri"/>
              <a:ea typeface="Calibri"/>
              <a:cs typeface="Calibri"/>
              <a:sym typeface="Calibri"/>
            </a:endParaRPr>
          </a:p>
        </p:txBody>
      </p:sp>
      <p:sp>
        <p:nvSpPr>
          <p:cNvPr id="295" name="Google Shape;295;p40"/>
          <p:cNvSpPr/>
          <p:nvPr/>
        </p:nvSpPr>
        <p:spPr>
          <a:xfrm>
            <a:off x="5527100" y="977025"/>
            <a:ext cx="177600" cy="326400"/>
          </a:xfrm>
          <a:prstGeom prst="up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1"/>
          <p:cNvSpPr txBox="1"/>
          <p:nvPr/>
        </p:nvSpPr>
        <p:spPr>
          <a:xfrm>
            <a:off x="55075" y="-234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301" name="Google Shape;301;p41"/>
          <p:cNvSpPr txBox="1"/>
          <p:nvPr/>
        </p:nvSpPr>
        <p:spPr>
          <a:xfrm>
            <a:off x="86063" y="285859"/>
            <a:ext cx="44460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Claude Desktop Extensions</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Download a .dxt file, open with Claude Desktop, click "Install"</a:t>
            </a:r>
            <a:endParaRPr sz="900">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900" u="sng">
                <a:solidFill>
                  <a:schemeClr val="hlink"/>
                </a:solidFill>
                <a:latin typeface="Calibri"/>
                <a:ea typeface="Calibri"/>
                <a:cs typeface="Calibri"/>
                <a:sym typeface="Calibri"/>
                <a:hlinkClick r:id="rId3"/>
              </a:rPr>
              <a:t>https://www.anthropic.com/engineering/desktop-extensions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Apps - Interactive Apps in Artifacts</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https://medium.com/@joe.njenga/claude-apps-launched-new-interactive-ai-apps-marketplace-269c18f0c847</a:t>
            </a:r>
            <a:r>
              <a:rPr lang="en" sz="900">
                <a:latin typeface="Calibri"/>
                <a:ea typeface="Calibri"/>
                <a:cs typeface="Calibri"/>
                <a:sym typeface="Calibri"/>
              </a:rPr>
              <a:t> </a:t>
            </a:r>
            <a:endParaRPr sz="900">
              <a:latin typeface="Calibri"/>
              <a:ea typeface="Calibri"/>
              <a:cs typeface="Calibri"/>
              <a:sym typeface="Calibri"/>
            </a:endParaRPr>
          </a:p>
        </p:txBody>
      </p:sp>
      <p:sp>
        <p:nvSpPr>
          <p:cNvPr id="302" name="Google Shape;302;p41"/>
          <p:cNvSpPr txBox="1"/>
          <p:nvPr/>
        </p:nvSpPr>
        <p:spPr>
          <a:xfrm>
            <a:off x="78351" y="1303304"/>
            <a:ext cx="4446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Oracle building data centers</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Partnership with ByteDance, investing Billions into data centers in Singapore and Malaysia (world's second-largest AI hub)</a:t>
            </a:r>
            <a:endParaRPr sz="1200">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Oracle was leasing datacenter capacity in 2023-25; It secured over $130 Bln in contracts for the next 12 months, including Stargate</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https://semianalysis.com/2025/06/30/how-oracle-is-winning-the-ai-compute-market/</a:t>
            </a:r>
            <a:r>
              <a:rPr lang="en" sz="900">
                <a:latin typeface="Calibri"/>
                <a:ea typeface="Calibri"/>
                <a:cs typeface="Calibri"/>
                <a:sym typeface="Calibri"/>
              </a:rPr>
              <a:t> </a:t>
            </a:r>
            <a:endParaRPr sz="900">
              <a:latin typeface="Calibri"/>
              <a:ea typeface="Calibri"/>
              <a:cs typeface="Calibri"/>
              <a:sym typeface="Calibri"/>
            </a:endParaRPr>
          </a:p>
        </p:txBody>
      </p:sp>
      <p:sp>
        <p:nvSpPr>
          <p:cNvPr id="303" name="Google Shape;303;p41"/>
          <p:cNvSpPr txBox="1"/>
          <p:nvPr/>
        </p:nvSpPr>
        <p:spPr>
          <a:xfrm>
            <a:off x="78351" y="3943373"/>
            <a:ext cx="4446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Use ChatGPT as Photo Editing Studio</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Prompt: </a:t>
            </a:r>
            <a:r>
              <a:rPr lang="en" sz="1200">
                <a:solidFill>
                  <a:srgbClr val="3C78D8"/>
                </a:solidFill>
                <a:latin typeface="Calibri"/>
                <a:ea typeface="Calibri"/>
                <a:cs typeface="Calibri"/>
                <a:sym typeface="Calibri"/>
              </a:rPr>
              <a:t>"Create a high contrast close portrait of my face focusing on front head, in black and white closeup, 35mm lens, 4k HD quality, Giving proud expression, water droplets on my face, black shadow background o face, is visible with my profile looking sharper, adding wet hair, Ratio 4:3"</a:t>
            </a:r>
            <a:r>
              <a:rPr lang="en" sz="1200">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https://x.com/therealedanharr/status/1937008879986172160</a:t>
            </a:r>
            <a:r>
              <a:rPr lang="en" sz="800">
                <a:latin typeface="Calibri"/>
                <a:ea typeface="Calibri"/>
                <a:cs typeface="Calibri"/>
                <a:sym typeface="Calibri"/>
              </a:rPr>
              <a:t> </a:t>
            </a:r>
            <a:endParaRPr sz="800">
              <a:latin typeface="Calibri"/>
              <a:ea typeface="Calibri"/>
              <a:cs typeface="Calibri"/>
              <a:sym typeface="Calibri"/>
            </a:endParaRPr>
          </a:p>
        </p:txBody>
      </p:sp>
      <p:pic>
        <p:nvPicPr>
          <p:cNvPr id="304" name="Google Shape;304;p4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67775" y="3904921"/>
            <a:ext cx="2104075" cy="1197625"/>
          </a:xfrm>
          <a:prstGeom prst="rect">
            <a:avLst/>
          </a:prstGeom>
          <a:noFill/>
          <a:ln w="9525" cap="flat" cmpd="sng">
            <a:solidFill>
              <a:srgbClr val="FF0000"/>
            </a:solidFill>
            <a:prstDash val="solid"/>
            <a:round/>
            <a:headEnd type="none" w="sm" len="sm"/>
            <a:tailEnd type="none" w="sm" len="sm"/>
          </a:ln>
        </p:spPr>
      </p:pic>
      <p:sp>
        <p:nvSpPr>
          <p:cNvPr id="305" name="Google Shape;305;p41"/>
          <p:cNvSpPr txBox="1"/>
          <p:nvPr/>
        </p:nvSpPr>
        <p:spPr>
          <a:xfrm>
            <a:off x="78351" y="2427852"/>
            <a:ext cx="44460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200" b="1">
                <a:solidFill>
                  <a:srgbClr val="FF0000"/>
                </a:solidFill>
                <a:latin typeface="Calibri"/>
                <a:ea typeface="Calibri"/>
                <a:cs typeface="Calibri"/>
                <a:sym typeface="Calibri"/>
              </a:rPr>
              <a:t>Hugging Face shuts down HuggingChat</a:t>
            </a:r>
            <a:endParaRPr sz="12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200">
                <a:latin typeface="Calibri"/>
                <a:ea typeface="Calibri"/>
                <a:cs typeface="Calibri"/>
                <a:sym typeface="Calibri"/>
              </a:rPr>
              <a:t>It was launched in April 2023 giving access to open-source models</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8"/>
              </a:rPr>
              <a:t>https://dataconomy.com/2025/07/02/7-huggingchat-ends-as-hugging-face-retools-for-whats-next/</a:t>
            </a:r>
            <a:r>
              <a:rPr lang="en" sz="800">
                <a:latin typeface="Calibri"/>
                <a:ea typeface="Calibri"/>
                <a:cs typeface="Calibri"/>
                <a:sym typeface="Calibri"/>
              </a:rPr>
              <a:t> </a:t>
            </a:r>
            <a:endParaRPr sz="800">
              <a:latin typeface="Calibri"/>
              <a:ea typeface="Calibri"/>
              <a:cs typeface="Calibri"/>
              <a:sym typeface="Calibri"/>
            </a:endParaRPr>
          </a:p>
        </p:txBody>
      </p:sp>
      <p:sp>
        <p:nvSpPr>
          <p:cNvPr id="306" name="Google Shape;306;p41"/>
          <p:cNvSpPr txBox="1"/>
          <p:nvPr/>
        </p:nvSpPr>
        <p:spPr>
          <a:xfrm>
            <a:off x="78351" y="3048970"/>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Deep Agent from Abacus AI - </a:t>
            </a:r>
            <a:r>
              <a:rPr lang="en" sz="1200" b="1" u="sng">
                <a:solidFill>
                  <a:schemeClr val="hlink"/>
                </a:solidFill>
                <a:latin typeface="Calibri"/>
                <a:ea typeface="Calibri"/>
                <a:cs typeface="Calibri"/>
                <a:sym typeface="Calibri"/>
                <a:hlinkClick r:id="rId9"/>
              </a:rPr>
              <a:t>https://deepagent.abacus.ai</a:t>
            </a:r>
            <a:r>
              <a:rPr lang="en" sz="1200" b="1">
                <a:solidFill>
                  <a:srgbClr val="FF0000"/>
                </a:solidFill>
                <a:latin typeface="Calibri"/>
                <a:ea typeface="Calibri"/>
                <a:cs typeface="Calibri"/>
                <a:sym typeface="Calibri"/>
              </a:rPr>
              <a:t>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1200">
                <a:latin typeface="Calibri"/>
                <a:ea typeface="Calibri"/>
                <a:cs typeface="Calibri"/>
                <a:sym typeface="Calibri"/>
              </a:rPr>
              <a:t>Webdev (with live backends, DBs, ...), content creation (PPTs, images, ...), discover new online tools - and use them. Visual canvas. Self-prompting, script execution, improves over time.</a:t>
            </a:r>
            <a:endParaRPr sz="1200">
              <a:latin typeface="Calibri"/>
              <a:ea typeface="Calibri"/>
              <a:cs typeface="Calibri"/>
              <a:sym typeface="Calibri"/>
            </a:endParaRPr>
          </a:p>
        </p:txBody>
      </p:sp>
      <p:pic>
        <p:nvPicPr>
          <p:cNvPr id="307" name="Google Shape;307;p4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96370" y="2927900"/>
            <a:ext cx="1674025" cy="954975"/>
          </a:xfrm>
          <a:prstGeom prst="rect">
            <a:avLst/>
          </a:prstGeom>
          <a:noFill/>
          <a:ln w="9525" cap="flat" cmpd="sng">
            <a:solidFill>
              <a:srgbClr val="FF0000"/>
            </a:solidFill>
            <a:prstDash val="solid"/>
            <a:round/>
            <a:headEnd type="none" w="sm" len="sm"/>
            <a:tailEnd type="none" w="sm" len="sm"/>
          </a:ln>
        </p:spPr>
      </p:pic>
      <p:pic>
        <p:nvPicPr>
          <p:cNvPr id="308" name="Google Shape;308;p4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8368" y="1303300"/>
            <a:ext cx="2021601" cy="1080600"/>
          </a:xfrm>
          <a:prstGeom prst="rect">
            <a:avLst/>
          </a:prstGeom>
          <a:noFill/>
          <a:ln w="9525" cap="flat" cmpd="sng">
            <a:solidFill>
              <a:srgbClr val="FF0000"/>
            </a:solidFill>
            <a:prstDash val="solid"/>
            <a:round/>
            <a:headEnd type="none" w="sm" len="sm"/>
            <a:tailEnd type="none" w="sm" len="sm"/>
          </a:ln>
        </p:spPr>
      </p:pic>
      <p:pic>
        <p:nvPicPr>
          <p:cNvPr id="309" name="Google Shape;309;p4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68365" y="266846"/>
            <a:ext cx="1902899" cy="1007201"/>
          </a:xfrm>
          <a:prstGeom prst="rect">
            <a:avLst/>
          </a:prstGeom>
          <a:noFill/>
          <a:ln w="9525" cap="flat" cmpd="sng">
            <a:solidFill>
              <a:srgbClr val="FF0000"/>
            </a:solidFill>
            <a:prstDash val="solid"/>
            <a:round/>
            <a:headEnd type="none" w="sm" len="sm"/>
            <a:tailEnd type="none" w="sm" len="sm"/>
          </a:ln>
        </p:spPr>
      </p:pic>
      <p:pic>
        <p:nvPicPr>
          <p:cNvPr id="310" name="Google Shape;310;p41"/>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4683538" y="2466388"/>
            <a:ext cx="1991275" cy="379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2"/>
          <p:cNvSpPr txBox="1"/>
          <p:nvPr/>
        </p:nvSpPr>
        <p:spPr>
          <a:xfrm>
            <a:off x="55075" y="-23450"/>
            <a:ext cx="190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16" name="Google Shape;316;p42"/>
          <p:cNvSpPr txBox="1"/>
          <p:nvPr/>
        </p:nvSpPr>
        <p:spPr>
          <a:xfrm>
            <a:off x="86063" y="285859"/>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MLX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MLX (Machine Learning eXchange) is Apple's machine learning framework designed specifically for Apple Silicon (M1, M2, etc.) processors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 is a NumPy-like array framework optimized for Apple's unified memory architecture. Designed to efficiently run machine learning models on Apple Silicon chips. Uses both CPU and GPU cores seamlessly through Apple's Metal Performance Shaders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Over 5,000 MLX models have been uploaded to Hugging Face!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https://x.com/awnihannun/status/1939880107906412963</a:t>
            </a:r>
            <a:r>
              <a:rPr lang="en" sz="1200">
                <a:latin typeface="Calibri"/>
                <a:ea typeface="Calibri"/>
                <a:cs typeface="Calibri"/>
                <a:sym typeface="Calibri"/>
              </a:rPr>
              <a:t> </a:t>
            </a:r>
            <a:endParaRPr sz="1200">
              <a:latin typeface="Calibri"/>
              <a:ea typeface="Calibri"/>
              <a:cs typeface="Calibri"/>
              <a:sym typeface="Calibri"/>
            </a:endParaRPr>
          </a:p>
        </p:txBody>
      </p:sp>
      <p:pic>
        <p:nvPicPr>
          <p:cNvPr id="317" name="Google Shape;317;p4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0675" y="285850"/>
            <a:ext cx="3351003" cy="1865400"/>
          </a:xfrm>
          <a:prstGeom prst="rect">
            <a:avLst/>
          </a:prstGeom>
          <a:noFill/>
          <a:ln w="9525" cap="flat" cmpd="sng">
            <a:solidFill>
              <a:srgbClr val="FF0000"/>
            </a:solidFill>
            <a:prstDash val="solid"/>
            <a:round/>
            <a:headEnd type="none" w="sm" len="sm"/>
            <a:tailEnd type="none" w="sm" len="sm"/>
          </a:ln>
        </p:spPr>
      </p:pic>
      <p:pic>
        <p:nvPicPr>
          <p:cNvPr id="318" name="Google Shape;318;p4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040275" y="543663"/>
            <a:ext cx="1075150" cy="1349775"/>
          </a:xfrm>
          <a:prstGeom prst="rect">
            <a:avLst/>
          </a:prstGeom>
          <a:noFill/>
          <a:ln w="9525" cap="flat" cmpd="sng">
            <a:solidFill>
              <a:srgbClr val="FF0000"/>
            </a:solidFill>
            <a:prstDash val="solid"/>
            <a:round/>
            <a:headEnd type="none" w="sm" len="sm"/>
            <a:tailEnd type="none" w="sm" len="sm"/>
          </a:ln>
        </p:spPr>
      </p:pic>
      <p:sp>
        <p:nvSpPr>
          <p:cNvPr id="319" name="Google Shape;319;p42"/>
          <p:cNvSpPr txBox="1"/>
          <p:nvPr/>
        </p:nvSpPr>
        <p:spPr>
          <a:xfrm>
            <a:off x="86077" y="2316300"/>
            <a:ext cx="2909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t>
            </a:r>
            <a:r>
              <a:rPr lang="en" sz="1200" b="1">
                <a:solidFill>
                  <a:srgbClr val="FF0000"/>
                </a:solidFill>
                <a:latin typeface="Calibri"/>
                <a:ea typeface="Calibri"/>
                <a:cs typeface="Calibri"/>
                <a:sym typeface="Calibri"/>
              </a:rPr>
              <a:t>The 5-Word Fix That Made My AI Prompts 10x Smarter</a:t>
            </a:r>
            <a:r>
              <a:rPr lang="en" sz="1200">
                <a:latin typeface="Calibri"/>
                <a:ea typeface="Calibri"/>
                <a:cs typeface="Calibri"/>
                <a:sym typeface="Calibri"/>
              </a:rPr>
              <a: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Adding the phrase “</a:t>
            </a:r>
            <a:r>
              <a:rPr lang="en" sz="1200" b="1">
                <a:solidFill>
                  <a:srgbClr val="3C78D8"/>
                </a:solidFill>
                <a:latin typeface="Calibri"/>
                <a:ea typeface="Calibri"/>
                <a:cs typeface="Calibri"/>
                <a:sym typeface="Calibri"/>
              </a:rPr>
              <a:t>Take a deep breath and</a:t>
            </a:r>
            <a:r>
              <a:rPr lang="en" sz="1200">
                <a:latin typeface="Calibri"/>
                <a:ea typeface="Calibri"/>
                <a:cs typeface="Calibri"/>
                <a:sym typeface="Calibri"/>
              </a:rPr>
              <a:t>” at the beginning of prompts increases the quality of the responses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Design a prompt like a product interface.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Give detailed description.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Give persona/role.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Describe the constraints, output, formatting.</a:t>
            </a:r>
            <a:endParaRPr sz="1200">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https://levelup.gitconnected.com/the-5-word-fix-that-made-my-ai-prompts-10x-smarter-fdecfe7af866</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20" name="Google Shape;320;p4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076975" y="2316300"/>
            <a:ext cx="1407790" cy="2111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FastHTML and MonsterUI</a:t>
            </a:r>
            <a:endParaRPr sz="2000" b="1" i="0" u="none" strike="noStrike" cap="none">
              <a:solidFill>
                <a:schemeClr val="dk1"/>
              </a:solidFill>
              <a:latin typeface="Calibri"/>
              <a:ea typeface="Calibri"/>
              <a:cs typeface="Calibri"/>
              <a:sym typeface="Calibri"/>
            </a:endParaRPr>
          </a:p>
        </p:txBody>
      </p:sp>
      <p:sp>
        <p:nvSpPr>
          <p:cNvPr id="326" name="Google Shape;326;p43"/>
          <p:cNvSpPr txBox="1"/>
          <p:nvPr/>
        </p:nvSpPr>
        <p:spPr>
          <a:xfrm>
            <a:off x="55081" y="478625"/>
            <a:ext cx="44460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200" b="1">
                <a:solidFill>
                  <a:srgbClr val="FF0000"/>
                </a:solidFill>
                <a:latin typeface="Calibri"/>
                <a:ea typeface="Calibri"/>
                <a:cs typeface="Calibri"/>
                <a:sym typeface="Calibri"/>
              </a:rPr>
              <a:t>MonsterUI is a UI framework for FastHTML </a:t>
            </a:r>
            <a:br>
              <a:rPr lang="en" sz="1200">
                <a:latin typeface="Calibri"/>
                <a:ea typeface="Calibri"/>
                <a:cs typeface="Calibri"/>
                <a:sym typeface="Calibri"/>
              </a:rPr>
            </a:br>
            <a:r>
              <a:rPr lang="en" sz="1200">
                <a:latin typeface="Calibri"/>
                <a:ea typeface="Calibri"/>
                <a:cs typeface="Calibri"/>
                <a:sym typeface="Calibri"/>
              </a:rPr>
              <a:t>for building beautiful web interfaces with minimal code</a:t>
            </a:r>
            <a:endParaRPr sz="12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3"/>
              </a:rPr>
              <a:t>https://monsterui.answer.ai</a:t>
            </a:r>
            <a:r>
              <a:rPr lang="en" sz="800">
                <a:latin typeface="Calibri"/>
                <a:ea typeface="Calibri"/>
                <a:cs typeface="Calibri"/>
                <a:sym typeface="Calibri"/>
              </a:rPr>
              <a:t> </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4"/>
              </a:rPr>
              <a:t>https://himalayanhacker.substack.com/p/from-giving-up-on-coding-to-shipping</a:t>
            </a:r>
            <a:r>
              <a:rPr lang="en" sz="800">
                <a:latin typeface="Calibri"/>
                <a:ea typeface="Calibri"/>
                <a:cs typeface="Calibri"/>
                <a:sym typeface="Calibri"/>
              </a:rPr>
              <a:t> </a:t>
            </a:r>
            <a:endParaRPr sz="800">
              <a:latin typeface="Calibri"/>
              <a:ea typeface="Calibri"/>
              <a:cs typeface="Calibri"/>
              <a:sym typeface="Calibri"/>
            </a:endParaRPr>
          </a:p>
        </p:txBody>
      </p:sp>
      <p:sp>
        <p:nvSpPr>
          <p:cNvPr id="327" name="Google Shape;327;p43"/>
          <p:cNvSpPr txBox="1"/>
          <p:nvPr/>
        </p:nvSpPr>
        <p:spPr>
          <a:xfrm>
            <a:off x="55075" y="1651325"/>
            <a:ext cx="60546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from fasthtml.common import *</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from monsterui.all import *</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Choose a theme color (blue, green, red, etc)</a:t>
            </a:r>
            <a:endParaRPr sz="9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hdrs = Theme.blue.headers()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6AA84F"/>
                </a:solidFill>
                <a:latin typeface="Roboto Mono"/>
                <a:ea typeface="Roboto Mono"/>
                <a:cs typeface="Roboto Mono"/>
                <a:sym typeface="Roboto Mono"/>
              </a:rPr>
              <a:t># Create your app with the theme</a:t>
            </a:r>
            <a:endParaRPr sz="9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app, rt = fast_app(hdrs=hdrs)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@rt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def index():</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socials = (('github','</a:t>
            </a:r>
            <a:r>
              <a:rPr lang="en" sz="900">
                <a:solidFill>
                  <a:srgbClr val="CC0000"/>
                </a:solidFill>
                <a:latin typeface="Roboto Mono"/>
                <a:ea typeface="Roboto Mono"/>
                <a:cs typeface="Roboto Mono"/>
                <a:sym typeface="Roboto Mono"/>
              </a:rPr>
              <a:t>https://github.com/AnswerDotAI/MonsterUI</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('twitter','</a:t>
            </a:r>
            <a:r>
              <a:rPr lang="en" sz="900">
                <a:solidFill>
                  <a:srgbClr val="CC0000"/>
                </a:solidFill>
                <a:latin typeface="Roboto Mono"/>
                <a:ea typeface="Roboto Mono"/>
                <a:cs typeface="Roboto Mono"/>
                <a:sym typeface="Roboto Mono"/>
              </a:rPr>
              <a:t>https://twitter.com/isaac_flath/</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('linkedin','</a:t>
            </a:r>
            <a:r>
              <a:rPr lang="en" sz="900">
                <a:solidFill>
                  <a:srgbClr val="CC0000"/>
                </a:solidFill>
                <a:latin typeface="Roboto Mono"/>
                <a:ea typeface="Roboto Mono"/>
                <a:cs typeface="Roboto Mono"/>
                <a:sym typeface="Roboto Mono"/>
              </a:rPr>
              <a:t>https://www.linkedin.com/in/isaacflath/</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return Titled("</a:t>
            </a:r>
            <a:r>
              <a:rPr lang="en" sz="900">
                <a:solidFill>
                  <a:srgbClr val="CC0000"/>
                </a:solidFill>
                <a:latin typeface="Roboto Mono"/>
                <a:ea typeface="Roboto Mono"/>
                <a:cs typeface="Roboto Mono"/>
                <a:sym typeface="Roboto Mono"/>
              </a:rPr>
              <a:t>Your First App</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Card(</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H1("</a:t>
            </a:r>
            <a:r>
              <a:rPr lang="en" sz="900">
                <a:solidFill>
                  <a:srgbClr val="CC0000"/>
                </a:solidFill>
                <a:latin typeface="Roboto Mono"/>
                <a:ea typeface="Roboto Mono"/>
                <a:cs typeface="Roboto Mono"/>
                <a:sym typeface="Roboto Mono"/>
              </a:rPr>
              <a:t>Welcome!</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P("</a:t>
            </a:r>
            <a:r>
              <a:rPr lang="en" sz="900">
                <a:solidFill>
                  <a:srgbClr val="CC0000"/>
                </a:solidFill>
                <a:latin typeface="Roboto Mono"/>
                <a:ea typeface="Roboto Mono"/>
                <a:cs typeface="Roboto Mono"/>
                <a:sym typeface="Roboto Mono"/>
              </a:rPr>
              <a:t>Your first MonsterUI app</a:t>
            </a:r>
            <a:r>
              <a:rPr lang="en" sz="900">
                <a:solidFill>
                  <a:srgbClr val="3C78D8"/>
                </a:solidFill>
                <a:latin typeface="Roboto Mono"/>
                <a:ea typeface="Roboto Mono"/>
                <a:cs typeface="Roboto Mono"/>
                <a:sym typeface="Roboto Mono"/>
              </a:rPr>
              <a:t>", cls=TextPresets.muted_sm),</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P("</a:t>
            </a:r>
            <a:r>
              <a:rPr lang="en" sz="900">
                <a:solidFill>
                  <a:srgbClr val="CC0000"/>
                </a:solidFill>
                <a:latin typeface="Roboto Mono"/>
                <a:ea typeface="Roboto Mono"/>
                <a:cs typeface="Roboto Mono"/>
                <a:sym typeface="Roboto Mono"/>
              </a:rPr>
              <a:t>I'm excited to see what you build with MonsterUI!</a:t>
            </a:r>
            <a:r>
              <a:rPr lang="en" sz="900">
                <a:solidFill>
                  <a:srgbClr val="3C78D8"/>
                </a:solidFill>
                <a:latin typeface="Roboto Mono"/>
                <a:ea typeface="Roboto Mono"/>
                <a:cs typeface="Roboto Mono"/>
                <a:sym typeface="Roboto Mono"/>
              </a:rPr>
              <a:t>"),</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            footer=DivLAligned(*[UkIconLink(icon,href=url) for icon,url in socials])))</a:t>
            </a: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900">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900">
                <a:solidFill>
                  <a:srgbClr val="3C78D8"/>
                </a:solidFill>
                <a:latin typeface="Roboto Mono"/>
                <a:ea typeface="Roboto Mono"/>
                <a:cs typeface="Roboto Mono"/>
                <a:sym typeface="Roboto Mono"/>
              </a:rPr>
              <a:t>serve()</a:t>
            </a:r>
            <a:endParaRPr sz="900">
              <a:solidFill>
                <a:srgbClr val="3C78D8"/>
              </a:solidFill>
              <a:latin typeface="Roboto Mono"/>
              <a:ea typeface="Roboto Mono"/>
              <a:cs typeface="Roboto Mono"/>
              <a:sym typeface="Roboto Mono"/>
            </a:endParaRPr>
          </a:p>
        </p:txBody>
      </p:sp>
      <p:pic>
        <p:nvPicPr>
          <p:cNvPr id="328" name="Google Shape;328;p4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23275" y="2097502"/>
            <a:ext cx="2745251" cy="1249250"/>
          </a:xfrm>
          <a:prstGeom prst="rect">
            <a:avLst/>
          </a:prstGeom>
          <a:noFill/>
          <a:ln w="9525" cap="flat" cmpd="sng">
            <a:solidFill>
              <a:srgbClr val="FF0000"/>
            </a:solidFill>
            <a:prstDash val="solid"/>
            <a:round/>
            <a:headEnd type="none" w="sm" len="sm"/>
            <a:tailEnd type="none" w="sm" len="sm"/>
          </a:ln>
        </p:spPr>
      </p:pic>
      <p:pic>
        <p:nvPicPr>
          <p:cNvPr id="329" name="Google Shape;329;p4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5825" y="407600"/>
            <a:ext cx="4493325" cy="81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4"/>
          <p:cNvSpPr txBox="1"/>
          <p:nvPr/>
        </p:nvSpPr>
        <p:spPr>
          <a:xfrm>
            <a:off x="55075" y="52750"/>
            <a:ext cx="4467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Inception Labs - Mercury diffusion LLM</a:t>
            </a:r>
            <a:endParaRPr sz="2000" b="1">
              <a:solidFill>
                <a:schemeClr val="dk1"/>
              </a:solidFill>
              <a:latin typeface="Calibri"/>
              <a:ea typeface="Calibri"/>
              <a:cs typeface="Calibri"/>
              <a:sym typeface="Calibri"/>
            </a:endParaRPr>
          </a:p>
        </p:txBody>
      </p:sp>
      <p:sp>
        <p:nvSpPr>
          <p:cNvPr id="335" name="Google Shape;335;p44"/>
          <p:cNvSpPr txBox="1"/>
          <p:nvPr/>
        </p:nvSpPr>
        <p:spPr>
          <a:xfrm>
            <a:off x="55075" y="426375"/>
            <a:ext cx="4512900" cy="431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Mercury - family of dLLMs (diffusion LLMs)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First successful application of diffusion </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to discrete data such as text and code</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is up to 10x faster than frontier speed-optimized LLMs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(over 1000 tokens/sec on NVIDIA H100s)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 available to test in a playground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https://chat.inceptionlabs.ai</a:t>
            </a:r>
            <a:endParaRPr sz="9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https://www.inceptionlabs.ai</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https://www.inceptionlabs.ai/news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https://x.com/ArtificialAnlys/status/1894932634322772372</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https://machine-learning-made-simple.medium.com/is-the-mercury-llm-the-first-of-a-new-generation-of-llms-b64de1d36029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https://www.youtube.com/watch?v=X1rD3NhlIcE</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LLMs are autoregressive, meaning that they generate text left to right, one token at a time, sequentially. Diffusion models operate with a </a:t>
            </a:r>
            <a:r>
              <a:rPr lang="en" sz="1200" b="1">
                <a:solidFill>
                  <a:srgbClr val="FF0000"/>
                </a:solidFill>
                <a:latin typeface="Calibri"/>
                <a:ea typeface="Calibri"/>
                <a:cs typeface="Calibri"/>
                <a:sym typeface="Calibri"/>
              </a:rPr>
              <a:t>"coarse-to-fine" generation process, where the output is refined from pure noise over a few "denoising" steps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can continually refine their outputs, correct mistakes and hallucinations.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these reasons, diffusion used for video, image, and audio generation, including Sora, Midjourney, and Riffusion.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Diffusion models are usually relatively small (can run locally)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Mini: 1,119 tokens/second on an H100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Mercury Coder Small: 737 tokens/second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3-10x faster than Claude 3.5 Haiku and Gemini 2.0 Flash</a:t>
            </a:r>
            <a:endParaRPr sz="1200">
              <a:solidFill>
                <a:schemeClr val="dk1"/>
              </a:solidFill>
              <a:latin typeface="Calibri"/>
              <a:ea typeface="Calibri"/>
              <a:cs typeface="Calibri"/>
              <a:sym typeface="Calibri"/>
            </a:endParaRPr>
          </a:p>
        </p:txBody>
      </p:sp>
      <p:pic>
        <p:nvPicPr>
          <p:cNvPr id="336" name="Google Shape;336;p4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43175" y="102300"/>
            <a:ext cx="4403502" cy="2447324"/>
          </a:xfrm>
          <a:prstGeom prst="rect">
            <a:avLst/>
          </a:prstGeom>
          <a:noFill/>
          <a:ln>
            <a:noFill/>
          </a:ln>
        </p:spPr>
      </p:pic>
      <p:sp>
        <p:nvSpPr>
          <p:cNvPr id="337" name="Google Shape;337;p44"/>
          <p:cNvSpPr txBox="1"/>
          <p:nvPr/>
        </p:nvSpPr>
        <p:spPr>
          <a:xfrm>
            <a:off x="4643225" y="4546250"/>
            <a:ext cx="440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Inception Labs</a:t>
            </a:r>
            <a:r>
              <a:rPr lang="en" sz="1200">
                <a:solidFill>
                  <a:schemeClr val="dk1"/>
                </a:solidFill>
                <a:latin typeface="Calibri"/>
                <a:ea typeface="Calibri"/>
                <a:cs typeface="Calibri"/>
                <a:sym typeface="Calibri"/>
              </a:rPr>
              <a:t>, Palo Alto, 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founded by professors from Stanford, UCLA, and Cornell</a:t>
            </a:r>
            <a:endParaRPr sz="1200">
              <a:solidFill>
                <a:schemeClr val="dk1"/>
              </a:solidFill>
              <a:latin typeface="Calibri"/>
              <a:ea typeface="Calibri"/>
              <a:cs typeface="Calibri"/>
              <a:sym typeface="Calibri"/>
            </a:endParaRPr>
          </a:p>
        </p:txBody>
      </p:sp>
      <p:pic>
        <p:nvPicPr>
          <p:cNvPr id="338" name="Google Shape;338;p4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43225" y="2606175"/>
            <a:ext cx="4403502" cy="18835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5"/>
          <p:cNvSpPr txBox="1"/>
          <p:nvPr/>
        </p:nvSpPr>
        <p:spPr>
          <a:xfrm>
            <a:off x="55075" y="52750"/>
            <a:ext cx="4485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Test AI Agents using "Judge" Agent</a:t>
            </a:r>
            <a:endParaRPr sz="2000" b="1" i="0" u="none" strike="noStrike" cap="none">
              <a:solidFill>
                <a:schemeClr val="dk1"/>
              </a:solidFill>
              <a:latin typeface="Calibri"/>
              <a:ea typeface="Calibri"/>
              <a:cs typeface="Calibri"/>
              <a:sym typeface="Calibri"/>
            </a:endParaRPr>
          </a:p>
        </p:txBody>
      </p:sp>
      <p:sp>
        <p:nvSpPr>
          <p:cNvPr id="344" name="Google Shape;344;p45"/>
          <p:cNvSpPr txBox="1"/>
          <p:nvPr/>
        </p:nvSpPr>
        <p:spPr>
          <a:xfrm>
            <a:off x="75025" y="455350"/>
            <a:ext cx="4446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Scenario Testing</a:t>
            </a:r>
            <a:r>
              <a:rPr lang="en" sz="1200">
                <a:solidFill>
                  <a:schemeClr val="dk1"/>
                </a:solidFill>
                <a:latin typeface="Calibri"/>
                <a:ea typeface="Calibri"/>
                <a:cs typeface="Calibri"/>
                <a:sym typeface="Calibri"/>
              </a:rPr>
              <a:t> to solve the fundamental challenge of </a:t>
            </a:r>
            <a:r>
              <a:rPr lang="en" sz="1200" b="1">
                <a:solidFill>
                  <a:srgbClr val="FF0000"/>
                </a:solidFill>
                <a:latin typeface="Calibri"/>
                <a:ea typeface="Calibri"/>
                <a:cs typeface="Calibri"/>
                <a:sym typeface="Calibri"/>
              </a:rPr>
              <a:t>testing non-deterministic systems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Traditional software testing relies on deterministic behavior: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given input X, expect output Y.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this doesn't work with Agents where variability is itself is a feature, allowing agents to adapt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Human testing miss long tail of unexpected interactions. Fixing in one place can break things in many other places. The combinatorial explosion of possible interactions with multiple workflows and tools makes manual testing absolutely impractical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LLM-as-a-judge - using 3-agents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Your agent (the AI system being tested)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User agent - simulates a human user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Judge agent - evaluates the interaction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approach transforms testing from manual execution to automatic scenario definition and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https://substack.com/home/post/p-167152592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45" name="Google Shape;345;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27900" y="1029803"/>
            <a:ext cx="3425275" cy="1876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6"/>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Speech-to-Text Systems</a:t>
            </a:r>
            <a:endParaRPr sz="2000" b="1" i="0" u="none" strike="noStrike" cap="none">
              <a:solidFill>
                <a:schemeClr val="dk1"/>
              </a:solidFill>
              <a:latin typeface="Calibri"/>
              <a:ea typeface="Calibri"/>
              <a:cs typeface="Calibri"/>
              <a:sym typeface="Calibri"/>
            </a:endParaRPr>
          </a:p>
        </p:txBody>
      </p:sp>
      <p:sp>
        <p:nvSpPr>
          <p:cNvPr id="351" name="Google Shape;351;p46"/>
          <p:cNvSpPr txBox="1"/>
          <p:nvPr/>
        </p:nvSpPr>
        <p:spPr>
          <a:xfrm>
            <a:off x="101450" y="52552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Whisper (via API) - best accuracy, 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Cloud Speech-to-text (Gemini)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AssemblyAI Universal-2 - developer friendly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transcribe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Azure Speech to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Groq-distil-Whisper (English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Deepgram - fast (for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Pixno (photes.io) 98%</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Aiko (Whisper-based)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Otter.ai  96%</a:t>
            </a:r>
            <a:endParaRPr sz="1200">
              <a:solidFill>
                <a:schemeClr val="dk1"/>
              </a:solidFill>
              <a:latin typeface="Calibri"/>
              <a:ea typeface="Calibri"/>
              <a:cs typeface="Calibri"/>
              <a:sym typeface="Calibri"/>
            </a:endParaRPr>
          </a:p>
        </p:txBody>
      </p:sp>
      <p:sp>
        <p:nvSpPr>
          <p:cNvPr id="352" name="Google Shape;352;p46"/>
          <p:cNvSpPr txBox="1"/>
          <p:nvPr/>
        </p:nvSpPr>
        <p:spPr>
          <a:xfrm>
            <a:off x="101450" y="2589300"/>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Kyutai Labs Speech-to-Text 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ranked 1st among streaming models on the Open ASR Leaderboard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on devices like Macs and iPhones</a:t>
            </a:r>
            <a:endParaRPr sz="1200">
              <a:solidFill>
                <a:schemeClr val="dk1"/>
              </a:solidFill>
              <a:latin typeface="Calibri"/>
              <a:ea typeface="Calibri"/>
              <a:cs typeface="Calibri"/>
              <a:sym typeface="Calibri"/>
            </a:endParaRPr>
          </a:p>
        </p:txBody>
      </p:sp>
      <p:pic>
        <p:nvPicPr>
          <p:cNvPr id="353" name="Google Shape;353;p4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65225" y="598550"/>
            <a:ext cx="4445999" cy="1321972"/>
          </a:xfrm>
          <a:prstGeom prst="rect">
            <a:avLst/>
          </a:prstGeom>
          <a:noFill/>
          <a:ln w="9525" cap="flat" cmpd="sng">
            <a:solidFill>
              <a:srgbClr val="FF0000"/>
            </a:solidFill>
            <a:prstDash val="solid"/>
            <a:round/>
            <a:headEnd type="none" w="sm" len="sm"/>
            <a:tailEnd type="none" w="sm" len="sm"/>
          </a:ln>
        </p:spPr>
      </p:pic>
      <p:pic>
        <p:nvPicPr>
          <p:cNvPr id="354" name="Google Shape;354;p4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83975" y="2356775"/>
            <a:ext cx="3287400" cy="1222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7"/>
          <p:cNvSpPr txBox="1"/>
          <p:nvPr/>
        </p:nvSpPr>
        <p:spPr>
          <a:xfrm>
            <a:off x="55075" y="0"/>
            <a:ext cx="351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Largest Quantum Computers</a:t>
            </a:r>
            <a:endParaRPr sz="2000" b="1" i="0" u="none" strike="noStrike" cap="none">
              <a:solidFill>
                <a:schemeClr val="dk1"/>
              </a:solidFill>
              <a:latin typeface="Calibri"/>
              <a:ea typeface="Calibri"/>
              <a:cs typeface="Calibri"/>
              <a:sym typeface="Calibri"/>
            </a:endParaRPr>
          </a:p>
        </p:txBody>
      </p:sp>
      <p:sp>
        <p:nvSpPr>
          <p:cNvPr id="360" name="Google Shape;360;p47"/>
          <p:cNvSpPr txBox="1"/>
          <p:nvPr/>
        </p:nvSpPr>
        <p:spPr>
          <a:xfrm>
            <a:off x="117550" y="448400"/>
            <a:ext cx="591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&gt;4,400 qubits - </a:t>
            </a:r>
            <a:r>
              <a:rPr lang="en" sz="1200" b="1">
                <a:solidFill>
                  <a:srgbClr val="FF0000"/>
                </a:solidFill>
                <a:latin typeface="Calibri"/>
                <a:ea typeface="Calibri"/>
                <a:cs typeface="Calibri"/>
                <a:sym typeface="Calibri"/>
              </a:rPr>
              <a:t>Advantage2 by D-Wave</a:t>
            </a:r>
            <a:r>
              <a:rPr lang="en" sz="1200">
                <a:solidFill>
                  <a:schemeClr val="dk1"/>
                </a:solidFill>
                <a:latin typeface="Calibri"/>
                <a:ea typeface="Calibri"/>
                <a:cs typeface="Calibri"/>
                <a:sym typeface="Calibri"/>
              </a:rPr>
              <a:t> (Canada/US/Germany) - quantum annealer</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1,180 qubits - Phoenix by Atom Computing (US)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1,121 qubits - Condor by IBM (US,Germany,Japan)</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1,000-Qubit - ez-Q Engine 2.0 by QuantumCTek (tested on 504 qubit)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255 "photons" - Jiuzhang 3.0 - photonic quantum computing prototype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216 qubits - Borealis - Xanadu (Canada)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105 qubits - Willow - Google Quantum AI (US)</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105-qubit - Zuchongzhi 3.0 - University of Science and Technology of China (USTC) -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72-qubit - Origin Wukong by Origin Quantum, China</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56 qubits - H2 - Quantinuum (US/UK)</a:t>
            </a:r>
            <a:endParaRPr sz="1200">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36 qubits - Forte - IonQ (US)</a:t>
            </a:r>
            <a:endParaRPr sz="1200">
              <a:solidFill>
                <a:schemeClr val="dk1"/>
              </a:solidFill>
              <a:latin typeface="Calibri"/>
              <a:ea typeface="Calibri"/>
              <a:cs typeface="Calibri"/>
              <a:sym typeface="Calibri"/>
            </a:endParaRPr>
          </a:p>
        </p:txBody>
      </p:sp>
      <p:sp>
        <p:nvSpPr>
          <p:cNvPr id="361" name="Google Shape;361;p47"/>
          <p:cNvSpPr txBox="1"/>
          <p:nvPr/>
        </p:nvSpPr>
        <p:spPr>
          <a:xfrm>
            <a:off x="117550" y="3486425"/>
            <a:ext cx="4614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Microsoft is working on "</a:t>
            </a:r>
            <a:r>
              <a:rPr lang="en" sz="1200" b="1">
                <a:solidFill>
                  <a:srgbClr val="3C78D8"/>
                </a:solidFill>
                <a:latin typeface="Calibri"/>
                <a:ea typeface="Calibri"/>
                <a:cs typeface="Calibri"/>
                <a:sym typeface="Calibri"/>
              </a:rPr>
              <a:t>topological qubit</a:t>
            </a:r>
            <a:r>
              <a:rPr lang="en" sz="1200">
                <a:solidFill>
                  <a:schemeClr val="dk1"/>
                </a:solidFill>
                <a:latin typeface="Calibri"/>
                <a:ea typeface="Calibri"/>
                <a:cs typeface="Calibri"/>
                <a:sym typeface="Calibri"/>
              </a:rPr>
              <a:t>" that is theoretically less noisy.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Goal: A "</a:t>
            </a:r>
            <a:r>
              <a:rPr lang="en" sz="1200" b="1">
                <a:solidFill>
                  <a:srgbClr val="3C78D8"/>
                </a:solidFill>
                <a:latin typeface="Calibri"/>
                <a:ea typeface="Calibri"/>
                <a:cs typeface="Calibri"/>
                <a:sym typeface="Calibri"/>
              </a:rPr>
              <a:t>Logical Qubit</a:t>
            </a:r>
            <a:r>
              <a:rPr lang="en" sz="1200">
                <a:solidFill>
                  <a:schemeClr val="dk1"/>
                </a:solidFill>
                <a:latin typeface="Calibri"/>
                <a:ea typeface="Calibri"/>
                <a:cs typeface="Calibri"/>
                <a:sym typeface="Calibri"/>
              </a:rPr>
              <a:t>". Quality over Quantity.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early 2025, Microsoft demonstrated a "</a:t>
            </a:r>
            <a:r>
              <a:rPr lang="en" sz="1200" b="1">
                <a:solidFill>
                  <a:srgbClr val="FF0000"/>
                </a:solidFill>
                <a:latin typeface="Calibri"/>
                <a:ea typeface="Calibri"/>
                <a:cs typeface="Calibri"/>
                <a:sym typeface="Calibri"/>
              </a:rPr>
              <a:t>Majorana 1</a:t>
            </a:r>
            <a:r>
              <a:rPr lang="en" sz="1200">
                <a:solidFill>
                  <a:schemeClr val="dk1"/>
                </a:solidFill>
                <a:latin typeface="Calibri"/>
                <a:ea typeface="Calibri"/>
                <a:cs typeface="Calibri"/>
                <a:sym typeface="Calibri"/>
              </a:rPr>
              <a:t>" processor.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b="1">
                <a:solidFill>
                  <a:srgbClr val="3C78D8"/>
                </a:solidFill>
                <a:latin typeface="Calibri"/>
                <a:ea typeface="Calibri"/>
                <a:cs typeface="Calibri"/>
                <a:sym typeface="Calibri"/>
              </a:rPr>
              <a:t>Azure Quantum</a:t>
            </a:r>
            <a:r>
              <a:rPr lang="en" sz="1200">
                <a:solidFill>
                  <a:schemeClr val="dk1"/>
                </a:solidFill>
                <a:latin typeface="Calibri"/>
                <a:ea typeface="Calibri"/>
                <a:cs typeface="Calibri"/>
                <a:sym typeface="Calibri"/>
              </a:rPr>
              <a:t>: The Hybrid Ecosystem, hardware from partners like Quantinuum and Ion, alongside Microsoft's own systems</a:t>
            </a:r>
            <a:endParaRPr sz="1200">
              <a:solidFill>
                <a:schemeClr val="dk1"/>
              </a:solidFill>
              <a:latin typeface="Calibri"/>
              <a:ea typeface="Calibri"/>
              <a:cs typeface="Calibri"/>
              <a:sym typeface="Calibri"/>
            </a:endParaRPr>
          </a:p>
        </p:txBody>
      </p:sp>
      <p:sp>
        <p:nvSpPr>
          <p:cNvPr id="362" name="Google Shape;362;p47"/>
          <p:cNvSpPr txBox="1"/>
          <p:nvPr/>
        </p:nvSpPr>
        <p:spPr>
          <a:xfrm>
            <a:off x="107992" y="2590925"/>
            <a:ext cx="4474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path to the first million-qubit processor for quantum computers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https://www.livescience.com/technology/computing/this-result-has-been-more-than-a-decade-in-the-making-millions-of-qubits-on-a-single-chip-now-possible-after-cryogenic-breakthrough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63" name="Google Shape;363;p47"/>
          <p:cNvSpPr txBox="1"/>
          <p:nvPr/>
        </p:nvSpPr>
        <p:spPr>
          <a:xfrm>
            <a:off x="6108375" y="455225"/>
            <a:ext cx="2965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D-Wave recently achieved a major quantum computing breakthrough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Their annealing quantum computer, the </a:t>
            </a:r>
            <a:r>
              <a:rPr lang="en" sz="1200" b="1">
                <a:solidFill>
                  <a:srgbClr val="FF0000"/>
                </a:solidFill>
                <a:latin typeface="Calibri"/>
                <a:ea typeface="Calibri"/>
                <a:cs typeface="Calibri"/>
                <a:sym typeface="Calibri"/>
              </a:rPr>
              <a:t>Advantage2</a:t>
            </a:r>
            <a:r>
              <a:rPr lang="en" sz="1200">
                <a:solidFill>
                  <a:schemeClr val="dk1"/>
                </a:solidFill>
                <a:latin typeface="Calibri"/>
                <a:ea typeface="Calibri"/>
                <a:cs typeface="Calibri"/>
                <a:sym typeface="Calibri"/>
              </a:rPr>
              <a:t> prototype, solved complex simulations of magnetic materials in minutes as opposed to million years it would take by a classical computer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Published in Science (peer-reviewed)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quantum computer's performance was not only faster but also highly accurate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Advantage2</a:t>
            </a:r>
            <a:r>
              <a:rPr lang="en" sz="1200">
                <a:solidFill>
                  <a:schemeClr val="dk1"/>
                </a:solidFill>
                <a:latin typeface="Calibri"/>
                <a:ea typeface="Calibri"/>
                <a:cs typeface="Calibri"/>
                <a:sym typeface="Calibri"/>
              </a:rPr>
              <a:t> system features </a:t>
            </a:r>
            <a:r>
              <a:rPr lang="en" sz="1200" b="1">
                <a:solidFill>
                  <a:srgbClr val="3C78D8"/>
                </a:solidFill>
                <a:latin typeface="Calibri"/>
                <a:ea typeface="Calibri"/>
                <a:cs typeface="Calibri"/>
                <a:sym typeface="Calibri"/>
              </a:rPr>
              <a:t>over 1,200 qubits in the prototype and a full-scale system with more than 4,400 qubits</a:t>
            </a:r>
            <a:r>
              <a:rPr lang="en" sz="1200">
                <a:solidFill>
                  <a:schemeClr val="dk1"/>
                </a:solidFill>
                <a:latin typeface="Calibri"/>
                <a:ea typeface="Calibri"/>
                <a:cs typeface="Calibri"/>
                <a:sym typeface="Calibri"/>
              </a:rPr>
              <a:t>, improved qubit connectivity (20-way connections), doubled coherence time, and enhanced energy scale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https://ir.dwavesys.com/news/news-details/2025/Beyond-Classical-D-Wave-First-to-Demonstrate-Quantum-Supremacy-on-Useful-Real-World-Problem/default.aspx</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64" name="Google Shape;364;p4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76225" y="2674775"/>
            <a:ext cx="1155827" cy="1186825"/>
          </a:xfrm>
          <a:prstGeom prst="rect">
            <a:avLst/>
          </a:prstGeom>
          <a:noFill/>
          <a:ln w="9525" cap="flat" cmpd="sng">
            <a:solidFill>
              <a:srgbClr val="FF0000"/>
            </a:solidFill>
            <a:prstDash val="solid"/>
            <a:round/>
            <a:headEnd type="none" w="sm" len="sm"/>
            <a:tailEnd type="none" w="sm" len="sm"/>
          </a:ln>
        </p:spPr>
      </p:pic>
      <p:pic>
        <p:nvPicPr>
          <p:cNvPr id="365" name="Google Shape;365;p47"/>
          <p:cNvPicPr preferRelativeResize="0"/>
          <p:nvPr/>
        </p:nvPicPr>
        <p:blipFill rotWithShape="1">
          <a:blip r:embed="rId6" cstate="email">
            <a:alphaModFix/>
            <a:extLst>
              <a:ext uri="{28A0092B-C50C-407E-A947-70E740481C1C}">
                <a14:useLocalDpi xmlns:a14="http://schemas.microsoft.com/office/drawing/2010/main"/>
              </a:ext>
            </a:extLst>
          </a:blip>
          <a:srcRect t="22557" b="21636"/>
          <a:stretch/>
        </p:blipFill>
        <p:spPr>
          <a:xfrm>
            <a:off x="6095800" y="3952550"/>
            <a:ext cx="2965200" cy="8273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0"/>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28" name="Google Shape;128;p30"/>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29" name="Google Shape;129;p30"/>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0" name="Google Shape;130;p30"/>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July 01</a:t>
            </a:r>
            <a:endParaRPr sz="1200" b="0" i="0" u="none" strike="noStrike" cap="none">
              <a:solidFill>
                <a:schemeClr val="dk1"/>
              </a:solidFill>
              <a:latin typeface="Calibri"/>
              <a:ea typeface="Calibri"/>
              <a:cs typeface="Calibri"/>
              <a:sym typeface="Calibri"/>
            </a:endParaRPr>
          </a:p>
        </p:txBody>
      </p:sp>
      <p:sp>
        <p:nvSpPr>
          <p:cNvPr id="131" name="Google Shape;131;p30"/>
          <p:cNvSpPr txBox="1"/>
          <p:nvPr/>
        </p:nvSpPr>
        <p:spPr>
          <a:xfrm>
            <a:off x="41312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16</a:t>
            </a:r>
            <a:endParaRPr sz="1200" b="0" i="0" u="none" strike="noStrike" cap="none">
              <a:solidFill>
                <a:schemeClr val="dk1"/>
              </a:solidFill>
              <a:latin typeface="Calibri"/>
              <a:ea typeface="Calibri"/>
              <a:cs typeface="Calibri"/>
              <a:sym typeface="Calibri"/>
            </a:endParaRPr>
          </a:p>
        </p:txBody>
      </p:sp>
      <p:sp>
        <p:nvSpPr>
          <p:cNvPr id="132" name="Google Shape;132;p30"/>
          <p:cNvSpPr/>
          <p:nvPr/>
        </p:nvSpPr>
        <p:spPr>
          <a:xfrm>
            <a:off x="3663755" y="24361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30"/>
          <p:cNvSpPr txBox="1"/>
          <p:nvPr/>
        </p:nvSpPr>
        <p:spPr>
          <a:xfrm>
            <a:off x="3358556" y="281923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30"/>
          <p:cNvSpPr/>
          <p:nvPr/>
        </p:nvSpPr>
        <p:spPr>
          <a:xfrm>
            <a:off x="3659013" y="2830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30"/>
          <p:cNvSpPr/>
          <p:nvPr/>
        </p:nvSpPr>
        <p:spPr>
          <a:xfrm>
            <a:off x="3661223" y="46317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0"/>
          <p:cNvSpPr/>
          <p:nvPr/>
        </p:nvSpPr>
        <p:spPr>
          <a:xfrm>
            <a:off x="485139" y="121976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30"/>
          <p:cNvSpPr/>
          <p:nvPr/>
        </p:nvSpPr>
        <p:spPr>
          <a:xfrm>
            <a:off x="493761" y="10285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30"/>
          <p:cNvSpPr/>
          <p:nvPr/>
        </p:nvSpPr>
        <p:spPr>
          <a:xfrm>
            <a:off x="3663758" y="18321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30"/>
          <p:cNvSpPr/>
          <p:nvPr/>
        </p:nvSpPr>
        <p:spPr>
          <a:xfrm>
            <a:off x="3666330"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0"/>
          <p:cNvSpPr/>
          <p:nvPr/>
        </p:nvSpPr>
        <p:spPr>
          <a:xfrm>
            <a:off x="3667426" y="3426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30"/>
          <p:cNvSpPr txBox="1"/>
          <p:nvPr/>
        </p:nvSpPr>
        <p:spPr>
          <a:xfrm>
            <a:off x="6317400" y="2233550"/>
            <a:ext cx="27750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8"/>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3"/>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2" name="Google Shape;142;p30"/>
          <p:cNvSpPr txBox="1"/>
          <p:nvPr/>
        </p:nvSpPr>
        <p:spPr>
          <a:xfrm>
            <a:off x="3377711" y="362234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30"/>
          <p:cNvSpPr/>
          <p:nvPr/>
        </p:nvSpPr>
        <p:spPr>
          <a:xfrm>
            <a:off x="3668580" y="3630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30"/>
          <p:cNvSpPr/>
          <p:nvPr/>
        </p:nvSpPr>
        <p:spPr>
          <a:xfrm>
            <a:off x="3674764" y="32140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30"/>
          <p:cNvSpPr/>
          <p:nvPr/>
        </p:nvSpPr>
        <p:spPr>
          <a:xfrm>
            <a:off x="3660759" y="42266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30"/>
          <p:cNvSpPr txBox="1"/>
          <p:nvPr/>
        </p:nvSpPr>
        <p:spPr>
          <a:xfrm flipH="1">
            <a:off x="3598336" y="382696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47" name="Google Shape;147;p30"/>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48" name="Google Shape;148;p30"/>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0"/>
          <p:cNvSpPr/>
          <p:nvPr/>
        </p:nvSpPr>
        <p:spPr>
          <a:xfrm>
            <a:off x="3674780" y="203286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30"/>
          <p:cNvSpPr/>
          <p:nvPr/>
        </p:nvSpPr>
        <p:spPr>
          <a:xfrm>
            <a:off x="3667411" y="163515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30"/>
          <p:cNvSpPr/>
          <p:nvPr/>
        </p:nvSpPr>
        <p:spPr>
          <a:xfrm>
            <a:off x="3660986" y="26317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0"/>
          <p:cNvSpPr txBox="1"/>
          <p:nvPr/>
        </p:nvSpPr>
        <p:spPr>
          <a:xfrm>
            <a:off x="3365925" y="302369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3" name="Google Shape;153;p30"/>
          <p:cNvSpPr/>
          <p:nvPr/>
        </p:nvSpPr>
        <p:spPr>
          <a:xfrm>
            <a:off x="3666382" y="30349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0"/>
          <p:cNvSpPr/>
          <p:nvPr/>
        </p:nvSpPr>
        <p:spPr>
          <a:xfrm>
            <a:off x="3666330" y="44300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0"/>
          <p:cNvSpPr/>
          <p:nvPr/>
        </p:nvSpPr>
        <p:spPr>
          <a:xfrm>
            <a:off x="3666330" y="40243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30"/>
          <p:cNvSpPr txBox="1"/>
          <p:nvPr/>
        </p:nvSpPr>
        <p:spPr>
          <a:xfrm>
            <a:off x="192998" y="3611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7" name="Google Shape;157;p30"/>
          <p:cNvSpPr/>
          <p:nvPr/>
        </p:nvSpPr>
        <p:spPr>
          <a:xfrm>
            <a:off x="492264" y="36191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0"/>
          <p:cNvSpPr txBox="1"/>
          <p:nvPr/>
        </p:nvSpPr>
        <p:spPr>
          <a:xfrm>
            <a:off x="192998" y="221232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9" name="Google Shape;159;p30"/>
          <p:cNvSpPr/>
          <p:nvPr/>
        </p:nvSpPr>
        <p:spPr>
          <a:xfrm>
            <a:off x="492264" y="22195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0"/>
          <p:cNvSpPr/>
          <p:nvPr/>
        </p:nvSpPr>
        <p:spPr>
          <a:xfrm>
            <a:off x="3666330" y="223353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30"/>
          <p:cNvSpPr/>
          <p:nvPr/>
        </p:nvSpPr>
        <p:spPr>
          <a:xfrm>
            <a:off x="486329" y="202215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30"/>
          <p:cNvSpPr/>
          <p:nvPr/>
        </p:nvSpPr>
        <p:spPr>
          <a:xfrm>
            <a:off x="485139" y="16186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0"/>
          <p:cNvSpPr/>
          <p:nvPr/>
        </p:nvSpPr>
        <p:spPr>
          <a:xfrm>
            <a:off x="494489" y="24132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0"/>
          <p:cNvSpPr/>
          <p:nvPr/>
        </p:nvSpPr>
        <p:spPr>
          <a:xfrm>
            <a:off x="486869" y="182460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 name="Google Shape;165;p30"/>
          <p:cNvSpPr/>
          <p:nvPr/>
        </p:nvSpPr>
        <p:spPr>
          <a:xfrm>
            <a:off x="492244" y="28138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30"/>
          <p:cNvSpPr/>
          <p:nvPr/>
        </p:nvSpPr>
        <p:spPr>
          <a:xfrm>
            <a:off x="488812" y="422722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0"/>
          <p:cNvSpPr txBox="1"/>
          <p:nvPr/>
        </p:nvSpPr>
        <p:spPr>
          <a:xfrm flipH="1">
            <a:off x="430788" y="2613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68" name="Google Shape;168;p30"/>
          <p:cNvSpPr/>
          <p:nvPr/>
        </p:nvSpPr>
        <p:spPr>
          <a:xfrm>
            <a:off x="494493" y="38199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0"/>
          <p:cNvSpPr/>
          <p:nvPr/>
        </p:nvSpPr>
        <p:spPr>
          <a:xfrm>
            <a:off x="493303" y="30302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0"/>
          <p:cNvSpPr/>
          <p:nvPr/>
        </p:nvSpPr>
        <p:spPr>
          <a:xfrm>
            <a:off x="488807" y="4823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71" name="Google Shape;171;p30"/>
          <p:cNvGraphicFramePr/>
          <p:nvPr/>
        </p:nvGraphicFramePr>
        <p:xfrm>
          <a:off x="3810000" y="796927"/>
          <a:ext cx="2209800" cy="4200525"/>
        </p:xfrm>
        <a:graphic>
          <a:graphicData uri="http://schemas.openxmlformats.org/drawingml/2006/table">
            <a:tbl>
              <a:tblPr>
                <a:noFill/>
                <a:tableStyleId>{00D21C9B-9BEB-4CCD-94A7-F28634C352B2}</a:tableStyleId>
              </a:tblPr>
              <a:tblGrid>
                <a:gridCol w="1809750">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Opus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Sonnet 4 (20250514)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 3.7 Sonnet (20250219)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Gemini-2.5-Flash-Preview-05-20</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1305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Claude 3.5 Sonnet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1238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1207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1190</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Mistral Medium 3</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1174</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Gemini-2.5-Flash-Preview-04-17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1157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o3-mini-high (20250131)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 3.5 Haiku (20241022)</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1133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1102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200025">
                <a:tc>
                  <a:txBody>
                    <a:bodyPr/>
                    <a:lstStyle/>
                    <a:p>
                      <a:pPr marL="0" lvl="0" indent="0" algn="l" rtl="0">
                        <a:lnSpc>
                          <a:spcPct val="115000"/>
                        </a:lnSpc>
                        <a:spcBef>
                          <a:spcPts val="0"/>
                        </a:spcBef>
                        <a:spcAft>
                          <a:spcPts val="0"/>
                        </a:spcAft>
                        <a:buNone/>
                      </a:pPr>
                      <a:r>
                        <a:rPr lang="en" sz="900" u="sng">
                          <a:solidFill>
                            <a:schemeClr val="hlink"/>
                          </a:solidFill>
                          <a:latin typeface="Calibri"/>
                          <a:ea typeface="Calibri"/>
                          <a:cs typeface="Calibri"/>
                          <a:sym typeface="Calibri"/>
                          <a:hlinkClick r:id="rId28"/>
                        </a:rPr>
                        <a:t>o3-mini (20250131)</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1092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72" name="Google Shape;172;p30"/>
          <p:cNvSpPr txBox="1"/>
          <p:nvPr/>
        </p:nvSpPr>
        <p:spPr>
          <a:xfrm>
            <a:off x="192998" y="34092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73" name="Google Shape;173;p30"/>
          <p:cNvSpPr/>
          <p:nvPr/>
        </p:nvSpPr>
        <p:spPr>
          <a:xfrm>
            <a:off x="492264" y="34164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0"/>
          <p:cNvSpPr txBox="1"/>
          <p:nvPr/>
        </p:nvSpPr>
        <p:spPr>
          <a:xfrm>
            <a:off x="192998" y="40211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75" name="Google Shape;175;p30"/>
          <p:cNvSpPr/>
          <p:nvPr/>
        </p:nvSpPr>
        <p:spPr>
          <a:xfrm>
            <a:off x="492264" y="402844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 name="Google Shape;176;p30"/>
          <p:cNvSpPr/>
          <p:nvPr/>
        </p:nvSpPr>
        <p:spPr>
          <a:xfrm>
            <a:off x="494493" y="440904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30"/>
          <p:cNvSpPr txBox="1"/>
          <p:nvPr/>
        </p:nvSpPr>
        <p:spPr>
          <a:xfrm>
            <a:off x="3358556" y="1224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78" name="Google Shape;178;p30"/>
          <p:cNvSpPr/>
          <p:nvPr/>
        </p:nvSpPr>
        <p:spPr>
          <a:xfrm>
            <a:off x="3659013" y="12360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0"/>
          <p:cNvSpPr txBox="1"/>
          <p:nvPr/>
        </p:nvSpPr>
        <p:spPr>
          <a:xfrm>
            <a:off x="330408" y="46011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graphicFrame>
        <p:nvGraphicFramePr>
          <p:cNvPr id="180" name="Google Shape;180;p30"/>
          <p:cNvGraphicFramePr/>
          <p:nvPr/>
        </p:nvGraphicFramePr>
        <p:xfrm>
          <a:off x="656069" y="786155"/>
          <a:ext cx="2524125" cy="3917823"/>
        </p:xfrm>
        <a:graphic>
          <a:graphicData uri="http://schemas.openxmlformats.org/drawingml/2006/table">
            <a:tbl>
              <a:tblPr>
                <a:noFill/>
                <a:tableStyleId>{00D21C9B-9BEB-4CCD-94A7-F28634C352B2}</a:tableStyleId>
              </a:tblPr>
              <a:tblGrid>
                <a:gridCol w="220027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5577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1463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1441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1436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1411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1408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1399</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1398</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1396</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minimax-m1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1391</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1387</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claude-3-7-sonnet-20250219-thinking-32k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1385</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hunyuan-turbos-20250416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1382</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5577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o1-preview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5D6272"/>
                          </a:solidFill>
                          <a:latin typeface="Calibri"/>
                          <a:ea typeface="Calibri"/>
                          <a:cs typeface="Calibri"/>
                          <a:sym typeface="Calibri"/>
                        </a:rPr>
                        <a:t>1383</a:t>
                      </a:r>
                      <a:endParaRPr sz="9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81" name="Google Shape;181;p30"/>
          <p:cNvSpPr/>
          <p:nvPr/>
        </p:nvSpPr>
        <p:spPr>
          <a:xfrm>
            <a:off x="485139" y="14112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0"/>
          <p:cNvSpPr txBox="1"/>
          <p:nvPr/>
        </p:nvSpPr>
        <p:spPr>
          <a:xfrm>
            <a:off x="192998" y="320855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83" name="Google Shape;183;p30"/>
          <p:cNvSpPr/>
          <p:nvPr/>
        </p:nvSpPr>
        <p:spPr>
          <a:xfrm>
            <a:off x="492264" y="321580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8"/>
          <p:cNvSpPr txBox="1"/>
          <p:nvPr/>
        </p:nvSpPr>
        <p:spPr>
          <a:xfrm>
            <a:off x="44483" y="76200"/>
            <a:ext cx="3519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First Computer Bug</a:t>
            </a:r>
            <a:endParaRPr sz="2000" b="1" i="0" u="none" strike="noStrike" cap="none">
              <a:solidFill>
                <a:schemeClr val="dk1"/>
              </a:solidFill>
              <a:latin typeface="Calibri"/>
              <a:ea typeface="Calibri"/>
              <a:cs typeface="Calibri"/>
              <a:sym typeface="Calibri"/>
            </a:endParaRPr>
          </a:p>
        </p:txBody>
      </p:sp>
      <p:sp>
        <p:nvSpPr>
          <p:cNvPr id="371" name="Google Shape;371;p48"/>
          <p:cNvSpPr txBox="1"/>
          <p:nvPr/>
        </p:nvSpPr>
        <p:spPr>
          <a:xfrm>
            <a:off x="55075" y="480750"/>
            <a:ext cx="4443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is a famous story about </a:t>
            </a:r>
            <a:r>
              <a:rPr lang="en" sz="1200" b="1">
                <a:solidFill>
                  <a:srgbClr val="FF0000"/>
                </a:solidFill>
                <a:latin typeface="Calibri"/>
                <a:ea typeface="Calibri"/>
                <a:cs typeface="Calibri"/>
                <a:sym typeface="Calibri"/>
              </a:rPr>
              <a:t>Grace Hopper </a:t>
            </a:r>
            <a:r>
              <a:rPr lang="en" sz="1200">
                <a:solidFill>
                  <a:schemeClr val="dk1"/>
                </a:solidFill>
                <a:latin typeface="Calibri"/>
                <a:ea typeface="Calibri"/>
                <a:cs typeface="Calibri"/>
                <a:sym typeface="Calibri"/>
              </a:rPr>
              <a:t>pulling a moth out of the Mark II computer (1947). Engineers discovered </a:t>
            </a:r>
            <a:r>
              <a:rPr lang="en" sz="1200" b="1">
                <a:solidFill>
                  <a:srgbClr val="3C78D8"/>
                </a:solidFill>
                <a:latin typeface="Calibri"/>
                <a:ea typeface="Calibri"/>
                <a:cs typeface="Calibri"/>
                <a:sym typeface="Calibri"/>
              </a:rPr>
              <a:t>a moth trapped in one of the relays, which was causing the computer malfunction</a:t>
            </a:r>
            <a:r>
              <a:rPr lang="en" sz="1200">
                <a:solidFill>
                  <a:schemeClr val="dk1"/>
                </a:solidFill>
                <a:latin typeface="Calibri"/>
                <a:ea typeface="Calibri"/>
                <a:cs typeface="Calibri"/>
                <a:sym typeface="Calibri"/>
              </a:rPr>
              <a:t>. The moth was removed and taped into the computer’s logbook with the note: “first actual case of bug being found.”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Grace Hopper</a:t>
            </a:r>
            <a:r>
              <a:rPr lang="en" sz="1200">
                <a:solidFill>
                  <a:schemeClr val="dk1"/>
                </a:solidFill>
                <a:latin typeface="Calibri"/>
                <a:ea typeface="Calibri"/>
                <a:cs typeface="Calibri"/>
                <a:sym typeface="Calibri"/>
              </a:rPr>
              <a:t>, a pioneering computer scientist and U.S. Navy officer, is often credited with discovering or popularizing this incident. She was telling this story in her many public lectures.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story has become legendary, and the terms “</a:t>
            </a:r>
            <a:r>
              <a:rPr lang="en" sz="1200" b="1">
                <a:solidFill>
                  <a:srgbClr val="FF0000"/>
                </a:solidFill>
                <a:latin typeface="Calibri"/>
                <a:ea typeface="Calibri"/>
                <a:cs typeface="Calibri"/>
                <a:sym typeface="Calibri"/>
              </a:rPr>
              <a:t>bug</a:t>
            </a:r>
            <a:r>
              <a:rPr lang="en" sz="1200">
                <a:solidFill>
                  <a:schemeClr val="dk1"/>
                </a:solidFill>
                <a:latin typeface="Calibri"/>
                <a:ea typeface="Calibri"/>
                <a:cs typeface="Calibri"/>
                <a:sym typeface="Calibri"/>
              </a:rPr>
              <a:t>” (for a technical error) and “</a:t>
            </a:r>
            <a:r>
              <a:rPr lang="en" sz="1200" b="1">
                <a:solidFill>
                  <a:srgbClr val="FF0000"/>
                </a:solidFill>
                <a:latin typeface="Calibri"/>
                <a:ea typeface="Calibri"/>
                <a:cs typeface="Calibri"/>
                <a:sym typeface="Calibri"/>
              </a:rPr>
              <a:t>debugging</a:t>
            </a:r>
            <a:r>
              <a:rPr lang="en" sz="1200">
                <a:solidFill>
                  <a:schemeClr val="dk1"/>
                </a:solidFill>
                <a:latin typeface="Calibri"/>
                <a:ea typeface="Calibri"/>
                <a:cs typeface="Calibri"/>
                <a:sym typeface="Calibri"/>
              </a:rPr>
              <a:t>” (for fixing such errors) entered the lexicon of computer science.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the use of “</a:t>
            </a:r>
            <a:r>
              <a:rPr lang="en" sz="1200" b="1">
                <a:solidFill>
                  <a:srgbClr val="FF0000"/>
                </a:solidFill>
                <a:latin typeface="Calibri"/>
                <a:ea typeface="Calibri"/>
                <a:cs typeface="Calibri"/>
                <a:sym typeface="Calibri"/>
              </a:rPr>
              <a:t>bug</a:t>
            </a:r>
            <a:r>
              <a:rPr lang="en" sz="1200">
                <a:solidFill>
                  <a:schemeClr val="dk1"/>
                </a:solidFill>
                <a:latin typeface="Calibri"/>
                <a:ea typeface="Calibri"/>
                <a:cs typeface="Calibri"/>
                <a:sym typeface="Calibri"/>
              </a:rPr>
              <a:t>” to describe technical problems predates this incident, with </a:t>
            </a:r>
            <a:r>
              <a:rPr lang="en" sz="1200" b="1">
                <a:solidFill>
                  <a:srgbClr val="FF0000"/>
                </a:solidFill>
                <a:latin typeface="Calibri"/>
                <a:ea typeface="Calibri"/>
                <a:cs typeface="Calibri"/>
                <a:sym typeface="Calibri"/>
              </a:rPr>
              <a:t>Thomas Edison using the term in the 1800</a:t>
            </a:r>
            <a:r>
              <a:rPr lang="en" sz="1200">
                <a:solidFill>
                  <a:schemeClr val="dk1"/>
                </a:solidFill>
                <a:latin typeface="Calibri"/>
                <a:ea typeface="Calibri"/>
                <a:cs typeface="Calibri"/>
                <a:sym typeface="Calibri"/>
              </a:rPr>
              <a:t>s.</a:t>
            </a:r>
            <a:endParaRPr sz="1200">
              <a:solidFill>
                <a:schemeClr val="dk1"/>
              </a:solidFill>
              <a:latin typeface="Calibri"/>
              <a:ea typeface="Calibri"/>
              <a:cs typeface="Calibri"/>
              <a:sym typeface="Calibri"/>
            </a:endParaRPr>
          </a:p>
        </p:txBody>
      </p:sp>
      <p:pic>
        <p:nvPicPr>
          <p:cNvPr id="372" name="Google Shape;372;p48"/>
          <p:cNvPicPr preferRelativeResize="0"/>
          <p:nvPr/>
        </p:nvPicPr>
        <p:blipFill>
          <a:blip r:embed="rId3">
            <a:alphaModFix/>
          </a:blip>
          <a:stretch>
            <a:fillRect/>
          </a:stretch>
        </p:blipFill>
        <p:spPr>
          <a:xfrm>
            <a:off x="6322650" y="226475"/>
            <a:ext cx="2143125" cy="2143125"/>
          </a:xfrm>
          <a:prstGeom prst="rect">
            <a:avLst/>
          </a:prstGeom>
          <a:noFill/>
          <a:ln w="9525" cap="flat" cmpd="sng">
            <a:solidFill>
              <a:srgbClr val="FF0000"/>
            </a:solidFill>
            <a:prstDash val="solid"/>
            <a:round/>
            <a:headEnd type="none" w="sm" len="sm"/>
            <a:tailEnd type="none" w="sm" len="sm"/>
          </a:ln>
        </p:spPr>
      </p:pic>
      <p:pic>
        <p:nvPicPr>
          <p:cNvPr id="373" name="Google Shape;373;p4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92400" y="2500825"/>
            <a:ext cx="3390900" cy="2543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9"/>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79" name="Google Shape;379;p49"/>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380" name="Google Shape;380;p4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50" y="557944"/>
            <a:ext cx="5059152" cy="1876055"/>
          </a:xfrm>
          <a:prstGeom prst="rect">
            <a:avLst/>
          </a:prstGeom>
          <a:noFill/>
          <a:ln w="9525" cap="flat" cmpd="sng">
            <a:solidFill>
              <a:srgbClr val="FF0000"/>
            </a:solidFill>
            <a:prstDash val="solid"/>
            <a:round/>
            <a:headEnd type="none" w="sm" len="sm"/>
            <a:tailEnd type="none" w="sm" len="sm"/>
          </a:ln>
        </p:spPr>
      </p:pic>
      <p:pic>
        <p:nvPicPr>
          <p:cNvPr id="381" name="Google Shape;381;p4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2526575"/>
            <a:ext cx="5059149" cy="2574795"/>
          </a:xfrm>
          <a:prstGeom prst="rect">
            <a:avLst/>
          </a:prstGeom>
          <a:noFill/>
          <a:ln w="9525" cap="flat" cmpd="sng">
            <a:solidFill>
              <a:srgbClr val="FF0000"/>
            </a:solidFill>
            <a:prstDash val="solid"/>
            <a:round/>
            <a:headEnd type="none" w="sm" len="sm"/>
            <a:tailEnd type="none" w="sm" len="sm"/>
          </a:ln>
        </p:spPr>
      </p:pic>
      <p:sp>
        <p:nvSpPr>
          <p:cNvPr id="382" name="Google Shape;382;p49"/>
          <p:cNvSpPr txBox="1"/>
          <p:nvPr/>
        </p:nvSpPr>
        <p:spPr>
          <a:xfrm>
            <a:off x="5300575" y="557950"/>
            <a:ext cx="2607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63,443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sp>
        <p:nvSpPr>
          <p:cNvPr id="383" name="Google Shape;383;p49"/>
          <p:cNvSpPr txBox="1"/>
          <p:nvPr/>
        </p:nvSpPr>
        <p:spPr>
          <a:xfrm>
            <a:off x="5300575" y="1471650"/>
            <a:ext cx="3631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Microsoft laying off about 9,000 employees (July 2)</a:t>
            </a:r>
            <a:endParaRPr sz="800">
              <a:latin typeface="Calibri"/>
              <a:ea typeface="Calibri"/>
              <a:cs typeface="Calibri"/>
              <a:sym typeface="Calibri"/>
            </a:endParaRPr>
          </a:p>
          <a:p>
            <a:pPr marL="171450" marR="0" lvl="0" indent="-107950" algn="l" rtl="0">
              <a:lnSpc>
                <a:spcPct val="100000"/>
              </a:lnSpc>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https://www.cnbc.com/2025/07/02/microsoft-laying-off-about-9000-employees-in-latest-round-of-cuts.html</a:t>
            </a:r>
            <a:r>
              <a:rPr lang="en" sz="800">
                <a:latin typeface="Calibri"/>
                <a:ea typeface="Calibri"/>
                <a:cs typeface="Calibri"/>
                <a:sym typeface="Calibri"/>
              </a:rPr>
              <a:t> </a:t>
            </a:r>
            <a:endParaRPr sz="80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5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89" name="Google Shape;389;p5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90" name="Google Shape;390;p5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91" name="Google Shape;391;p5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92" name="Google Shape;392;p5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93" name="Google Shape;393;p5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p:nvPr/>
        </p:nvSpPr>
        <p:spPr>
          <a:xfrm>
            <a:off x="55075" y="52750"/>
            <a:ext cx="4393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Baidu Ernie 4.5 Open-Sourced </a:t>
            </a:r>
            <a:endParaRPr sz="2000" b="1" i="0" u="none" strike="noStrike" cap="none">
              <a:solidFill>
                <a:schemeClr val="dk1"/>
              </a:solidFill>
              <a:latin typeface="Calibri"/>
              <a:ea typeface="Calibri"/>
              <a:cs typeface="Calibri"/>
              <a:sym typeface="Calibri"/>
            </a:endParaRPr>
          </a:p>
        </p:txBody>
      </p:sp>
      <p:sp>
        <p:nvSpPr>
          <p:cNvPr id="189" name="Google Shape;189;p31"/>
          <p:cNvSpPr txBox="1"/>
          <p:nvPr/>
        </p:nvSpPr>
        <p:spPr>
          <a:xfrm>
            <a:off x="94475" y="428375"/>
            <a:ext cx="44460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search giant Baidu ("Chinese Google") has open-sourced a family of SOTA multi-modal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10 models (sizes from 300 Mln params small dense model to 424 Bln params MoE)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Dense Models: ERNIE 4.5-0.3B, 0.5B, 1.8B, and 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Models: ERNIE 4.5-MoE-3B, 4B, 6B, 15B, 47B, and 424B total parameters (with varying active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 can handle text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Novel "heterogeneous modality structure" that allows parameter sharing across different modalities (text/image) while maintaining dedicated parameters for each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Ernie 4.5 model beats DeepSeek v3, Qwen 3 from Alibaba, and competitive with OpenAI's o1 performance levels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Apache 2.0 license (fully permissive), completely free to use and modify; Comes with dev toolkit "Ernie Kit" for training, fine-tuning, and optimization; comes with "Fast Deploy" multi-hardware deployment solution for easy inference setup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specialized post-training methods including supervised fine-tuning, direct preference optimization, and a proprietary method called UPO (Unified Preference Optimization)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both "thinking" and "non-thinking" model variants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https://ernie.baidu.com/blog/posts/ernie4.5/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https://www.youtube.com/watch?v=cE951f15hPs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https://www.marktechpost.com/2025/07/01/baidu-open-sources-ernie-4-5-llm-series-scaling-from-0-3b-to-424b-parameters/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https://huggingface.co/collections/baidu/ernie-45-6861cd4c9be84540645f35c9</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0" name="Google Shape;190;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668526" y="151904"/>
            <a:ext cx="1831200" cy="616625"/>
          </a:xfrm>
          <a:prstGeom prst="rect">
            <a:avLst/>
          </a:prstGeom>
          <a:noFill/>
          <a:ln w="9525" cap="flat" cmpd="sng">
            <a:solidFill>
              <a:srgbClr val="FF0000"/>
            </a:solidFill>
            <a:prstDash val="solid"/>
            <a:round/>
            <a:headEnd type="none" w="sm" len="sm"/>
            <a:tailEnd type="none" w="sm" len="sm"/>
          </a:ln>
        </p:spPr>
      </p:pic>
      <p:pic>
        <p:nvPicPr>
          <p:cNvPr id="191" name="Google Shape;191;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18375" y="2925960"/>
            <a:ext cx="4445998" cy="1953814"/>
          </a:xfrm>
          <a:prstGeom prst="rect">
            <a:avLst/>
          </a:prstGeom>
          <a:noFill/>
          <a:ln w="9525" cap="flat" cmpd="sng">
            <a:solidFill>
              <a:srgbClr val="FF0000"/>
            </a:solidFill>
            <a:prstDash val="solid"/>
            <a:round/>
            <a:headEnd type="none" w="sm" len="sm"/>
            <a:tailEnd type="none" w="sm" len="sm"/>
          </a:ln>
        </p:spPr>
      </p:pic>
      <p:pic>
        <p:nvPicPr>
          <p:cNvPr id="192" name="Google Shape;192;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68526" y="833404"/>
            <a:ext cx="1831200" cy="718589"/>
          </a:xfrm>
          <a:prstGeom prst="rect">
            <a:avLst/>
          </a:prstGeom>
          <a:noFill/>
          <a:ln w="9525" cap="flat" cmpd="sng">
            <a:solidFill>
              <a:srgbClr val="FF0000"/>
            </a:solidFill>
            <a:prstDash val="solid"/>
            <a:round/>
            <a:headEnd type="none" w="sm" len="sm"/>
            <a:tailEnd type="none" w="sm" len="sm"/>
          </a:ln>
        </p:spPr>
      </p:pic>
      <p:pic>
        <p:nvPicPr>
          <p:cNvPr id="193" name="Google Shape;193;p3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19376" y="52750"/>
            <a:ext cx="2339475" cy="1749799"/>
          </a:xfrm>
          <a:prstGeom prst="rect">
            <a:avLst/>
          </a:prstGeom>
          <a:noFill/>
          <a:ln w="9525" cap="flat" cmpd="sng">
            <a:solidFill>
              <a:srgbClr val="FF0000"/>
            </a:solidFill>
            <a:prstDash val="solid"/>
            <a:round/>
            <a:headEnd type="none" w="sm" len="sm"/>
            <a:tailEnd type="none" w="sm" len="sm"/>
          </a:ln>
        </p:spPr>
      </p:pic>
      <p:sp>
        <p:nvSpPr>
          <p:cNvPr id="194" name="Google Shape;194;p31"/>
          <p:cNvSpPr txBox="1"/>
          <p:nvPr/>
        </p:nvSpPr>
        <p:spPr>
          <a:xfrm>
            <a:off x="6870050" y="1881175"/>
            <a:ext cx="1907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Ernie (left) &amp; Bert (right)</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Sesame Street, 1977</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2"/>
          <p:cNvSpPr txBox="1"/>
          <p:nvPr/>
        </p:nvSpPr>
        <p:spPr>
          <a:xfrm>
            <a:off x="55075" y="10425"/>
            <a:ext cx="4557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Huawei's Pangu ProE MoGE Architecture</a:t>
            </a:r>
            <a:endParaRPr sz="2000" b="1" i="0" u="none" strike="noStrike" cap="none">
              <a:solidFill>
                <a:schemeClr val="dk1"/>
              </a:solidFill>
              <a:latin typeface="Calibri"/>
              <a:ea typeface="Calibri"/>
              <a:cs typeface="Calibri"/>
              <a:sym typeface="Calibri"/>
            </a:endParaRPr>
          </a:p>
        </p:txBody>
      </p:sp>
      <p:sp>
        <p:nvSpPr>
          <p:cNvPr id="200" name="Google Shape;200;p32"/>
          <p:cNvSpPr txBox="1"/>
          <p:nvPr/>
        </p:nvSpPr>
        <p:spPr>
          <a:xfrm>
            <a:off x="55075" y="362542"/>
            <a:ext cx="44460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Huawei's Pangu ProE MoGE Archiotecture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MoGE = Mixture of Grouped Experts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Experts are divided into equal groups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each token, experts are selected from each group rather than individually. This ensures balanced computational load across all participating devices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72B params, 16B active params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Trained on Huawei's own </a:t>
            </a:r>
            <a:r>
              <a:rPr lang="en" sz="1200" b="1">
                <a:solidFill>
                  <a:srgbClr val="FF0000"/>
                </a:solidFill>
                <a:latin typeface="Calibri"/>
                <a:ea typeface="Calibri"/>
                <a:cs typeface="Calibri"/>
                <a:sym typeface="Calibri"/>
              </a:rPr>
              <a:t>Ascend NPU</a:t>
            </a:r>
            <a:r>
              <a:rPr lang="en" sz="1200">
                <a:solidFill>
                  <a:schemeClr val="dk1"/>
                </a:solidFill>
                <a:latin typeface="Calibri"/>
                <a:ea typeface="Calibri"/>
                <a:cs typeface="Calibri"/>
                <a:sym typeface="Calibri"/>
              </a:rPr>
              <a:t> chips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Competitive with Qwen 2.5, GLM4, Jamba 3, and Llama 4 Scout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4,828 tokens/second</a:t>
            </a:r>
            <a:r>
              <a:rPr lang="en" sz="1200">
                <a:solidFill>
                  <a:schemeClr val="dk1"/>
                </a:solidFill>
                <a:latin typeface="Calibri"/>
                <a:ea typeface="Calibri"/>
                <a:cs typeface="Calibri"/>
                <a:sym typeface="Calibri"/>
              </a:rPr>
              <a:t> (on their hardware)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positions Huawei as a potential challenger to Nvidia's dominance in the AI hardware space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https://www.youtube.com/watch?v=RdT7A20SaG8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sp>
        <p:nvSpPr>
          <p:cNvPr id="201" name="Google Shape;201;p32"/>
          <p:cNvSpPr txBox="1"/>
          <p:nvPr/>
        </p:nvSpPr>
        <p:spPr>
          <a:xfrm>
            <a:off x="55075" y="2962892"/>
            <a:ext cx="4446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Huawei's Ascend NPU (Neural Processing Unit) is a series of AI chips designed by Huawei to accelerate machine learning 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These NPUs, like the Ascend 910 and 910C, are built on the Da Vinci architecture and are specifically designed for deep learning workloads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They offer high performance for both training and inference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They are a key component of Huawei's full-stack Ascend AI infrastructure, aiming to compete with Nvidia's GPUs in the AI chip market</a:t>
            </a:r>
            <a:endParaRPr sz="1200">
              <a:solidFill>
                <a:schemeClr val="dk1"/>
              </a:solidFill>
              <a:latin typeface="Calibri"/>
              <a:ea typeface="Calibri"/>
              <a:cs typeface="Calibri"/>
              <a:sym typeface="Calibri"/>
            </a:endParaRPr>
          </a:p>
        </p:txBody>
      </p:sp>
      <p:pic>
        <p:nvPicPr>
          <p:cNvPr id="202" name="Google Shape;202;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2976" y="2962900"/>
            <a:ext cx="1680901" cy="1680901"/>
          </a:xfrm>
          <a:prstGeom prst="rect">
            <a:avLst/>
          </a:prstGeom>
          <a:noFill/>
          <a:ln w="9525" cap="flat" cmpd="sng">
            <a:solidFill>
              <a:srgbClr val="FF0000"/>
            </a:solidFill>
            <a:prstDash val="solid"/>
            <a:round/>
            <a:headEnd type="none" w="sm" len="sm"/>
            <a:tailEnd type="none" w="sm" len="sm"/>
          </a:ln>
        </p:spPr>
      </p:pic>
      <p:pic>
        <p:nvPicPr>
          <p:cNvPr id="203" name="Google Shape;203;p3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475075" y="2962900"/>
            <a:ext cx="1964590" cy="1680900"/>
          </a:xfrm>
          <a:prstGeom prst="rect">
            <a:avLst/>
          </a:prstGeom>
          <a:noFill/>
          <a:ln w="9525" cap="flat" cmpd="sng">
            <a:solidFill>
              <a:srgbClr val="FF0000"/>
            </a:solidFill>
            <a:prstDash val="solid"/>
            <a:round/>
            <a:headEnd type="none" w="sm" len="sm"/>
            <a:tailEnd type="none" w="sm" len="sm"/>
          </a:ln>
        </p:spPr>
      </p:pic>
      <p:pic>
        <p:nvPicPr>
          <p:cNvPr id="204" name="Google Shape;204;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12975" y="122975"/>
            <a:ext cx="1548325" cy="867050"/>
          </a:xfrm>
          <a:prstGeom prst="rect">
            <a:avLst/>
          </a:prstGeom>
          <a:noFill/>
          <a:ln w="9525" cap="flat" cmpd="sng">
            <a:solidFill>
              <a:srgbClr val="FF0000"/>
            </a:solidFill>
            <a:prstDash val="solid"/>
            <a:round/>
            <a:headEnd type="none" w="sm" len="sm"/>
            <a:tailEnd type="none" w="sm" len="sm"/>
          </a:ln>
        </p:spPr>
      </p:pic>
      <p:pic>
        <p:nvPicPr>
          <p:cNvPr id="205" name="Google Shape;205;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273200" y="122963"/>
            <a:ext cx="1548325" cy="86706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p:nvPr/>
        </p:nvSpPr>
        <p:spPr>
          <a:xfrm>
            <a:off x="55075" y="52750"/>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Terminal-Based AI</a:t>
            </a:r>
            <a:endParaRPr sz="2000" b="1" i="0" u="none" strike="noStrike" cap="none">
              <a:solidFill>
                <a:schemeClr val="dk1"/>
              </a:solidFill>
              <a:latin typeface="Calibri"/>
              <a:ea typeface="Calibri"/>
              <a:cs typeface="Calibri"/>
              <a:sym typeface="Calibri"/>
            </a:endParaRPr>
          </a:p>
        </p:txBody>
      </p:sp>
      <p:sp>
        <p:nvSpPr>
          <p:cNvPr id="211" name="Google Shape;211;p33"/>
          <p:cNvSpPr txBox="1"/>
          <p:nvPr/>
        </p:nvSpPr>
        <p:spPr>
          <a:xfrm>
            <a:off x="111650" y="749625"/>
            <a:ext cx="339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CLI</a:t>
            </a:r>
            <a:r>
              <a:rPr lang="en" sz="1200">
                <a:solidFill>
                  <a:schemeClr val="dk1"/>
                </a:solidFill>
                <a:latin typeface="Calibri"/>
                <a:ea typeface="Calibri"/>
                <a:cs typeface="Calibri"/>
                <a:sym typeface="Calibri"/>
              </a:rPr>
              <a:t> open-sourced agentic</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Gained 30K+ GitHub stars quickly; coding, debugging, automation; users get 1000 Gemini 2.5 Pro requests per day for free, which comes down to the equivalent of Claude Code’s $200/month plan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 Code</a:t>
            </a:r>
            <a:r>
              <a:rPr lang="en" sz="1200">
                <a:solidFill>
                  <a:schemeClr val="dk1"/>
                </a:solidFill>
                <a:latin typeface="Calibri"/>
                <a:ea typeface="Calibri"/>
                <a:cs typeface="Calibri"/>
                <a:sym typeface="Calibri"/>
              </a:rPr>
              <a:t> - terminal 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Codex CLI </a:t>
            </a:r>
            <a:r>
              <a:rPr lang="en" sz="1200">
                <a:solidFill>
                  <a:schemeClr val="dk1"/>
                </a:solidFill>
                <a:latin typeface="Calibri"/>
                <a:ea typeface="Calibri"/>
                <a:cs typeface="Calibri"/>
                <a:sym typeface="Calibri"/>
              </a:rPr>
              <a:t>- terminal based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 Interpreter</a:t>
            </a:r>
            <a:r>
              <a:rPr lang="en" sz="1200">
                <a:solidFill>
                  <a:schemeClr val="dk1"/>
                </a:solidFill>
                <a:latin typeface="Calibri"/>
                <a:ea typeface="Calibri"/>
                <a:cs typeface="Calibri"/>
                <a:sym typeface="Calibri"/>
              </a:rPr>
              <a:t> - popular open-source project that brings a ChatGPT-like interface to the terminal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Warp</a:t>
            </a:r>
            <a:r>
              <a:rPr lang="en" sz="1200">
                <a:solidFill>
                  <a:schemeClr val="dk1"/>
                </a:solidFill>
                <a:latin typeface="Calibri"/>
                <a:ea typeface="Calibri"/>
                <a:cs typeface="Calibri"/>
                <a:sym typeface="Calibri"/>
              </a:rPr>
              <a:t> - modern terminal app that integrates AI-powered suggestions, command completions, and reusable workflows, aiming to make terminal usage more efficient and collaborative</a:t>
            </a:r>
            <a:endParaRPr sz="1200">
              <a:solidFill>
                <a:schemeClr val="dk1"/>
              </a:solidFill>
              <a:latin typeface="Calibri"/>
              <a:ea typeface="Calibri"/>
              <a:cs typeface="Calibri"/>
              <a:sym typeface="Calibri"/>
            </a:endParaRPr>
          </a:p>
        </p:txBody>
      </p:sp>
      <p:pic>
        <p:nvPicPr>
          <p:cNvPr id="212" name="Google Shape;212;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335725" y="102275"/>
            <a:ext cx="2743200" cy="1536192"/>
          </a:xfrm>
          <a:prstGeom prst="rect">
            <a:avLst/>
          </a:prstGeom>
          <a:noFill/>
          <a:ln w="9525" cap="flat" cmpd="sng">
            <a:solidFill>
              <a:srgbClr val="FF0000"/>
            </a:solidFill>
            <a:prstDash val="solid"/>
            <a:round/>
            <a:headEnd type="none" w="sm" len="sm"/>
            <a:tailEnd type="none" w="sm" len="sm"/>
          </a:ln>
        </p:spPr>
      </p:pic>
      <p:pic>
        <p:nvPicPr>
          <p:cNvPr id="213" name="Google Shape;213;p33"/>
          <p:cNvPicPr preferRelativeResize="0"/>
          <p:nvPr/>
        </p:nvPicPr>
        <p:blipFill>
          <a:blip r:embed="rId4">
            <a:alphaModFix/>
          </a:blip>
          <a:stretch>
            <a:fillRect/>
          </a:stretch>
        </p:blipFill>
        <p:spPr>
          <a:xfrm>
            <a:off x="6335725" y="1738313"/>
            <a:ext cx="2743200" cy="1666875"/>
          </a:xfrm>
          <a:prstGeom prst="rect">
            <a:avLst/>
          </a:prstGeom>
          <a:noFill/>
          <a:ln w="9525" cap="flat" cmpd="sng">
            <a:solidFill>
              <a:srgbClr val="FF0000"/>
            </a:solidFill>
            <a:prstDash val="solid"/>
            <a:round/>
            <a:headEnd type="none" w="sm" len="sm"/>
            <a:tailEnd type="none" w="sm" len="sm"/>
          </a:ln>
        </p:spPr>
      </p:pic>
      <p:pic>
        <p:nvPicPr>
          <p:cNvPr id="214" name="Google Shape;21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729709" y="102275"/>
            <a:ext cx="2486341" cy="1536201"/>
          </a:xfrm>
          <a:prstGeom prst="rect">
            <a:avLst/>
          </a:prstGeom>
          <a:noFill/>
          <a:ln w="9525" cap="flat" cmpd="sng">
            <a:solidFill>
              <a:srgbClr val="FF0000"/>
            </a:solidFill>
            <a:prstDash val="solid"/>
            <a:round/>
            <a:headEnd type="none" w="sm" len="sm"/>
            <a:tailEnd type="none" w="sm" len="sm"/>
          </a:ln>
        </p:spPr>
      </p:pic>
      <p:pic>
        <p:nvPicPr>
          <p:cNvPr id="215" name="Google Shape;215;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729700" y="1738325"/>
            <a:ext cx="2486350" cy="1397013"/>
          </a:xfrm>
          <a:prstGeom prst="rect">
            <a:avLst/>
          </a:prstGeom>
          <a:noFill/>
          <a:ln w="9525" cap="flat" cmpd="sng">
            <a:solidFill>
              <a:srgbClr val="FF0000"/>
            </a:solidFill>
            <a:prstDash val="solid"/>
            <a:round/>
            <a:headEnd type="none" w="sm" len="sm"/>
            <a:tailEnd type="none" w="sm" len="sm"/>
          </a:ln>
        </p:spPr>
      </p:pic>
      <p:pic>
        <p:nvPicPr>
          <p:cNvPr id="216" name="Google Shape;216;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729700" y="3235200"/>
            <a:ext cx="2486349" cy="139856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p:nvPr/>
        </p:nvSpPr>
        <p:spPr>
          <a:xfrm>
            <a:off x="55075" y="-55053"/>
            <a:ext cx="444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 for Coding</a:t>
            </a:r>
            <a:endParaRPr sz="2000" b="1" i="0" u="none" strike="noStrike" cap="none">
              <a:solidFill>
                <a:schemeClr val="dk1"/>
              </a:solidFill>
              <a:latin typeface="Calibri"/>
              <a:ea typeface="Calibri"/>
              <a:cs typeface="Calibri"/>
              <a:sym typeface="Calibri"/>
            </a:endParaRPr>
          </a:p>
        </p:txBody>
      </p:sp>
      <p:sp>
        <p:nvSpPr>
          <p:cNvPr id="222" name="Google Shape;222;p34"/>
          <p:cNvSpPr txBox="1"/>
          <p:nvPr/>
        </p:nvSpPr>
        <p:spPr>
          <a:xfrm>
            <a:off x="55073" y="311550"/>
            <a:ext cx="4446000" cy="479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FF0000"/>
                </a:solidFill>
                <a:latin typeface="Calibri"/>
                <a:ea typeface="Calibri"/>
                <a:cs typeface="Calibri"/>
                <a:sym typeface="Calibri"/>
              </a:rPr>
              <a:t>Here is a list of AI Assistants (can be easily tripled):</a:t>
            </a:r>
            <a:endParaRPr sz="1000" b="1">
              <a:solidFill>
                <a:srgbClr val="FF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Bolt - </a:t>
            </a:r>
            <a:r>
              <a:rPr lang="en" sz="1000" u="sng">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https://bolt.new</a:t>
            </a:r>
            <a:r>
              <a:rPr lang="en" sz="1000">
                <a:solidFill>
                  <a:srgbClr val="000000"/>
                </a:solidFill>
                <a:latin typeface="Calibri"/>
                <a:ea typeface="Calibri"/>
                <a:cs typeface="Calibri"/>
                <a:sym typeface="Calibri"/>
              </a:rPr>
              <a:t> - fast chat-based website/app build</a:t>
            </a:r>
            <a:r>
              <a:rPr lang="en" sz="1000">
                <a:latin typeface="Calibri"/>
                <a:ea typeface="Calibri"/>
                <a:cs typeface="Calibri"/>
                <a:sym typeface="Calibri"/>
              </a:rPr>
              <a:t>/prototype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Lovable - </a:t>
            </a:r>
            <a:r>
              <a:rPr lang="en" sz="1000" u="sng">
                <a:solidFill>
                  <a:srgbClr val="0097A7"/>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https://lovable.dev</a:t>
            </a:r>
            <a:r>
              <a:rPr lang="en" sz="1000">
                <a:latin typeface="Calibri"/>
                <a:ea typeface="Calibri"/>
                <a:cs typeface="Calibri"/>
                <a:sym typeface="Calibri"/>
              </a:rPr>
              <a:t> - fast for simple apps and prototypes</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v0 - </a:t>
            </a:r>
            <a:r>
              <a:rPr lang="en" sz="1000" u="sng">
                <a:solidFill>
                  <a:srgbClr val="0097A7"/>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https://v0.dev</a:t>
            </a:r>
            <a:r>
              <a:rPr lang="en" sz="1000">
                <a:solidFill>
                  <a:srgbClr val="000000"/>
                </a:solidFill>
                <a:latin typeface="Calibri"/>
                <a:ea typeface="Calibri"/>
                <a:cs typeface="Calibri"/>
                <a:sym typeface="Calibri"/>
              </a:rPr>
              <a:t> - Powerful AI code generation and refactoring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Replit - </a:t>
            </a:r>
            <a:r>
              <a:rPr lang="en" sz="1000" u="sng">
                <a:solidFill>
                  <a:srgbClr val="0097A7"/>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https://replit.com</a:t>
            </a:r>
            <a:r>
              <a:rPr lang="en" sz="1000">
                <a:solidFill>
                  <a:srgbClr val="000000"/>
                </a:solidFill>
                <a:latin typeface="Calibri"/>
                <a:ea typeface="Calibri"/>
                <a:cs typeface="Calibri"/>
                <a:sym typeface="Calibri"/>
              </a:rPr>
              <a:t> </a:t>
            </a:r>
            <a:r>
              <a:rPr lang="en" sz="1000">
                <a:latin typeface="Calibri"/>
                <a:ea typeface="Calibri"/>
                <a:cs typeface="Calibri"/>
                <a:sym typeface="Calibri"/>
              </a:rPr>
              <a:t>, </a:t>
            </a:r>
            <a:r>
              <a:rPr lang="en" sz="1000">
                <a:solidFill>
                  <a:schemeClr val="dk1"/>
                </a:solidFill>
                <a:latin typeface="Calibri"/>
                <a:ea typeface="Calibri"/>
                <a:cs typeface="Calibri"/>
                <a:sym typeface="Calibri"/>
              </a:rPr>
              <a:t>Replit Ghostwriter - code and text generation</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Cursor - </a:t>
            </a:r>
            <a:r>
              <a:rPr lang="en" sz="1000" u="sng">
                <a:solidFill>
                  <a:srgbClr val="0097A7"/>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https://www.cursor.com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conversational AI coding</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Windsurf - </a:t>
            </a:r>
            <a:r>
              <a:rPr lang="en" sz="10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https://codeium.com/windsurf</a:t>
            </a:r>
            <a:r>
              <a:rPr lang="en" sz="1000">
                <a:solidFill>
                  <a:srgbClr val="000000"/>
                </a:solidFill>
                <a:latin typeface="Calibri"/>
                <a:ea typeface="Calibri"/>
                <a:cs typeface="Calibri"/>
                <a:sym typeface="Calibri"/>
              </a:rPr>
              <a:t> </a:t>
            </a:r>
            <a:r>
              <a:rPr lang="en" sz="1000">
                <a:solidFill>
                  <a:schemeClr val="dk1"/>
                </a:solidFill>
                <a:latin typeface="Calibri"/>
                <a:ea typeface="Calibri"/>
                <a:cs typeface="Calibri"/>
                <a:sym typeface="Calibri"/>
              </a:rPr>
              <a:t>- like cursor</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Qodo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https://www.qodo.ai</a:t>
            </a:r>
            <a:r>
              <a:rPr lang="en" sz="1000">
                <a:solidFill>
                  <a:srgbClr val="000000"/>
                </a:solidFill>
                <a:latin typeface="Calibri"/>
                <a:ea typeface="Calibri"/>
                <a:cs typeface="Calibri"/>
                <a:sym typeface="Calibri"/>
              </a:rPr>
              <a:t>  ( = codeium)</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GitHub Copilot - </a:t>
            </a:r>
            <a:r>
              <a:rPr lang="en" sz="1000" u="sng">
                <a:solidFill>
                  <a:schemeClr val="hlink"/>
                </a:solidFill>
                <a:latin typeface="Calibri"/>
                <a:ea typeface="Calibri"/>
                <a:cs typeface="Calibri"/>
                <a:sym typeface="Calibri"/>
                <a:hlinkClick r:id="rId10"/>
              </a:rPr>
              <a:t>https://github.com/features/copilot</a:t>
            </a:r>
            <a:r>
              <a:rPr lang="en" sz="1000">
                <a:solidFill>
                  <a:srgbClr val="000000"/>
                </a:solidFill>
                <a:latin typeface="Calibri"/>
                <a:ea typeface="Calibri"/>
                <a:cs typeface="Calibri"/>
                <a:sym typeface="Calibri"/>
              </a:rPr>
              <a:t> - </a:t>
            </a:r>
            <a:r>
              <a:rPr lang="en" sz="1000">
                <a:latin typeface="Calibri"/>
                <a:ea typeface="Calibri"/>
                <a:cs typeface="Calibri"/>
                <a:sym typeface="Calibri"/>
              </a:rPr>
              <a:t>Microsoft, supports multiple models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base44 - </a:t>
            </a:r>
            <a:r>
              <a:rPr lang="en" sz="1000" u="sng">
                <a:solidFill>
                  <a:srgbClr val="0097A7"/>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https://base44.com</a:t>
            </a:r>
            <a:r>
              <a:rPr lang="en" sz="1000">
                <a:solidFill>
                  <a:srgbClr val="000000"/>
                </a:solidFill>
                <a:latin typeface="Calibri"/>
                <a:ea typeface="Calibri"/>
                <a:cs typeface="Calibri"/>
                <a:sym typeface="Calibri"/>
              </a:rPr>
              <a:t> - coding assistant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AskCodi - </a:t>
            </a:r>
            <a:r>
              <a:rPr lang="en" sz="1000" u="sng">
                <a:solidFill>
                  <a:srgbClr val="0097A7"/>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https://askcodi.com</a:t>
            </a:r>
            <a:r>
              <a:rPr lang="en" sz="1000">
                <a:solidFill>
                  <a:srgbClr val="000000"/>
                </a:solidFill>
                <a:latin typeface="Calibri"/>
                <a:ea typeface="Calibri"/>
                <a:cs typeface="Calibri"/>
                <a:sym typeface="Calibri"/>
              </a:rPr>
              <a:t> - </a:t>
            </a:r>
            <a:r>
              <a:rPr lang="en" sz="1000">
                <a:solidFill>
                  <a:schemeClr val="dk1"/>
                </a:solidFill>
                <a:latin typeface="Calibri"/>
                <a:ea typeface="Calibri"/>
                <a:cs typeface="Calibri"/>
                <a:sym typeface="Calibri"/>
              </a:rPr>
              <a:t>Reliable, context-aware code completion and explanations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AugmentCode - </a:t>
            </a:r>
            <a:r>
              <a:rPr lang="en" sz="1000" u="sng">
                <a:solidFill>
                  <a:srgbClr val="0097A7"/>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https://www.augmentcode.com</a:t>
            </a:r>
            <a:r>
              <a:rPr lang="en" sz="1000">
                <a:solidFill>
                  <a:srgbClr val="000000"/>
                </a:solidFill>
                <a:latin typeface="Calibri"/>
                <a:ea typeface="Calibri"/>
                <a:cs typeface="Calibri"/>
                <a:sym typeface="Calibri"/>
              </a:rPr>
              <a:t> - VSCode, chat/agent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Snyk - </a:t>
            </a:r>
            <a:r>
              <a:rPr lang="en" sz="1000" u="sng">
                <a:solidFill>
                  <a:srgbClr val="0097A7"/>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https://snyk.io</a:t>
            </a:r>
            <a:r>
              <a:rPr lang="en" sz="1000">
                <a:solidFill>
                  <a:srgbClr val="000000"/>
                </a:solidFill>
                <a:latin typeface="Calibri"/>
                <a:ea typeface="Calibri"/>
                <a:cs typeface="Calibri"/>
                <a:sym typeface="Calibri"/>
              </a:rPr>
              <a:t> -  AI-powered security analysis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Aider - </a:t>
            </a:r>
            <a:r>
              <a:rPr lang="en" sz="1000" u="sng">
                <a:solidFill>
                  <a:srgbClr val="0097A7"/>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https://aider.chat</a:t>
            </a:r>
            <a:r>
              <a:rPr lang="en" sz="1000">
                <a:solidFill>
                  <a:srgbClr val="000000"/>
                </a:solidFill>
                <a:latin typeface="Calibri"/>
                <a:ea typeface="Calibri"/>
                <a:cs typeface="Calibri"/>
                <a:sym typeface="Calibri"/>
              </a:rPr>
              <a:t> - in-terminal CLI code assistant, free, customizable</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Claude Code</a:t>
            </a:r>
            <a:r>
              <a:rPr lang="en" sz="1000">
                <a:latin typeface="Calibri"/>
                <a:ea typeface="Calibri"/>
                <a:cs typeface="Calibri"/>
                <a:sym typeface="Calibri"/>
              </a:rPr>
              <a:t> - </a:t>
            </a:r>
            <a:r>
              <a:rPr lang="en" sz="1000" u="sng">
                <a:solidFill>
                  <a:schemeClr val="hlink"/>
                </a:solidFill>
                <a:latin typeface="Calibri"/>
                <a:ea typeface="Calibri"/>
                <a:cs typeface="Calibri"/>
                <a:sym typeface="Calibri"/>
                <a:hlinkClick r:id="rId16"/>
              </a:rPr>
              <a:t>https://www.anthropic.com/claude-code</a:t>
            </a:r>
            <a:r>
              <a:rPr lang="en" sz="1000">
                <a:latin typeface="Calibri"/>
                <a:ea typeface="Calibri"/>
                <a:cs typeface="Calibri"/>
                <a:sym typeface="Calibri"/>
              </a:rPr>
              <a:t> - in terminal</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Claudia - </a:t>
            </a:r>
            <a:r>
              <a:rPr lang="en" sz="1000" u="sng">
                <a:solidFill>
                  <a:schemeClr val="hlink"/>
                </a:solidFill>
                <a:latin typeface="Calibri"/>
                <a:ea typeface="Calibri"/>
                <a:cs typeface="Calibri"/>
                <a:sym typeface="Calibri"/>
                <a:hlinkClick r:id="rId17"/>
              </a:rPr>
              <a:t>https://getclaudia.org</a:t>
            </a:r>
            <a:r>
              <a:rPr lang="en" sz="1000">
                <a:latin typeface="Calibri"/>
                <a:ea typeface="Calibri"/>
                <a:cs typeface="Calibri"/>
                <a:sym typeface="Calibri"/>
              </a:rPr>
              <a:t> - GUI for Claude Code</a:t>
            </a:r>
            <a:endParaRPr sz="1000">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b="1">
                <a:solidFill>
                  <a:srgbClr val="FF0000"/>
                </a:solidFill>
                <a:latin typeface="Calibri"/>
                <a:ea typeface="Calibri"/>
                <a:cs typeface="Calibri"/>
                <a:sym typeface="Calibri"/>
              </a:rPr>
              <a:t>Cline</a:t>
            </a:r>
            <a:r>
              <a:rPr lang="en" sz="1000">
                <a:solidFill>
                  <a:srgbClr val="000000"/>
                </a:solidFill>
                <a:latin typeface="Calibri"/>
                <a:ea typeface="Calibri"/>
                <a:cs typeface="Calibri"/>
                <a:sym typeface="Calibri"/>
              </a:rPr>
              <a:t> - </a:t>
            </a:r>
            <a:r>
              <a:rPr lang="en" sz="1000" u="sng">
                <a:solidFill>
                  <a:srgbClr val="0097A7"/>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https://cline.bot</a:t>
            </a:r>
            <a:r>
              <a:rPr lang="en" sz="1000">
                <a:solidFill>
                  <a:srgbClr val="000000"/>
                </a:solidFill>
                <a:latin typeface="Calibri"/>
                <a:ea typeface="Calibri"/>
                <a:cs typeface="Calibri"/>
                <a:sym typeface="Calibri"/>
              </a:rPr>
              <a:t> - for VS Code (former Claude Dev), privacy-focused</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Devin - </a:t>
            </a:r>
            <a:r>
              <a:rPr lang="en" sz="1000" u="sng">
                <a:solidFill>
                  <a:srgbClr val="0097A7"/>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https://devin.ai</a:t>
            </a:r>
            <a:r>
              <a:rPr lang="en" sz="1000">
                <a:solidFill>
                  <a:srgbClr val="000000"/>
                </a:solidFill>
                <a:latin typeface="Calibri"/>
                <a:ea typeface="Calibri"/>
                <a:cs typeface="Calibri"/>
                <a:sym typeface="Calibri"/>
              </a:rPr>
              <a:t> - by Cognition Labs, $500/month</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Tabnine - </a:t>
            </a:r>
            <a:r>
              <a:rPr lang="en" sz="1000" u="sng">
                <a:solidFill>
                  <a:schemeClr val="hlink"/>
                </a:solidFill>
                <a:latin typeface="Calibri"/>
                <a:ea typeface="Calibri"/>
                <a:cs typeface="Calibri"/>
                <a:sym typeface="Calibri"/>
                <a:hlinkClick r:id="rId20"/>
              </a:rPr>
              <a:t>https://www.tabnine.com</a:t>
            </a:r>
            <a:r>
              <a:rPr lang="en" sz="1000">
                <a:latin typeface="Calibri"/>
                <a:ea typeface="Calibri"/>
                <a:cs typeface="Calibri"/>
                <a:sym typeface="Calibri"/>
              </a:rPr>
              <a:t> - </a:t>
            </a:r>
            <a:r>
              <a:rPr lang="en" sz="1000">
                <a:solidFill>
                  <a:srgbClr val="000000"/>
                </a:solidFill>
                <a:latin typeface="Calibri"/>
                <a:ea typeface="Calibri"/>
                <a:cs typeface="Calibri"/>
                <a:sym typeface="Calibri"/>
              </a:rPr>
              <a:t>AI code completion, privacy, personalization</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CodeWhisperer - </a:t>
            </a:r>
            <a:r>
              <a:rPr lang="en" sz="1000" u="sng">
                <a:solidFill>
                  <a:srgbClr val="0097A7"/>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https://docs.aws.amazon.com/codewhisperer</a:t>
            </a:r>
            <a:r>
              <a:rPr lang="en" sz="1000">
                <a:solidFill>
                  <a:srgbClr val="000000"/>
                </a:solidFill>
                <a:latin typeface="Calibri"/>
                <a:ea typeface="Calibri"/>
                <a:cs typeface="Calibri"/>
                <a:sym typeface="Calibri"/>
              </a:rPr>
              <a:t> - code suggestions, AWS APIs</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Amazon Q Developer - </a:t>
            </a:r>
            <a:r>
              <a:rPr lang="en" sz="1000" u="sng">
                <a:solidFill>
                  <a:srgbClr val="0097A7"/>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https://aws.amazon.com/q/developer/</a:t>
            </a:r>
            <a:r>
              <a:rPr lang="en" sz="1000">
                <a:solidFill>
                  <a:srgbClr val="000000"/>
                </a:solidFill>
                <a:latin typeface="Calibri"/>
                <a:ea typeface="Calibri"/>
                <a:cs typeface="Calibri"/>
                <a:sym typeface="Calibri"/>
              </a:rPr>
              <a:t> </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Gemini Code Assist - </a:t>
            </a:r>
            <a:r>
              <a:rPr lang="en" sz="1000" u="sng">
                <a:solidFill>
                  <a:schemeClr val="accent5"/>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https://codeassist.google</a:t>
            </a:r>
            <a:r>
              <a:rPr lang="en" sz="1000">
                <a:solidFill>
                  <a:schemeClr val="dk1"/>
                </a:solidFill>
                <a:latin typeface="Calibri"/>
                <a:ea typeface="Calibri"/>
                <a:cs typeface="Calibri"/>
                <a:sym typeface="Calibri"/>
              </a:rPr>
              <a:t> - VSCode coding assistant</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Google </a:t>
            </a:r>
            <a:r>
              <a:rPr lang="en" sz="1000" b="1">
                <a:solidFill>
                  <a:srgbClr val="FF0000"/>
                </a:solidFill>
                <a:latin typeface="Calibri"/>
                <a:ea typeface="Calibri"/>
                <a:cs typeface="Calibri"/>
                <a:sym typeface="Calibri"/>
              </a:rPr>
              <a:t>Gemini CLI</a:t>
            </a:r>
            <a:r>
              <a:rPr lang="en" sz="1000">
                <a:solidFill>
                  <a:schemeClr val="dk1"/>
                </a:solidFill>
                <a:latin typeface="Calibri"/>
                <a:ea typeface="Calibri"/>
                <a:cs typeface="Calibri"/>
                <a:sym typeface="Calibri"/>
              </a:rPr>
              <a:t> - in Terminal</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Visual Studio IntelliCode - </a:t>
            </a:r>
            <a:r>
              <a:rPr lang="en" sz="1000" u="sng">
                <a:solidFill>
                  <a:schemeClr val="accent5"/>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https://visualstudio.microsoft.com/services/intellicode</a:t>
            </a:r>
            <a:r>
              <a:rPr lang="en" sz="1000">
                <a:solidFill>
                  <a:schemeClr val="dk1"/>
                </a:solidFill>
                <a:latin typeface="Calibri"/>
                <a:ea typeface="Calibri"/>
                <a:cs typeface="Calibri"/>
                <a:sym typeface="Calibri"/>
              </a:rPr>
              <a:t> - local, free</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JetBrains AI Assistant - </a:t>
            </a:r>
            <a:r>
              <a:rPr lang="en" sz="1000" u="sng">
                <a:solidFill>
                  <a:schemeClr val="accent5"/>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https://www.jetbrains.com/ai/</a:t>
            </a:r>
            <a:r>
              <a:rPr lang="en" sz="1000">
                <a:solidFill>
                  <a:schemeClr val="dk1"/>
                </a:solidFill>
                <a:latin typeface="Calibri"/>
                <a:ea typeface="Calibri"/>
                <a:cs typeface="Calibri"/>
                <a:sym typeface="Calibri"/>
              </a:rPr>
              <a:t> - paid, in JetBrains IDE only</a:t>
            </a:r>
            <a:endParaRPr sz="1000">
              <a:solidFill>
                <a:schemeClr val="dk1"/>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chemeClr val="dk1"/>
                </a:solidFill>
                <a:latin typeface="Calibri"/>
                <a:ea typeface="Calibri"/>
                <a:cs typeface="Calibri"/>
                <a:sym typeface="Calibri"/>
              </a:rPr>
              <a:t>CodeRabbit - </a:t>
            </a:r>
            <a:r>
              <a:rPr lang="en" sz="1000" u="sng">
                <a:solidFill>
                  <a:schemeClr val="accent5"/>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https://www.coderabbit.ai</a:t>
            </a:r>
            <a:r>
              <a:rPr lang="en" sz="1000">
                <a:solidFill>
                  <a:schemeClr val="dk1"/>
                </a:solidFill>
                <a:latin typeface="Calibri"/>
                <a:ea typeface="Calibri"/>
                <a:cs typeface="Calibri"/>
                <a:sym typeface="Calibri"/>
              </a:rPr>
              <a:t> - code review</a:t>
            </a:r>
            <a:endParaRPr sz="1000">
              <a:latin typeface="Calibri"/>
              <a:ea typeface="Calibri"/>
              <a:cs typeface="Calibri"/>
              <a:sym typeface="Calibri"/>
            </a:endParaRPr>
          </a:p>
        </p:txBody>
      </p:sp>
      <p:sp>
        <p:nvSpPr>
          <p:cNvPr id="223" name="Google Shape;223;p34"/>
          <p:cNvSpPr txBox="1"/>
          <p:nvPr/>
        </p:nvSpPr>
        <p:spPr>
          <a:xfrm>
            <a:off x="4641848" y="57025"/>
            <a:ext cx="44460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Codiga - </a:t>
            </a:r>
            <a:r>
              <a:rPr lang="en" sz="1000" u="sng">
                <a:solidFill>
                  <a:srgbClr val="0097A7"/>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https://www.codiga.io</a:t>
            </a:r>
            <a:r>
              <a:rPr lang="en" sz="1000">
                <a:solidFill>
                  <a:srgbClr val="000000"/>
                </a:solidFill>
                <a:latin typeface="Calibri"/>
                <a:ea typeface="Calibri"/>
                <a:cs typeface="Calibri"/>
                <a:sym typeface="Calibri"/>
              </a:rPr>
              <a:t> - code analysis, completion, review</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Pixee - </a:t>
            </a:r>
            <a:r>
              <a:rPr lang="en" sz="1000" u="sng">
                <a:solidFill>
                  <a:srgbClr val="0097A7"/>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https://www.pixee.ai</a:t>
            </a:r>
            <a:r>
              <a:rPr lang="en" sz="1000">
                <a:solidFill>
                  <a:srgbClr val="000000"/>
                </a:solidFill>
                <a:latin typeface="Calibri"/>
                <a:ea typeface="Calibri"/>
                <a:cs typeface="Calibri"/>
                <a:sym typeface="Calibri"/>
              </a:rPr>
              <a:t> - code quality/security</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Sourcery - </a:t>
            </a:r>
            <a:r>
              <a:rPr lang="en" sz="1000" u="sng">
                <a:solidFill>
                  <a:srgbClr val="0097A7"/>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https://sourcery.ai</a:t>
            </a:r>
            <a:r>
              <a:rPr lang="en" sz="1000">
                <a:solidFill>
                  <a:srgbClr val="000000"/>
                </a:solidFill>
                <a:latin typeface="Calibri"/>
                <a:ea typeface="Calibri"/>
                <a:cs typeface="Calibri"/>
                <a:sym typeface="Calibri"/>
              </a:rPr>
              <a:t> - real time code refactoring</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FauxPilot - </a:t>
            </a:r>
            <a:r>
              <a:rPr lang="en" sz="1000" u="sng">
                <a:solidFill>
                  <a:srgbClr val="0097A7"/>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https://github.com/fauxpilot/fauxpilot</a:t>
            </a:r>
            <a:r>
              <a:rPr lang="en" sz="1000">
                <a:solidFill>
                  <a:srgbClr val="000000"/>
                </a:solidFill>
                <a:latin typeface="Calibri"/>
                <a:ea typeface="Calibri"/>
                <a:cs typeface="Calibri"/>
                <a:sym typeface="Calibri"/>
              </a:rPr>
              <a:t> - open-source copilot</a:t>
            </a:r>
            <a:endParaRPr sz="1000">
              <a:solidFill>
                <a:srgbClr val="000000"/>
              </a:solidFill>
              <a:latin typeface="Calibri"/>
              <a:ea typeface="Calibri"/>
              <a:cs typeface="Calibri"/>
              <a:sym typeface="Calibri"/>
            </a:endParaRPr>
          </a:p>
          <a:p>
            <a:pPr marL="228600" lvl="0" indent="-120650" algn="l" rtl="0">
              <a:spcBef>
                <a:spcPts val="0"/>
              </a:spcBef>
              <a:spcAft>
                <a:spcPts val="0"/>
              </a:spcAft>
              <a:buClr>
                <a:srgbClr val="000000"/>
              </a:buClr>
              <a:buSzPts val="1000"/>
              <a:buFont typeface="Calibri"/>
              <a:buChar char="●"/>
            </a:pPr>
            <a:r>
              <a:rPr lang="en" sz="1000">
                <a:solidFill>
                  <a:srgbClr val="000000"/>
                </a:solidFill>
                <a:latin typeface="Calibri"/>
                <a:ea typeface="Calibri"/>
                <a:cs typeface="Calibri"/>
                <a:sym typeface="Calibri"/>
              </a:rPr>
              <a:t>Tabby - </a:t>
            </a:r>
            <a:r>
              <a:rPr lang="en" sz="1000" u="sng">
                <a:solidFill>
                  <a:srgbClr val="0097A7"/>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https://github.com/TabbyML/tabby</a:t>
            </a:r>
            <a:r>
              <a:rPr lang="en" sz="1000">
                <a:solidFill>
                  <a:srgbClr val="000000"/>
                </a:solidFill>
                <a:latin typeface="Calibri"/>
                <a:ea typeface="Calibri"/>
                <a:cs typeface="Calibri"/>
                <a:sym typeface="Calibri"/>
              </a:rPr>
              <a:t> - open-source, code completion</a:t>
            </a:r>
            <a:endParaRPr sz="1000">
              <a:solidFill>
                <a:srgbClr val="00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ZenCoder - </a:t>
            </a:r>
            <a:r>
              <a:rPr lang="en" sz="1000" u="sng">
                <a:solidFill>
                  <a:schemeClr val="hlink"/>
                </a:solidFill>
                <a:latin typeface="Calibri"/>
                <a:ea typeface="Calibri"/>
                <a:cs typeface="Calibri"/>
                <a:sym typeface="Calibri"/>
                <a:hlinkClick r:id="rId32"/>
              </a:rPr>
              <a:t>https://zencoder.ai</a:t>
            </a:r>
            <a:r>
              <a:rPr lang="en" sz="1000">
                <a:latin typeface="Calibri"/>
                <a:ea typeface="Calibri"/>
                <a:cs typeface="Calibri"/>
                <a:sym typeface="Calibri"/>
              </a:rPr>
              <a:t> - coding agent</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OpenAI Codex CLI – </a:t>
            </a:r>
            <a:r>
              <a:rPr lang="en" sz="1000" u="sng">
                <a:solidFill>
                  <a:schemeClr val="hlink"/>
                </a:solidFill>
                <a:latin typeface="Calibri"/>
                <a:ea typeface="Calibri"/>
                <a:cs typeface="Calibri"/>
                <a:sym typeface="Calibri"/>
                <a:hlinkClick r:id="rId33"/>
              </a:rPr>
              <a:t>https://github.com/openai/codex</a:t>
            </a:r>
            <a:r>
              <a:rPr lang="en" sz="1000">
                <a:latin typeface="Calibri"/>
                <a:ea typeface="Calibri"/>
                <a:cs typeface="Calibri"/>
                <a:sym typeface="Calibri"/>
              </a:rPr>
              <a:t> - Open-source CLI coding agent, multimodal input, local code manipulation</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 Interpreter – </a:t>
            </a:r>
            <a:r>
              <a:rPr lang="en" sz="1000" u="sng">
                <a:solidFill>
                  <a:schemeClr val="hlink"/>
                </a:solidFill>
                <a:latin typeface="Calibri"/>
                <a:ea typeface="Calibri"/>
                <a:cs typeface="Calibri"/>
                <a:sym typeface="Calibri"/>
                <a:hlinkClick r:id="rId34"/>
              </a:rPr>
              <a:t>https://github.com/OpenInterpreter/open-interpreter</a:t>
            </a:r>
            <a:r>
              <a:rPr lang="en" sz="1000">
                <a:latin typeface="Calibri"/>
                <a:ea typeface="Calibri"/>
                <a:cs typeface="Calibri"/>
                <a:sym typeface="Calibri"/>
              </a:rPr>
              <a:t> - Open-source, lets LLMs execute code locally.  Also data analysis, browser automation, and multimedia editing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Warp – </a:t>
            </a:r>
            <a:r>
              <a:rPr lang="en" sz="1000" u="sng">
                <a:solidFill>
                  <a:schemeClr val="hlink"/>
                </a:solidFill>
                <a:latin typeface="Calibri"/>
                <a:ea typeface="Calibri"/>
                <a:cs typeface="Calibri"/>
                <a:sym typeface="Calibri"/>
                <a:hlinkClick r:id="rId35"/>
              </a:rPr>
              <a:t>https://www.warp.dev</a:t>
            </a:r>
            <a:r>
              <a:rPr lang="en" sz="1000">
                <a:latin typeface="Calibri"/>
                <a:ea typeface="Calibri"/>
                <a:cs typeface="Calibri"/>
                <a:sym typeface="Calibri"/>
              </a:rPr>
              <a:t> - in-Terminal AI agents for coding, debugging, and workflow automation. Multi-step task execution. Collaboration, customization, and speed</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OpenCode - </a:t>
            </a:r>
            <a:r>
              <a:rPr lang="en" sz="1000" u="sng">
                <a:solidFill>
                  <a:schemeClr val="hlink"/>
                </a:solidFill>
                <a:latin typeface="Calibri"/>
                <a:ea typeface="Calibri"/>
                <a:cs typeface="Calibri"/>
                <a:sym typeface="Calibri"/>
                <a:hlinkClick r:id="rId36"/>
              </a:rPr>
              <a:t>https://github.com/sst/opencode</a:t>
            </a:r>
            <a:r>
              <a:rPr lang="en" sz="1000">
                <a:latin typeface="Calibri"/>
                <a:ea typeface="Calibri"/>
                <a:cs typeface="Calibri"/>
                <a:sym typeface="Calibri"/>
              </a:rPr>
              <a:t> - in Terminal, open-source, multi-agent, supports 75 models, install with npm</a:t>
            </a:r>
            <a:endParaRPr sz="1000">
              <a:latin typeface="Calibri"/>
              <a:ea typeface="Calibri"/>
              <a:cs typeface="Calibri"/>
              <a:sym typeface="Calibri"/>
            </a:endParaRPr>
          </a:p>
        </p:txBody>
      </p:sp>
      <p:sp>
        <p:nvSpPr>
          <p:cNvPr id="224" name="Google Shape;224;p34"/>
          <p:cNvSpPr txBox="1"/>
          <p:nvPr/>
        </p:nvSpPr>
        <p:spPr>
          <a:xfrm>
            <a:off x="4641848" y="3045925"/>
            <a:ext cx="4446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20650" algn="l" rtl="0">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Cline update (v3.15 → v3.18)</a:t>
            </a:r>
            <a:endParaRPr sz="10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b="1">
                <a:solidFill>
                  <a:srgbClr val="3C78D8"/>
                </a:solidFill>
                <a:latin typeface="Calibri"/>
                <a:ea typeface="Calibri"/>
                <a:cs typeface="Calibri"/>
                <a:sym typeface="Calibri"/>
              </a:rPr>
              <a:t>Gemini CLI &amp; Claude Code</a:t>
            </a:r>
            <a:r>
              <a:rPr lang="en" sz="1000">
                <a:solidFill>
                  <a:schemeClr val="dk1"/>
                </a:solidFill>
                <a:latin typeface="Calibri"/>
                <a:ea typeface="Calibri"/>
                <a:cs typeface="Calibri"/>
                <a:sym typeface="Calibri"/>
              </a:rPr>
              <a:t> in terminal integration, better terminal control</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Free Grok 3 access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SAP AI core integration - Connect to both Claude and GPT models via SAP</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Claude 4 optimization (better performance)</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Self-knowledge - answer question about using Cline itself</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Diff edit success rate jumped from 64.4% to 84.3% on complex "hard mode" tests</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Better reliability and token efficiency</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Race condition fixes in plan-and-act mode</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Improved search and replace parsing</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35 new MCP servers added to marketplace, including AWS , DynamoDB</a:t>
            </a:r>
            <a:endParaRPr sz="1000">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a:latin typeface="Calibri"/>
                <a:ea typeface="Calibri"/>
                <a:cs typeface="Calibri"/>
                <a:sym typeface="Calibri"/>
              </a:rPr>
              <a:t>Multiple bug fixes and UX improvements</a:t>
            </a:r>
            <a:endParaRPr sz="1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230" name="Google Shape;230;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p:nvPr/>
        </p:nvSpPr>
        <p:spPr>
          <a:xfrm>
            <a:off x="55075" y="10425"/>
            <a:ext cx="4181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Dr. Ilya Sutskever, Open Univ. 2025</a:t>
            </a:r>
            <a:endParaRPr sz="2000" b="1" i="0" u="none" strike="noStrike" cap="none">
              <a:solidFill>
                <a:schemeClr val="dk1"/>
              </a:solidFill>
              <a:latin typeface="Calibri"/>
              <a:ea typeface="Calibri"/>
              <a:cs typeface="Calibri"/>
              <a:sym typeface="Calibri"/>
            </a:endParaRPr>
          </a:p>
        </p:txBody>
      </p:sp>
      <p:sp>
        <p:nvSpPr>
          <p:cNvPr id="236" name="Google Shape;236;p36"/>
          <p:cNvSpPr txBox="1"/>
          <p:nvPr/>
        </p:nvSpPr>
        <p:spPr>
          <a:xfrm>
            <a:off x="55075" y="362550"/>
            <a:ext cx="41811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Dr. Ilya Sutskever, Honorary Doctor of Philosophy Degree, 2025</a:t>
            </a:r>
            <a:endParaRPr sz="12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https://www.youtube.com/watch?v=t3TfmU0l5vM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 was born in Russia and my parents immigrated to Israel when I was five. I was going to school and I was a good student, and my parents were looking for an environment where I could learn more. At some point by sheer chance we stumbled upon the Open University and I started taking classes in the 8th grade.</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It was the best experience possible. I got my books - by the way, the Open University books are very clearly written. I just got those books and I read them and I understood to the point where I remember there being a before and an after. I became confident that if I just read something very slowly I would eventually understand it, so that was very helpful. Also, I studied math and computer science and got a very strong foundation.</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When my parents moved to Toronto, one of the first things I did was to go to the Toronto Public Library and try to find a book on machine learning rather than finishing high school. Once again, what I tried to do was to become a transfer student to the University of Toronto. The great stroke of luck of being in Toronto is that Jeff Hinton was there. This was the place to be - those were the most forward-looking ideas in AI in the world back then. So I was able to join the University of Toronto as a transfer student in 2002.</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Computers could play computer games a little bit and they could play chess and checkers, and that was it. I remember thinking a very big computer could play chess no problem, but how can it learn? How is learning possible at all? Can computers learn? Somehow I felt that if you had the answer to the learning question, then everything else would follow.</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As a result of the AlexNet paper that we wrote in grad school, some companies expressed a desire to acquire our company, which didn't exist, so we needed to create a company. Eventually Google acquired us and so I joined Google. The idea that the large neural network can do anything was further supported by some of the research we've done at Google.</a:t>
            </a:r>
            <a:endParaRPr sz="1200">
              <a:solidFill>
                <a:schemeClr val="dk1"/>
              </a:solidFill>
              <a:latin typeface="Calibri"/>
              <a:ea typeface="Calibri"/>
              <a:cs typeface="Calibri"/>
              <a:sym typeface="Calibri"/>
            </a:endParaRPr>
          </a:p>
        </p:txBody>
      </p:sp>
      <p:sp>
        <p:nvSpPr>
          <p:cNvPr id="237" name="Google Shape;237;p36"/>
          <p:cNvSpPr txBox="1"/>
          <p:nvPr/>
        </p:nvSpPr>
        <p:spPr>
          <a:xfrm>
            <a:off x="5420475" y="355942"/>
            <a:ext cx="3669000" cy="469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Then the opportunity to start OpenAI presented itself. I was in the Bay Area and it felt like how can I be here and not really try a real, serious startup with all these illustrious people that came together? So I decided to go for it. We continued working at OpenAI.</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Deep learning is a big idea and quite a few people contributed to it, and I'm happy that I was able to contribute to it as well. But with AI, unfortunately the future is not so simple. AI is exciting because it's powerful - you have the power to do stuff. What kind of stuff would you imagine the AI would do if the AI became powerful enough? If the AI became capable enough, we'll have incredible healthcare. What if an AI was doing medical research? That would be amazing. You could do so much more, you could cure so many diseases and maybe extend life. I think those are really wonderful things.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But if an AI can do this, what else can it do? And ultimately the answer is going to be everything. </a:t>
            </a:r>
            <a:r>
              <a:rPr lang="en" sz="1000">
                <a:solidFill>
                  <a:schemeClr val="dk1"/>
                </a:solidFill>
                <a:latin typeface="Calibri"/>
                <a:ea typeface="Calibri"/>
                <a:cs typeface="Calibri"/>
                <a:sym typeface="Calibri"/>
              </a:rPr>
              <a:t>One of the challenges is that AI is going to be both extremely unpredictable and unimaginable. It's unimaginable. How can we prepare? We need to prepare. It's not clear how. And then eventually the power of AI is going to be so vast - the idea that an </a:t>
            </a:r>
            <a:r>
              <a:rPr lang="en" sz="1000" b="1">
                <a:solidFill>
                  <a:srgbClr val="3C78D8"/>
                </a:solidFill>
                <a:latin typeface="Calibri"/>
                <a:ea typeface="Calibri"/>
                <a:cs typeface="Calibri"/>
                <a:sym typeface="Calibri"/>
              </a:rPr>
              <a:t>AI can build the next generation of AI, the intelligence explosion - holy moly, what do you do about that?</a:t>
            </a:r>
            <a:endParaRPr sz="1000" b="1">
              <a:solidFill>
                <a:srgbClr val="3C78D8"/>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problem with AI is that it is so impactful, it is so powerful. It can solve everything, but it can also do everything. And all these questions don't have answers right now.</a:t>
            </a:r>
            <a:endParaRPr sz="10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000">
                <a:solidFill>
                  <a:schemeClr val="dk1"/>
                </a:solidFill>
                <a:latin typeface="Calibri"/>
                <a:ea typeface="Calibri"/>
                <a:cs typeface="Calibri"/>
                <a:sym typeface="Calibri"/>
              </a:rPr>
              <a:t>I want to express my deepest gratitude to the Open University for giving me this honorary degree. I find it so meaningful because for quite some time, </a:t>
            </a:r>
            <a:r>
              <a:rPr lang="en" sz="1000" b="1">
                <a:solidFill>
                  <a:srgbClr val="FF0000"/>
                </a:solidFill>
                <a:latin typeface="Calibri"/>
                <a:ea typeface="Calibri"/>
                <a:cs typeface="Calibri"/>
                <a:sym typeface="Calibri"/>
              </a:rPr>
              <a:t>Open University</a:t>
            </a:r>
            <a:r>
              <a:rPr lang="en" sz="1000">
                <a:solidFill>
                  <a:schemeClr val="dk1"/>
                </a:solidFill>
                <a:latin typeface="Calibri"/>
                <a:ea typeface="Calibri"/>
                <a:cs typeface="Calibri"/>
                <a:sym typeface="Calibri"/>
              </a:rPr>
              <a:t> for me represented all of academia and all of interesting learning. It's really closing a circle in a way that's very meaningf</a:t>
            </a:r>
            <a:r>
              <a:rPr lang="en" sz="1200">
                <a:solidFill>
                  <a:schemeClr val="dk1"/>
                </a:solidFill>
                <a:latin typeface="Calibri"/>
                <a:ea typeface="Calibri"/>
                <a:cs typeface="Calibri"/>
                <a:sym typeface="Calibri"/>
              </a:rPr>
              <a:t>ul.</a:t>
            </a:r>
            <a:endParaRPr sz="1200">
              <a:solidFill>
                <a:schemeClr val="dk1"/>
              </a:solidFill>
              <a:latin typeface="Calibri"/>
              <a:ea typeface="Calibri"/>
              <a:cs typeface="Calibri"/>
              <a:sym typeface="Calibri"/>
            </a:endParaRPr>
          </a:p>
        </p:txBody>
      </p:sp>
      <p:pic>
        <p:nvPicPr>
          <p:cNvPr id="238" name="Google Shape;238;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236175" y="358619"/>
            <a:ext cx="1184300" cy="124905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p:nvPr/>
        </p:nvSpPr>
        <p:spPr>
          <a:xfrm>
            <a:off x="55075" y="1041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244" name="Google Shape;244;p37"/>
          <p:cNvSpPr txBox="1"/>
          <p:nvPr/>
        </p:nvSpPr>
        <p:spPr>
          <a:xfrm>
            <a:off x="55075" y="362542"/>
            <a:ext cx="4446000" cy="255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Gemma 3n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3C78D8"/>
                </a:solidFill>
                <a:latin typeface="Calibri"/>
                <a:ea typeface="Calibri"/>
                <a:cs typeface="Calibri"/>
                <a:sym typeface="Calibri"/>
              </a:rPr>
              <a:t>for mobile, multimodal </a:t>
            </a:r>
            <a:r>
              <a:rPr lang="en" sz="1200">
                <a:solidFill>
                  <a:schemeClr val="dk1"/>
                </a:solidFill>
                <a:latin typeface="Calibri"/>
                <a:ea typeface="Calibri"/>
                <a:cs typeface="Calibri"/>
                <a:sym typeface="Calibri"/>
              </a:rPr>
              <a:t>(text, audio, image, video) AI model</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only 3GB of RAM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effective parameters: E2B and E4B (raw parameter counts is 5B and 8B respectively), architectural innovations allow them to run with a memory footprint comparable to traditional 2B and 4B models, operating with as little as 2GB (E2B) and 3GB (E4B) of memory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first &lt;10B model to score over 1300 on the LMSys Arena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new MatFormer architecture, making it natively flexible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ecosystem support, with day-zero integration from partners like @huggingface, @ollama, @awnihannun for MLX, @UnslothAI, and @ggerganov for llama.cpp/GGUFs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also image encoder for Gemma 3n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https://www.youtube.com/watch?v=eJFJRyXEHZ0&amp;t=1s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5" name="Google Shape;245;p37"/>
          <p:cNvSpPr txBox="1"/>
          <p:nvPr/>
        </p:nvSpPr>
        <p:spPr>
          <a:xfrm>
            <a:off x="55075" y="2960817"/>
            <a:ext cx="44460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Go-Browse from CMU</a:t>
            </a:r>
            <a:r>
              <a:rPr lang="en" sz="1200">
                <a:latin typeface="Calibri"/>
                <a:ea typeface="Calibri"/>
                <a:cs typeface="Calibri"/>
                <a:sym typeface="Calibri"/>
              </a:rPr>
              <a:t> - Graph-Based Framework for Scalable Web Agent Training</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https://www.marktechpost.com/2025/06/24/cmu-researchers-introduce-go-browse-a-graph-based-framework-for-scalable-web-agent-training/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46" name="Google Shape;246;p37"/>
          <p:cNvSpPr txBox="1"/>
          <p:nvPr/>
        </p:nvSpPr>
        <p:spPr>
          <a:xfrm>
            <a:off x="55075" y="3682600"/>
            <a:ext cx="4446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Polaris Math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University of Hong Kong, Bytedance Seed, and Fudan University unveil </a:t>
            </a:r>
            <a:r>
              <a:rPr lang="en" sz="1200" b="1">
                <a:solidFill>
                  <a:srgbClr val="FF0000"/>
                </a:solidFill>
                <a:latin typeface="Calibri"/>
                <a:ea typeface="Calibri"/>
                <a:cs typeface="Calibri"/>
                <a:sym typeface="Calibri"/>
              </a:rPr>
              <a:t>Polaris-4B and Polaris-7B</a:t>
            </a:r>
            <a:r>
              <a:rPr lang="en" sz="1200">
                <a:latin typeface="Calibri"/>
                <a:ea typeface="Calibri"/>
                <a:cs typeface="Calibri"/>
                <a:sym typeface="Calibri"/>
              </a:rPr>
              <a:t> - post-training RL-tuned models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Outperform larger counterparts in math and logic reasoning tasks</a:t>
            </a:r>
            <a:endParaRPr sz="1200">
              <a:latin typeface="Calibri"/>
              <a:ea typeface="Calibri"/>
              <a:cs typeface="Calibri"/>
              <a:sym typeface="Calibri"/>
            </a:endParaRPr>
          </a:p>
        </p:txBody>
      </p:sp>
      <p:sp>
        <p:nvSpPr>
          <p:cNvPr id="247" name="Google Shape;247;p37"/>
          <p:cNvSpPr txBox="1"/>
          <p:nvPr/>
        </p:nvSpPr>
        <p:spPr>
          <a:xfrm>
            <a:off x="55075" y="4496775"/>
            <a:ext cx="4446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TOWER+ - Multilingual LLM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Open-weight LLM (2B ... 72B), high-fidelity translation</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Robust instruction-following</a:t>
            </a:r>
            <a:endParaRPr sz="1200">
              <a:latin typeface="Calibri"/>
              <a:ea typeface="Calibri"/>
              <a:cs typeface="Calibri"/>
              <a:sym typeface="Calibri"/>
            </a:endParaRPr>
          </a:p>
        </p:txBody>
      </p:sp>
      <p:pic>
        <p:nvPicPr>
          <p:cNvPr id="248" name="Google Shape;248;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9975" y="336825"/>
            <a:ext cx="2996764" cy="1686225"/>
          </a:xfrm>
          <a:prstGeom prst="rect">
            <a:avLst/>
          </a:prstGeom>
          <a:noFill/>
          <a:ln w="9525" cap="flat" cmpd="sng">
            <a:solidFill>
              <a:srgbClr val="FF0000"/>
            </a:solidFill>
            <a:prstDash val="solid"/>
            <a:round/>
            <a:headEnd type="none" w="sm" len="sm"/>
            <a:tailEnd type="none" w="sm" len="sm"/>
          </a:ln>
        </p:spPr>
      </p:pic>
      <p:pic>
        <p:nvPicPr>
          <p:cNvPr id="249" name="Google Shape;249;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7913" y="2494825"/>
            <a:ext cx="2127394" cy="1130788"/>
          </a:xfrm>
          <a:prstGeom prst="rect">
            <a:avLst/>
          </a:prstGeom>
          <a:noFill/>
          <a:ln w="9525" cap="flat" cmpd="sng">
            <a:solidFill>
              <a:srgbClr val="FF0000"/>
            </a:solidFill>
            <a:prstDash val="solid"/>
            <a:round/>
            <a:headEnd type="none" w="sm" len="sm"/>
            <a:tailEnd type="none" w="sm" len="sm"/>
          </a:ln>
        </p:spPr>
      </p:pic>
      <p:pic>
        <p:nvPicPr>
          <p:cNvPr id="250" name="Google Shape;250;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97921" y="3708200"/>
            <a:ext cx="1950242" cy="706000"/>
          </a:xfrm>
          <a:prstGeom prst="rect">
            <a:avLst/>
          </a:prstGeom>
          <a:noFill/>
          <a:ln w="9525" cap="flat" cmpd="sng">
            <a:solidFill>
              <a:srgbClr val="FF0000"/>
            </a:solidFill>
            <a:prstDash val="solid"/>
            <a:round/>
            <a:headEnd type="none" w="sm" len="sm"/>
            <a:tailEnd type="none" w="sm" len="sm"/>
          </a:ln>
        </p:spPr>
      </p:pic>
      <p:pic>
        <p:nvPicPr>
          <p:cNvPr id="251" name="Google Shape;251;p3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72547" y="4556200"/>
            <a:ext cx="2551625" cy="453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5183</Words>
  <Application>Microsoft Macintosh PowerPoint</Application>
  <PresentationFormat>On-screen Show (16:9)</PresentationFormat>
  <Paragraphs>487</Paragraphs>
  <Slides>23</Slides>
  <Notes>23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23</vt:i4>
      </vt:variant>
    </vt:vector>
  </HeadingPairs>
  <TitlesOfParts>
    <vt:vector size="28" baseType="lpstr">
      <vt:lpstr>Arial</vt:lpstr>
      <vt:lpstr>Calibri</vt:lpstr>
      <vt:lpstr>Roboto Mono</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2025-07-03T15:38:06Z</dcterms:modified>
</cp:coreProperties>
</file>