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4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 Energy Forecasting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Jon Lo</a:t>
            </a:r>
          </a:p>
          <a:p>
            <a:r>
              <a:rPr lang="en-US" dirty="0" smtClean="0"/>
              <a:t>Data Science Career Track</a:t>
            </a:r>
          </a:p>
          <a:p>
            <a:r>
              <a:rPr lang="en-US" dirty="0" smtClean="0"/>
              <a:t>Capstone Project 1</a:t>
            </a:r>
          </a:p>
          <a:p>
            <a:r>
              <a:rPr lang="en-US" dirty="0" smtClean="0"/>
              <a:t>August 06,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9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Models: 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Lasso Regression</a:t>
            </a:r>
          </a:p>
          <a:p>
            <a:pPr lvl="1"/>
            <a:r>
              <a:rPr lang="en-US" dirty="0" smtClean="0"/>
              <a:t>Ridge Regression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Neural Networks</a:t>
            </a:r>
            <a:endParaRPr lang="en-US" dirty="0"/>
          </a:p>
          <a:p>
            <a:r>
              <a:rPr lang="en-US" dirty="0" smtClean="0"/>
              <a:t>Evaluation:</a:t>
            </a:r>
          </a:p>
          <a:p>
            <a:pPr lvl="1"/>
            <a:r>
              <a:rPr lang="en-US" dirty="0" smtClean="0"/>
              <a:t>Root Mean Square Error (RMSE): a value of 0 indicates a perfect fit. The lower the RMSE value, the more accurate the predictive capability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133777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Results</a:t>
            </a:r>
            <a:endParaRPr lang="en-US" dirty="0"/>
          </a:p>
        </p:txBody>
      </p:sp>
      <p:pic>
        <p:nvPicPr>
          <p:cNvPr id="4" name="Picture 3" descr="wf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90" y="1875693"/>
            <a:ext cx="5852160" cy="4389120"/>
          </a:xfrm>
          <a:prstGeom prst="rect">
            <a:avLst/>
          </a:prstGeom>
        </p:spPr>
      </p:pic>
      <p:pic>
        <p:nvPicPr>
          <p:cNvPr id="5" name="Picture 4" descr="wf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90" y="1875693"/>
            <a:ext cx="5852160" cy="4389120"/>
          </a:xfrm>
          <a:prstGeom prst="rect">
            <a:avLst/>
          </a:prstGeom>
        </p:spPr>
      </p:pic>
      <p:pic>
        <p:nvPicPr>
          <p:cNvPr id="6" name="Picture 5" descr="wf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90" y="1875693"/>
            <a:ext cx="5852160" cy="4389120"/>
          </a:xfrm>
          <a:prstGeom prst="rect">
            <a:avLst/>
          </a:prstGeom>
        </p:spPr>
      </p:pic>
      <p:pic>
        <p:nvPicPr>
          <p:cNvPr id="7" name="Picture 6" descr="wf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90" y="1875693"/>
            <a:ext cx="5852160" cy="4389120"/>
          </a:xfrm>
          <a:prstGeom prst="rect">
            <a:avLst/>
          </a:prstGeom>
        </p:spPr>
      </p:pic>
      <p:pic>
        <p:nvPicPr>
          <p:cNvPr id="8" name="Picture 7" descr="wf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90" y="1875693"/>
            <a:ext cx="5852160" cy="4389120"/>
          </a:xfrm>
          <a:prstGeom prst="rect">
            <a:avLst/>
          </a:prstGeom>
        </p:spPr>
      </p:pic>
      <p:pic>
        <p:nvPicPr>
          <p:cNvPr id="9" name="Picture 8" descr="wf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90" y="1875693"/>
            <a:ext cx="5852160" cy="4389120"/>
          </a:xfrm>
          <a:prstGeom prst="rect">
            <a:avLst/>
          </a:prstGeom>
        </p:spPr>
      </p:pic>
      <p:pic>
        <p:nvPicPr>
          <p:cNvPr id="10" name="Picture 9" descr="wf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90" y="1875693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6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Decision Trees perform best, producing the lowest RMSE values</a:t>
            </a:r>
          </a:p>
          <a:p>
            <a:r>
              <a:rPr lang="en-US" dirty="0" smtClean="0"/>
              <a:t>Thus, Decision Tree Models are recommended to the electric utility to be applied future wind data to predict power generation</a:t>
            </a:r>
          </a:p>
          <a:p>
            <a:r>
              <a:rPr lang="en-US" dirty="0" smtClean="0"/>
              <a:t>More accurate forecasts can be used to </a:t>
            </a:r>
            <a:r>
              <a:rPr lang="en-US" dirty="0"/>
              <a:t>make better informed decisions with regards to electricity transmission sizing, sizing of nearby </a:t>
            </a:r>
            <a:r>
              <a:rPr lang="en-US" dirty="0" smtClean="0"/>
              <a:t>distributed energy resources (DERs), </a:t>
            </a:r>
            <a:r>
              <a:rPr lang="en-US" dirty="0"/>
              <a:t>sizing of energy storage systems, and other issues related to renewable energy integration in a smart grid or </a:t>
            </a:r>
            <a:r>
              <a:rPr lang="en-US" dirty="0" err="1" smtClean="0"/>
              <a:t>microgrid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0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6211033" cy="433949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solve climate change, society needs to rapidly decarbonize </a:t>
            </a:r>
          </a:p>
          <a:p>
            <a:r>
              <a:rPr lang="en-US" dirty="0" smtClean="0"/>
              <a:t>Incorporation of greater amounts of renewable wind power will be one of many essential strategies for </a:t>
            </a:r>
            <a:r>
              <a:rPr lang="en-US" dirty="0" err="1" smtClean="0"/>
              <a:t>decarbonization</a:t>
            </a:r>
            <a:endParaRPr lang="en-US" dirty="0" smtClean="0"/>
          </a:p>
          <a:p>
            <a:r>
              <a:rPr lang="en-US" dirty="0" smtClean="0"/>
              <a:t>But the </a:t>
            </a:r>
            <a:r>
              <a:rPr lang="en-US" dirty="0" err="1" smtClean="0"/>
              <a:t>winddoes</a:t>
            </a:r>
            <a:r>
              <a:rPr lang="en-US" dirty="0" smtClean="0"/>
              <a:t> not always blow!</a:t>
            </a:r>
          </a:p>
          <a:p>
            <a:r>
              <a:rPr lang="en-US" dirty="0" smtClean="0"/>
              <a:t>To incorporate high amounts of wind power, the future smart grid will require accurate forecasts to operate effectively and efficiently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 descr="alternative-alternative-energy-blades-68785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08" y="3595076"/>
            <a:ext cx="1880694" cy="12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5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Client and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Client:</a:t>
            </a:r>
            <a:r>
              <a:rPr lang="en-US" dirty="0" smtClean="0"/>
              <a:t> </a:t>
            </a:r>
            <a:r>
              <a:rPr lang="en-US" dirty="0"/>
              <a:t>vertically-integrated electric utility company </a:t>
            </a:r>
            <a:r>
              <a:rPr lang="en-US" dirty="0" smtClean="0"/>
              <a:t>seeking to incorporate </a:t>
            </a:r>
            <a:r>
              <a:rPr lang="en-US" dirty="0"/>
              <a:t>higher amounts of wind power generation into its electricity portfolio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Objective:</a:t>
            </a:r>
            <a:r>
              <a:rPr lang="en-US" dirty="0" smtClean="0"/>
              <a:t> employ machine </a:t>
            </a:r>
            <a:r>
              <a:rPr lang="en-US" dirty="0"/>
              <a:t>learning to accurately predict hourly wind power generation at 7 wind farms, based on historical wind speeds and wind directions.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provided by </a:t>
            </a:r>
            <a:r>
              <a:rPr lang="en-US" dirty="0"/>
              <a:t>Institute of Electrical and Electronics Engineers (IEEE)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Retrieved from </a:t>
            </a:r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Time series dataset with wind speed, wind direction and wind power production data</a:t>
            </a:r>
          </a:p>
          <a:p>
            <a:r>
              <a:rPr lang="en-US" dirty="0" smtClean="0"/>
              <a:t>Data for 7 separate wind farms</a:t>
            </a:r>
          </a:p>
          <a:p>
            <a:r>
              <a:rPr lang="en-US" dirty="0" err="1" smtClean="0"/>
              <a:t>Unitless</a:t>
            </a:r>
            <a:r>
              <a:rPr lang="en-US" dirty="0" smtClean="0"/>
              <a:t> for anonymity </a:t>
            </a:r>
            <a:endParaRPr lang="en-US" dirty="0"/>
          </a:p>
        </p:txBody>
      </p:sp>
      <p:pic>
        <p:nvPicPr>
          <p:cNvPr id="5" name="Picture 4" descr="ieee_mb_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97" y="5511801"/>
            <a:ext cx="2491154" cy="7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5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split into 4 Forecast Categories:</a:t>
            </a:r>
          </a:p>
          <a:p>
            <a:pPr lvl="1"/>
            <a:r>
              <a:rPr lang="en-US" dirty="0"/>
              <a:t>Category 1: 1-hour to 12-hour ahead data</a:t>
            </a:r>
            <a:endParaRPr lang="en-US" dirty="0"/>
          </a:p>
          <a:p>
            <a:pPr lvl="1"/>
            <a:r>
              <a:rPr lang="en-US" dirty="0"/>
              <a:t>Category 2: 13-hour to 24-hour ahead data</a:t>
            </a:r>
            <a:endParaRPr lang="en-US" dirty="0"/>
          </a:p>
          <a:p>
            <a:pPr lvl="1"/>
            <a:r>
              <a:rPr lang="en-US" dirty="0"/>
              <a:t>Category 3: 25-hour to 36-hour ahead data</a:t>
            </a:r>
            <a:endParaRPr lang="en-US" dirty="0"/>
          </a:p>
          <a:p>
            <a:pPr lvl="1"/>
            <a:r>
              <a:rPr lang="en-US" dirty="0"/>
              <a:t>Category 4: 37-hour to 48-hour ahead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2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Wind Speeds </a:t>
            </a:r>
            <a:endParaRPr lang="en-US" dirty="0"/>
          </a:p>
        </p:txBody>
      </p:sp>
      <p:pic>
        <p:nvPicPr>
          <p:cNvPr id="5" name="image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43540" y="1856154"/>
            <a:ext cx="5996329" cy="40553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224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Speed over 1 Year</a:t>
            </a:r>
            <a:endParaRPr lang="en-US" dirty="0"/>
          </a:p>
        </p:txBody>
      </p:sp>
      <p:pic>
        <p:nvPicPr>
          <p:cNvPr id="5" name="image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09076" y="1639917"/>
            <a:ext cx="6383705" cy="49852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189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Speed Distribution</a:t>
            </a:r>
            <a:endParaRPr lang="en-US" dirty="0"/>
          </a:p>
        </p:txBody>
      </p:sp>
      <p:pic>
        <p:nvPicPr>
          <p:cNvPr id="4" name="image1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3692" y="1681167"/>
            <a:ext cx="6738352" cy="459707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3024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Speed vs. Direction</a:t>
            </a:r>
            <a:endParaRPr lang="en-US" dirty="0"/>
          </a:p>
        </p:txBody>
      </p:sp>
      <p:pic>
        <p:nvPicPr>
          <p:cNvPr id="4" name="Picture 3" descr="Macintosh HD:Users:jon:Desktop:polar_pl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8" y="1655854"/>
            <a:ext cx="4419868" cy="4703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6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</TotalTime>
  <Words>369</Words>
  <Application>Microsoft Macintosh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Wind Energy Forecasting</vt:lpstr>
      <vt:lpstr>Introduction</vt:lpstr>
      <vt:lpstr>Project Client and Objective</vt:lpstr>
      <vt:lpstr>Data</vt:lpstr>
      <vt:lpstr>Forecast Categories</vt:lpstr>
      <vt:lpstr>Example Wind Speeds </vt:lpstr>
      <vt:lpstr>Wind Speed over 1 Year</vt:lpstr>
      <vt:lpstr>Wind Speed Distribution</vt:lpstr>
      <vt:lpstr>Wind Speed vs. Direction</vt:lpstr>
      <vt:lpstr>Machine Learning Models</vt:lpstr>
      <vt:lpstr>Machine Learning 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Energy Forecasting</dc:title>
  <dc:creator>Jon</dc:creator>
  <cp:lastModifiedBy>Jon</cp:lastModifiedBy>
  <cp:revision>12</cp:revision>
  <dcterms:created xsi:type="dcterms:W3CDTF">2018-08-06T18:01:34Z</dcterms:created>
  <dcterms:modified xsi:type="dcterms:W3CDTF">2018-08-06T18:35:56Z</dcterms:modified>
</cp:coreProperties>
</file>