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57" r:id="rId4"/>
    <p:sldId id="258" r:id="rId5"/>
    <p:sldId id="261" r:id="rId6"/>
    <p:sldId id="267" r:id="rId7"/>
    <p:sldId id="292" r:id="rId8"/>
    <p:sldId id="293" r:id="rId9"/>
    <p:sldId id="273" r:id="rId10"/>
    <p:sldId id="296" r:id="rId11"/>
    <p:sldId id="297" r:id="rId12"/>
    <p:sldId id="303" r:id="rId13"/>
    <p:sldId id="304" r:id="rId14"/>
    <p:sldId id="305" r:id="rId15"/>
    <p:sldId id="306" r:id="rId16"/>
    <p:sldId id="307" r:id="rId17"/>
    <p:sldId id="290" r:id="rId18"/>
    <p:sldId id="291" r:id="rId19"/>
    <p:sldId id="279" r:id="rId20"/>
    <p:sldId id="280" r:id="rId21"/>
    <p:sldId id="281" r:id="rId22"/>
    <p:sldId id="282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65"/>
            <p14:sldId id="257"/>
            <p14:sldId id="258"/>
            <p14:sldId id="261"/>
            <p14:sldId id="267"/>
            <p14:sldId id="292"/>
            <p14:sldId id="293"/>
            <p14:sldId id="273"/>
            <p14:sldId id="296"/>
            <p14:sldId id="297"/>
            <p14:sldId id="303"/>
            <p14:sldId id="304"/>
            <p14:sldId id="305"/>
            <p14:sldId id="306"/>
            <p14:sldId id="307"/>
            <p14:sldId id="290"/>
            <p14:sldId id="291"/>
            <p14:sldId id="279"/>
            <p14:sldId id="280"/>
            <p14:sldId id="281"/>
            <p14:sldId id="282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enrich for signal, we could look at methods to aggregate collections of variants</a:t>
            </a:r>
          </a:p>
          <a:p>
            <a:r>
              <a:rPr lang="en-US" dirty="0"/>
              <a:t>For example, a collection of variants could be Synonymous or Nonsynonymous sites</a:t>
            </a:r>
          </a:p>
          <a:p>
            <a:r>
              <a:rPr lang="en-US" dirty="0"/>
              <a:t>Could look at low-frequency nonsynonymous 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have site-independence make many small genomes,</a:t>
            </a:r>
          </a:p>
          <a:p>
            <a:r>
              <a:rPr lang="en-US" dirty="0"/>
              <a:t>	Lots of hundred bp fragments</a:t>
            </a:r>
          </a:p>
          <a:p>
            <a:endParaRPr lang="en-US" dirty="0"/>
          </a:p>
          <a:p>
            <a:r>
              <a:rPr lang="en-US" dirty="0"/>
              <a:t>S of -0.1 or -0.01 would be sufficient for lethal or deleterious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4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that you have a doubleton, what proportion of the time do you have two heterozygotes or a homozygote</a:t>
            </a:r>
          </a:p>
          <a:p>
            <a:endParaRPr lang="en-US" dirty="0"/>
          </a:p>
          <a:p>
            <a:r>
              <a:rPr lang="en-US" dirty="0"/>
              <a:t>Use Fisher’s Exact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2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 squared test looks better behaved for expected proportion</a:t>
            </a:r>
          </a:p>
          <a:p>
            <a:r>
              <a:rPr lang="en-US" dirty="0"/>
              <a:t>For s = 0, look at genotype count of sample size of {500, 1000}</a:t>
            </a:r>
          </a:p>
          <a:p>
            <a:endParaRPr lang="en-US" dirty="0"/>
          </a:p>
          <a:p>
            <a:r>
              <a:rPr lang="en-US" dirty="0"/>
              <a:t>Consider doing 200 50 bp chromosomes, to reduce LD.</a:t>
            </a:r>
          </a:p>
          <a:p>
            <a:endParaRPr lang="en-US" dirty="0"/>
          </a:p>
          <a:p>
            <a:r>
              <a:rPr lang="en-US" dirty="0"/>
              <a:t>Look to see if low p-values are clustered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91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97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06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17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RDM_HW 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20201118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Lohmueller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x 100b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 x 25b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4C109D6-2473-46D8-89B7-7DDD0CEEE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6" y="2060020"/>
            <a:ext cx="5980494" cy="3972695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3DC6C32-1756-4D19-BB1E-F6F420FCE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5075"/>
            <a:ext cx="5987938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6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-0.001, recessive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x 100b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 x 25b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21AF056-8D2F-4A2E-8263-BAF9B3C36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7487"/>
            <a:ext cx="5987937" cy="397764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8856654-0063-4E94-B097-E67B09C84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3" y="2357487"/>
            <a:ext cx="5987937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35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-0.001, additive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x 100b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 x 25b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72A2F32-4B0B-4526-8083-94BD6F5A3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2" y="2377154"/>
            <a:ext cx="5987938" cy="397764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1D94F4C-F5BB-429F-9F46-8C14E1B67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63" y="2377154"/>
            <a:ext cx="5987937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1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-0.01, recessive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x 100b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 x 25b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0529D85-B752-401A-8672-BECB3AD54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4" y="2487560"/>
            <a:ext cx="5987937" cy="397764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79580EB0-E2C6-42C6-8FF9-D94D99ACE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01" y="2487560"/>
            <a:ext cx="5987937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91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-0.01, additive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x 100b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 x 25b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D5D6C706-EF9E-48D3-A153-45CCD3C0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63" y="2383860"/>
            <a:ext cx="5987937" cy="397764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704A26E9-14AC-4C71-A6C6-7ADFE5258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3860"/>
            <a:ext cx="5987937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4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-0.1, recessive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x 100b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 x 25b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C1F0CAA-FAE9-4B74-9159-2C641C034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93693"/>
            <a:ext cx="5987937" cy="397764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8E65258-0777-4777-92B2-378C3BF51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3" y="2393693"/>
            <a:ext cx="5987938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62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-0.1, additive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x 100b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 x 25b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CA8A871-11E1-4B8B-8450-9D532D655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63" y="2515235"/>
            <a:ext cx="5987937" cy="397764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F8BB063-C94B-444E-B508-F55DB9496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2" y="2515235"/>
            <a:ext cx="5987938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42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93EA-831A-49A0-B0EF-A2A804BE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 (s = 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45596-F713-409F-91C8-8323F1680345}"/>
              </a:ext>
            </a:extLst>
          </p:cNvPr>
          <p:cNvSpPr txBox="1"/>
          <p:nvPr/>
        </p:nvSpPr>
        <p:spPr>
          <a:xfrm>
            <a:off x="838200" y="169068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Chi^2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3B66E-7C4A-466F-9D3A-3F33FFDB4765}"/>
              </a:ext>
            </a:extLst>
          </p:cNvPr>
          <p:cNvSpPr txBox="1"/>
          <p:nvPr/>
        </p:nvSpPr>
        <p:spPr>
          <a:xfrm>
            <a:off x="6624484" y="1690688"/>
            <a:ext cx="89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Fisher’s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674DB094-E87D-4D88-844D-5CB738C56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7049"/>
            <a:ext cx="5919109" cy="3931920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8CADEE50-F9CD-44E5-A884-0AA5990C1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0020"/>
            <a:ext cx="5919109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60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ECC3-187B-475D-A26A-DE2479AB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 (s = 0), chi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2DC926-C249-48D4-9A26-232C21D7C35B}"/>
              </a:ext>
            </a:extLst>
          </p:cNvPr>
          <p:cNvSpPr txBox="1"/>
          <p:nvPr/>
        </p:nvSpPr>
        <p:spPr>
          <a:xfrm>
            <a:off x="838200" y="1690688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singletons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CB6A2-902D-4D1E-B833-BD5EC9EEE823}"/>
              </a:ext>
            </a:extLst>
          </p:cNvPr>
          <p:cNvSpPr txBox="1"/>
          <p:nvPr/>
        </p:nvSpPr>
        <p:spPr>
          <a:xfrm>
            <a:off x="6624484" y="1690688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singletons</a:t>
            </a:r>
          </a:p>
        </p:txBody>
      </p:sp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4B8F9A01-649D-4C90-A74E-DC7D4CAC7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1" y="2465645"/>
            <a:ext cx="5584240" cy="3709474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1613258-46B7-4274-A0D0-98D68A4D9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65645"/>
            <a:ext cx="5584240" cy="370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13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s=0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511750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23857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Min fisher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0.017544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0.140351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0.008772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0.342105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0.006738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0.030483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0.016304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0.206522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0.048913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0.527174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2.10E-05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0.008151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0.028436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0.14218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0.061611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0.563981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6.17E-06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0.000787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0.023256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0.170543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0.143411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0.596899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0.002567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0.000298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0.054795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0.191781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0.215753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0.547945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3.21E-19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7.10E-11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87513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0.017544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0.140351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0.008772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0.342105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0.006738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0.030483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0.016304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0.206522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0.048913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0.527174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2.10E-05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0.008151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0.028436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0.14218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0.061611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0.563981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6.17E-06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0.000787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0.023256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0.170543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0.143411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0.596899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0.002567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0.000298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0.054795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0.191781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0.215753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0.547945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3.21E-19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7.10E-11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412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 (identical to recessive since s = 0)</a:t>
            </a:r>
          </a:p>
        </p:txBody>
      </p:sp>
    </p:spTree>
    <p:extLst>
      <p:ext uri="{BB962C8B-B14F-4D97-AF65-F5344CB8AC3E}">
        <p14:creationId xmlns:p14="http://schemas.microsoft.com/office/powerpoint/2010/main" val="339025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6A5C-B80D-4DA8-82DF-70D29930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Logistics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4140-6E41-44AB-A78E-4CF1EDDC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1443621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s=-0.001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28960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150609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0.009091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0.163636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0.018182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0.363636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0.035186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0.030483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0.165714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0.565714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0.00421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0.014085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0.117371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0.075117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0.511737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0.005192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0.032609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0.177536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0.144928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0.518116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5.88E-06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0.038961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0.224026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0.194805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0.512987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8.44E-07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680158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0.011364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0.068182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0.011364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0.193182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0.035186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0.030483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0.046358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0.15894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0.523179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0.027867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0.015957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0.101064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0.031915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0.452128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0.003994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0.035857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0.163347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0.115538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0.486056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1.68E-12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0.046099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0.187943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0.177305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0.48227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4.10E-11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0.000131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96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</a:t>
            </a:r>
          </a:p>
        </p:txBody>
      </p:sp>
    </p:spTree>
    <p:extLst>
      <p:ext uri="{BB962C8B-B14F-4D97-AF65-F5344CB8AC3E}">
        <p14:creationId xmlns:p14="http://schemas.microsoft.com/office/powerpoint/2010/main" val="740400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s=-0.01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96426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150609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0.074074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0.111111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0.39917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0.260062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0.033613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0.361345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1.39E-11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0.032258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0.141935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0.025806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0.406452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0.014853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0.027523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0.183486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0.077982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0.422018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0.043825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0.155378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0.115538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0.434263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2.62E-05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485137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0.157652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0.157895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0.150943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0.018868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0.207547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0.020494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0.046512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0.011628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0.093023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0.116864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0.041908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0.041379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0.089655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0.041379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0.227586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7.75E-18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0.028902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0.109827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0.063584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0.248555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4.10E-11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96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</a:t>
            </a:r>
          </a:p>
        </p:txBody>
      </p:sp>
    </p:spTree>
    <p:extLst>
      <p:ext uri="{BB962C8B-B14F-4D97-AF65-F5344CB8AC3E}">
        <p14:creationId xmlns:p14="http://schemas.microsoft.com/office/powerpoint/2010/main" val="369862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s=-0.1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195522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150609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0.047619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0.095238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0.095238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0.052632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0.096774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0.145161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0.120775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0.105131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0.022727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0.079545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0.011364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0.159091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0.026144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0.098039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0.019608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0.248366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0.002867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0.032432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0.118919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0.064865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0.275676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4.57E-09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0.000168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767743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0.855808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0.842105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0.933091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0.900552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0.988472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0.984925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0.018519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0.018519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0.018519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0.018519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1.68E-12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0.014925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0.012658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0.025316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0.012658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0.025316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0.005088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96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</a:t>
            </a:r>
          </a:p>
        </p:txBody>
      </p:sp>
    </p:spTree>
    <p:extLst>
      <p:ext uri="{BB962C8B-B14F-4D97-AF65-F5344CB8AC3E}">
        <p14:creationId xmlns:p14="http://schemas.microsoft.com/office/powerpoint/2010/main" val="4293206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different seed</a:t>
            </a:r>
          </a:p>
          <a:p>
            <a:r>
              <a:rPr lang="en-US" dirty="0"/>
              <a:t>Bin p-values for boxplot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Detect Recessive Deleterious Mutations (RDM) via departures from Hardy-Weinberg (HW)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Signal is thought to be weak, but we can increase sample size using simulations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Statistical approach or method that aggregates across variants to gain power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Syn vs ns sites; low frequency ns sites; etc.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Determine sufficient sample size for detectable signal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signal can be detected, determine appropriate test statistic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method on simulated data to compute statistical power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of sufficient power, apply to real data</a:t>
            </a: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Game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off with completely unrealistic case to isolate effect of RDM on HW.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Simulate aggregates of independent sites.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Simulations of varying sample sizes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Independence was achieved via zero-rate of recombination</a:t>
            </a: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Two alleles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Neutral allele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Recessive deleterious allele, dominance factor of 0.0, so purely recessive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Additive deleterious allele, dominance factor of 0.5, so additive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known allele frequencies (since it’s simulated)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resulting genotype frequencies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Search for departures from HW.</a:t>
            </a:r>
          </a:p>
        </p:txBody>
      </p:sp>
    </p:spTree>
    <p:extLst>
      <p:ext uri="{BB962C8B-B14F-4D97-AF65-F5344CB8AC3E}">
        <p14:creationId xmlns:p14="http://schemas.microsoft.com/office/powerpoint/2010/main" val="337803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1,000 individuals (hermaphroditic, diploid)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12,000 generation burn in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Random initial seed = </a:t>
            </a:r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{1, 2, 3}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(rest can be derived)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Mutation rate = 1e-6</a:t>
            </a:r>
          </a:p>
          <a:p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400 chromosomes</a:t>
            </a:r>
          </a:p>
          <a:p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25 bp (uniform, recomb = 1e-8)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 has dominance of 0 and s of {0, -0.1, -0.01, -0.001}.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ADM has dominance of 0.5 and s of {0, -0.1, -0.01, -0.001}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Test on per-SNP basis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Chi-square test for departure from HW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Fisher’s exact test</a:t>
            </a:r>
          </a:p>
        </p:txBody>
      </p:sp>
    </p:spTree>
    <p:extLst>
      <p:ext uri="{BB962C8B-B14F-4D97-AF65-F5344CB8AC3E}">
        <p14:creationId xmlns:p14="http://schemas.microsoft.com/office/powerpoint/2010/main" val="182079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Check if p-values are “clustered” {s=0, sample=1000}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Sort of… 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Check low p-value calc by hand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Reduce potential effect of LD.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Increase chromosome count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Non-zero recombination rate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Redid simulations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92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1E8C-5148-441D-91C5-31736BF0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(fisher) p-value calcs by hand (old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3252-CC76-4ED6-AFE1-6C6871F4C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 p-value = 7.130864453311901e-06 for {s=0, n=1000, </a:t>
            </a:r>
            <a:r>
              <a:rPr lang="en-US" dirty="0" err="1"/>
              <a:t>chrom</a:t>
            </a:r>
            <a:r>
              <a:rPr lang="en-US" dirty="0"/>
              <a:t>=72}</a:t>
            </a:r>
          </a:p>
          <a:p>
            <a:pPr lvl="1"/>
            <a:r>
              <a:rPr lang="en-US" dirty="0"/>
              <a:t>868 0|0 homozygotes</a:t>
            </a:r>
          </a:p>
          <a:p>
            <a:pPr lvl="1"/>
            <a:r>
              <a:rPr lang="en-US" dirty="0"/>
              <a:t>115 heterozygotes</a:t>
            </a:r>
          </a:p>
          <a:p>
            <a:pPr lvl="2"/>
            <a:r>
              <a:rPr lang="en-US" dirty="0"/>
              <a:t>54 1|0 heterozygotes</a:t>
            </a:r>
          </a:p>
          <a:p>
            <a:pPr lvl="2"/>
            <a:r>
              <a:rPr lang="en-US" dirty="0"/>
              <a:t>61 0|1 heterozygotes</a:t>
            </a:r>
          </a:p>
          <a:p>
            <a:pPr lvl="1"/>
            <a:r>
              <a:rPr lang="en-US" dirty="0"/>
              <a:t>17 1|1 homozygotes</a:t>
            </a:r>
          </a:p>
          <a:p>
            <a:r>
              <a:rPr lang="en-US" dirty="0"/>
              <a:t>1000 individuals total,</a:t>
            </a:r>
          </a:p>
          <a:p>
            <a:r>
              <a:rPr lang="en-US" dirty="0"/>
              <a:t>149-ton</a:t>
            </a:r>
          </a:p>
          <a:p>
            <a:r>
              <a:rPr lang="en-US" dirty="0"/>
              <a:t>The probability of [868, 115, 17] is: 7.130864453311901e-06</a:t>
            </a:r>
          </a:p>
        </p:txBody>
      </p:sp>
    </p:spTree>
    <p:extLst>
      <p:ext uri="{BB962C8B-B14F-4D97-AF65-F5344CB8AC3E}">
        <p14:creationId xmlns:p14="http://schemas.microsoft.com/office/powerpoint/2010/main" val="370082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1E8C-5148-441D-91C5-31736BF0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(fisher) p-value calcs by hand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A63252-CC76-4ED6-AFE1-6C6871F4C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𝐴𝑎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1851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115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868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=7.13</m:t>
                      </m:r>
                      <m:r>
                        <m:rPr>
                          <m:nor/>
                        </m:rPr>
                        <a:rPr lang="en-US" dirty="0"/>
                        <m:t>7.1308644533119</m:t>
                      </m:r>
                      <m:r>
                        <m:rPr>
                          <m:nor/>
                        </m:rPr>
                        <a:rPr lang="en-US" b="0" i="0" dirty="0" smtClean="0"/>
                        <m:t>01</m:t>
                      </m:r>
                      <m:r>
                        <m:rPr>
                          <m:nor/>
                        </m:rPr>
                        <a:rPr lang="en-US" dirty="0"/>
                        <m:t>e</m:t>
                      </m:r>
                      <m:r>
                        <m:rPr>
                          <m:nor/>
                        </m:rPr>
                        <a:rPr lang="en-US" dirty="0"/>
                        <m:t>-06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A63252-CC76-4ED6-AFE1-6C6871F4C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116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Google Fisher’s Method of combined p-values</a:t>
            </a:r>
          </a:p>
          <a:p>
            <a:pPr lvl="1"/>
            <a:r>
              <a:rPr lang="en-US" i="1" dirty="0"/>
              <a:t>Generally, look into methods for combining p-values.</a:t>
            </a:r>
          </a:p>
          <a:p>
            <a:pPr lvl="1"/>
            <a:r>
              <a:rPr lang="en-US" i="1" dirty="0"/>
              <a:t>Sum of log of p-values should be chi^2 distributed</a:t>
            </a:r>
          </a:p>
          <a:p>
            <a:r>
              <a:rPr lang="en-US" dirty="0"/>
              <a:t>In the case where HW departure is small, the probability of identifying particular SNP’s is extremely low since method is underpowered.</a:t>
            </a:r>
          </a:p>
          <a:p>
            <a:r>
              <a:rPr lang="en-US" dirty="0"/>
              <a:t>Instead, given that we are underpowered, is there any evidence that the p-values in aggregate depart from expectation under the null.</a:t>
            </a:r>
          </a:p>
          <a:p>
            <a:r>
              <a:rPr lang="en-US" dirty="0"/>
              <a:t>Later on we can apply Bonferroni or </a:t>
            </a:r>
            <a:r>
              <a:rPr lang="en-US" dirty="0" err="1"/>
              <a:t>Benjamini</a:t>
            </a:r>
            <a:r>
              <a:rPr lang="en-US" dirty="0"/>
              <a:t>-Hochberg or some other method of controlling FDR, however, due to low power, our current primary concern is low sensitivity.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</TotalTime>
  <Words>1270</Words>
  <Application>Microsoft Office PowerPoint</Application>
  <PresentationFormat>Widescreen</PresentationFormat>
  <Paragraphs>525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Yu Gothic</vt:lpstr>
      <vt:lpstr>Arial</vt:lpstr>
      <vt:lpstr>Calibri</vt:lpstr>
      <vt:lpstr>Calibri Light</vt:lpstr>
      <vt:lpstr>Cambria Math</vt:lpstr>
      <vt:lpstr>Office Theme</vt:lpstr>
      <vt:lpstr>RDM_HW Rotation Update</vt:lpstr>
      <vt:lpstr>Logistics </vt:lpstr>
      <vt:lpstr>Project Aim</vt:lpstr>
      <vt:lpstr>Game Plan</vt:lpstr>
      <vt:lpstr>Implementation Details</vt:lpstr>
      <vt:lpstr>Progress</vt:lpstr>
      <vt:lpstr>low (fisher) p-value calcs by hand (old data)</vt:lpstr>
      <vt:lpstr>low (fisher) p-value calcs by hand</vt:lpstr>
      <vt:lpstr>Standing questions</vt:lpstr>
      <vt:lpstr>S = 0</vt:lpstr>
      <vt:lpstr>S = -0.001, recessive</vt:lpstr>
      <vt:lpstr>S = -0.001, additive</vt:lpstr>
      <vt:lpstr>S = -0.01, recessive</vt:lpstr>
      <vt:lpstr>S = -0.01, additive</vt:lpstr>
      <vt:lpstr>S = -0.1, recessive</vt:lpstr>
      <vt:lpstr>S = -0.1, additive</vt:lpstr>
      <vt:lpstr>Boxplots (s = 0)</vt:lpstr>
      <vt:lpstr>Boxplots (s = 0), chi</vt:lpstr>
      <vt:lpstr>s=0</vt:lpstr>
      <vt:lpstr>s=-0.001</vt:lpstr>
      <vt:lpstr>s=-0.01</vt:lpstr>
      <vt:lpstr>s=-0.1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161</cp:revision>
  <dcterms:created xsi:type="dcterms:W3CDTF">2020-10-07T15:54:11Z</dcterms:created>
  <dcterms:modified xsi:type="dcterms:W3CDTF">2020-11-18T20:34:27Z</dcterms:modified>
</cp:coreProperties>
</file>