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61" r:id="rId6"/>
    <p:sldId id="267" r:id="rId7"/>
    <p:sldId id="269" r:id="rId8"/>
    <p:sldId id="270" r:id="rId9"/>
    <p:sldId id="271" r:id="rId10"/>
    <p:sldId id="272" r:id="rId11"/>
    <p:sldId id="268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65"/>
            <p14:sldId id="257"/>
            <p14:sldId id="258"/>
            <p14:sldId id="261"/>
            <p14:sldId id="267"/>
            <p14:sldId id="269"/>
            <p14:sldId id="270"/>
            <p14:sldId id="271"/>
            <p14:sldId id="272"/>
            <p14:sldId id="268"/>
            <p14:sldId id="273"/>
          </p14:sldIdLst>
        </p14:section>
        <p14:section name="Untitled Section" id="{B15C6CCA-227F-40CF-9695-D4AF009EAE3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you have a doubleton, what proportion of the time do you have two heterozygotes or a homozygote</a:t>
            </a:r>
          </a:p>
          <a:p>
            <a:endParaRPr lang="en-US" dirty="0"/>
          </a:p>
          <a:p>
            <a:r>
              <a:rPr lang="en-US" dirty="0"/>
              <a:t>Use Fisher’s Exact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20201014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2C1-984C-4FD8-8F85-6A3DF6B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(additive)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06213-A66F-4BB2-8A7F-8649DB135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827228"/>
              </p:ext>
            </p:extLst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0.9938461733264412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0.9984160158722039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0.9964773086593296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0.9985191518591863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0.9995586107799894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B03B9-BEEB-4EE2-9273-C61F50EF6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727468"/>
              </p:ext>
            </p:extLst>
          </p:nvPr>
        </p:nvGraphicFramePr>
        <p:xfrm>
          <a:off x="838200" y="445847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0.9463729562984031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0.9469218826896452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0.9436350957591704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0.9370409064786388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0.9339018120988103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36CC5-8350-46A9-81EA-68241E334F6D}"/>
              </a:ext>
            </a:extLst>
          </p:cNvPr>
          <p:cNvSpPr txBox="1"/>
          <p:nvPr/>
        </p:nvSpPr>
        <p:spPr>
          <a:xfrm>
            <a:off x="5815780" y="1321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6478-6153-4AAC-BCFF-08443C987F2D}"/>
              </a:ext>
            </a:extLst>
          </p:cNvPr>
          <p:cNvSpPr txBox="1"/>
          <p:nvPr/>
        </p:nvSpPr>
        <p:spPr>
          <a:xfrm>
            <a:off x="5815779" y="4027905"/>
            <a:ext cx="109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s=-0.001</a:t>
            </a:r>
          </a:p>
        </p:txBody>
      </p:sp>
    </p:spTree>
    <p:extLst>
      <p:ext uri="{BB962C8B-B14F-4D97-AF65-F5344CB8AC3E}">
        <p14:creationId xmlns:p14="http://schemas.microsoft.com/office/powerpoint/2010/main" val="301914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should be on counts, not proportions</a:t>
            </a:r>
          </a:p>
          <a:p>
            <a:r>
              <a:rPr lang="en-US" dirty="0"/>
              <a:t>Look at minimum p-value</a:t>
            </a:r>
          </a:p>
          <a:p>
            <a:pPr lvl="1"/>
            <a:r>
              <a:rPr lang="en-US" dirty="0"/>
              <a:t>If minimum is less than 0.5, also consider proportion that is less than 0.5</a:t>
            </a:r>
          </a:p>
          <a:p>
            <a:pPr lvl="1"/>
            <a:r>
              <a:rPr lang="en-US" dirty="0"/>
              <a:t>Also include number of SNPs</a:t>
            </a:r>
          </a:p>
          <a:p>
            <a:pPr lvl="1"/>
            <a:r>
              <a:rPr lang="en-US" dirty="0"/>
              <a:t>We expect fewer SNP’s when s is more deleterious</a:t>
            </a:r>
          </a:p>
          <a:p>
            <a:pPr lvl="2"/>
            <a:r>
              <a:rPr lang="en-US" dirty="0"/>
              <a:t>In the case were there are very few SNP’s for highly deleterious mutations, results are more stochastic</a:t>
            </a:r>
          </a:p>
          <a:p>
            <a:r>
              <a:rPr lang="en-US" dirty="0"/>
              <a:t>Fisher’s Exact Test for Hardy-</a:t>
            </a:r>
            <a:r>
              <a:rPr lang="en-US" dirty="0" err="1"/>
              <a:t>Weinburg</a:t>
            </a:r>
            <a:endParaRPr lang="en-US" dirty="0"/>
          </a:p>
          <a:p>
            <a:pPr lvl="1"/>
            <a:r>
              <a:rPr lang="en-US" dirty="0"/>
              <a:t>Throw out singletons, since they are uninformative</a:t>
            </a:r>
          </a:p>
          <a:p>
            <a:pPr lvl="1"/>
            <a:r>
              <a:rPr lang="en-US" dirty="0"/>
              <a:t>Should help out multiple-hypothesis burden</a:t>
            </a:r>
          </a:p>
        </p:txBody>
      </p:sp>
    </p:spTree>
    <p:extLst>
      <p:ext uri="{BB962C8B-B14F-4D97-AF65-F5344CB8AC3E}">
        <p14:creationId xmlns:p14="http://schemas.microsoft.com/office/powerpoint/2010/main" val="46674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Conditional on allele count, compute probability of homozygotes</a:t>
            </a:r>
          </a:p>
          <a:p>
            <a:r>
              <a:rPr lang="en-US" dirty="0"/>
              <a:t>Make </a:t>
            </a:r>
            <a:r>
              <a:rPr lang="en-US" dirty="0" err="1"/>
              <a:t>qq</a:t>
            </a:r>
            <a:r>
              <a:rPr lang="en-US" dirty="0"/>
              <a:t>-plot of p-values</a:t>
            </a:r>
          </a:p>
          <a:p>
            <a:pPr lvl="1"/>
            <a:r>
              <a:rPr lang="en-US" dirty="0"/>
              <a:t>Make </a:t>
            </a:r>
            <a:r>
              <a:rPr lang="en-US" dirty="0" err="1"/>
              <a:t>qq</a:t>
            </a:r>
            <a:r>
              <a:rPr lang="en-US" dirty="0"/>
              <a:t>-plot comparing n SNP’s with</a:t>
            </a:r>
          </a:p>
          <a:p>
            <a:pPr lvl="1"/>
            <a:r>
              <a:rPr lang="en-US" dirty="0"/>
              <a:t>Y-axis is vector of –log (p-values) sorted in ascending order of p-value</a:t>
            </a:r>
          </a:p>
          <a:p>
            <a:pPr lvl="1"/>
            <a:r>
              <a:rPr lang="en-US" dirty="0"/>
              <a:t>X-axis is expectation under null. E.g., -log(uniform distribution of p from 0 to 1), except partitions are based on number of SNPs</a:t>
            </a:r>
          </a:p>
          <a:p>
            <a:r>
              <a:rPr lang="en-US" dirty="0"/>
              <a:t>In the case where HW departure is small, the probability of identifying particular SNP’s is extremely low since method is underpowered.</a:t>
            </a:r>
          </a:p>
          <a:p>
            <a:r>
              <a:rPr lang="en-US" dirty="0"/>
              <a:t>Instead, given that we are underpowered, is there any evidence that the p-values in aggregate depart from expectation under the null.</a:t>
            </a:r>
          </a:p>
          <a:p>
            <a:r>
              <a:rPr lang="en-US" dirty="0"/>
              <a:t>Later on we can apply Bonferroni or </a:t>
            </a:r>
            <a:r>
              <a:rPr lang="en-US" dirty="0" err="1"/>
              <a:t>Benjamini</a:t>
            </a:r>
            <a:r>
              <a:rPr lang="en-US" dirty="0"/>
              <a:t>-Hochberg or some other method of controlling FDR, however, due to low power, our current primary concern is low sensitivity.</a:t>
            </a:r>
          </a:p>
          <a:p>
            <a:r>
              <a:rPr lang="en-US" dirty="0"/>
              <a:t>Google Fisher’s Method of combined p-values</a:t>
            </a:r>
          </a:p>
          <a:p>
            <a:pPr lvl="1"/>
            <a:r>
              <a:rPr lang="en-US" dirty="0"/>
              <a:t>Generally, look into methods for combining p-values.</a:t>
            </a:r>
          </a:p>
          <a:p>
            <a:pPr lvl="1"/>
            <a:r>
              <a:rPr lang="en-US" dirty="0"/>
              <a:t>Sum of log of p-values should be chi^2 distributed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Is it ok if we don’t meet on November 4</a:t>
            </a:r>
            <a:r>
              <a:rPr lang="en-US" baseline="30000" dirty="0">
                <a:latin typeface="Yu Gothic" panose="020B0400000000000000" pitchFamily="34" charset="-128"/>
                <a:ea typeface="Yu Gothic" panose="020B0400000000000000" pitchFamily="34" charset="-128"/>
              </a:rPr>
              <a:t>th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deleterious allele, dominance factor of 0.5, so additive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1,000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12,000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initial seed = 1 (rest can be derived)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 bp (uniform, no recombination)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{0, -0.1, -0.01, -0.001}.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ADM has dominance of 0.5 and s of {0, -0.1, -0.01, -0.001}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 per-SNP basis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Pipeline</a:t>
            </a:r>
          </a:p>
          <a:p>
            <a:r>
              <a:rPr lang="en-US" dirty="0"/>
              <a:t>Simulations of small size, but large number of segments</a:t>
            </a:r>
          </a:p>
          <a:p>
            <a:pPr lvl="1"/>
            <a:r>
              <a:rPr lang="en-US" dirty="0"/>
              <a:t>100 base pairs per independent region, recombination = 0</a:t>
            </a:r>
          </a:p>
          <a:p>
            <a:r>
              <a:rPr lang="en-US" dirty="0"/>
              <a:t>s = {0, -0.1, -0.01, -0.001}</a:t>
            </a:r>
          </a:p>
          <a:p>
            <a:r>
              <a:rPr lang="en-US" dirty="0"/>
              <a:t>Purely recessive and additive mutations</a:t>
            </a:r>
          </a:p>
          <a:p>
            <a:r>
              <a:rPr lang="en-US" dirty="0"/>
              <a:t>Per SNP chi-square test</a:t>
            </a:r>
          </a:p>
          <a:p>
            <a:pPr lvl="1"/>
            <a:r>
              <a:rPr lang="en-US" dirty="0"/>
              <a:t>Still working on Fisher’s Exact Test</a:t>
            </a:r>
          </a:p>
          <a:p>
            <a:r>
              <a:rPr lang="en-US" dirty="0"/>
              <a:t>Read </a:t>
            </a:r>
            <a:r>
              <a:rPr lang="en-US" dirty="0" err="1"/>
              <a:t>Rohlfs</a:t>
            </a:r>
            <a:r>
              <a:rPr lang="en-US" dirty="0"/>
              <a:t>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2C1-984C-4FD8-8F85-6A3DF6B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(purely recessive)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06213-A66F-4BB2-8A7F-8649DB135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023212"/>
              </p:ext>
            </p:extLst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0.9179952386574939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0.8937451684660095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0.8034414131075934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0.8773878334971131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0.8720676517216415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B03B9-BEEB-4EE2-9273-C61F50EF6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358107"/>
              </p:ext>
            </p:extLst>
          </p:nvPr>
        </p:nvGraphicFramePr>
        <p:xfrm>
          <a:off x="838200" y="445847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0.9949207791288696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0.9960024863666304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0.9986176351667215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0.9992201381895828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0.9993556948001157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36CC5-8350-46A9-81EA-68241E334F6D}"/>
              </a:ext>
            </a:extLst>
          </p:cNvPr>
          <p:cNvSpPr txBox="1"/>
          <p:nvPr/>
        </p:nvSpPr>
        <p:spPr>
          <a:xfrm>
            <a:off x="5815780" y="1321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6478-6153-4AAC-BCFF-08443C987F2D}"/>
              </a:ext>
            </a:extLst>
          </p:cNvPr>
          <p:cNvSpPr txBox="1"/>
          <p:nvPr/>
        </p:nvSpPr>
        <p:spPr>
          <a:xfrm>
            <a:off x="5815780" y="40279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s=-0.1</a:t>
            </a:r>
          </a:p>
        </p:txBody>
      </p:sp>
    </p:spTree>
    <p:extLst>
      <p:ext uri="{BB962C8B-B14F-4D97-AF65-F5344CB8AC3E}">
        <p14:creationId xmlns:p14="http://schemas.microsoft.com/office/powerpoint/2010/main" val="17940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2C1-984C-4FD8-8F85-6A3DF6B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(purely recessive)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06213-A66F-4BB2-8A7F-8649DB135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285439"/>
              </p:ext>
            </p:extLst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0.9938461733264412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0.9943835890365641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0.9962264195807677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0.9976471073033142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0.996691257812529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B03B9-BEEB-4EE2-9273-C61F50EF6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676153"/>
              </p:ext>
            </p:extLst>
          </p:nvPr>
        </p:nvGraphicFramePr>
        <p:xfrm>
          <a:off x="838200" y="445847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0.943626929085812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0.9352733424417137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0.9546490424579723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0.9449818958688531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0.9455385643827344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36CC5-8350-46A9-81EA-68241E334F6D}"/>
              </a:ext>
            </a:extLst>
          </p:cNvPr>
          <p:cNvSpPr txBox="1"/>
          <p:nvPr/>
        </p:nvSpPr>
        <p:spPr>
          <a:xfrm>
            <a:off x="5815780" y="1321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6478-6153-4AAC-BCFF-08443C987F2D}"/>
              </a:ext>
            </a:extLst>
          </p:cNvPr>
          <p:cNvSpPr txBox="1"/>
          <p:nvPr/>
        </p:nvSpPr>
        <p:spPr>
          <a:xfrm>
            <a:off x="5815779" y="4027905"/>
            <a:ext cx="109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s=-0.001</a:t>
            </a:r>
          </a:p>
        </p:txBody>
      </p:sp>
    </p:spTree>
    <p:extLst>
      <p:ext uri="{BB962C8B-B14F-4D97-AF65-F5344CB8AC3E}">
        <p14:creationId xmlns:p14="http://schemas.microsoft.com/office/powerpoint/2010/main" val="396432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2C1-984C-4FD8-8F85-6A3DF6B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(additive)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06213-A66F-4BB2-8A7F-8649DB135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616725"/>
              </p:ext>
            </p:extLst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0.9179952386574939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0.8937451684660095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0.8034414131075934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0.8773878334971131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0.8720676517216415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B03B9-BEEB-4EE2-9273-C61F50EF6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280301"/>
              </p:ext>
            </p:extLst>
          </p:nvPr>
        </p:nvGraphicFramePr>
        <p:xfrm>
          <a:off x="838200" y="445847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0.998615917176126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0.9998840542369813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0.999948986098723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0.9999897833083856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0.9999958103101735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36CC5-8350-46A9-81EA-68241E334F6D}"/>
              </a:ext>
            </a:extLst>
          </p:cNvPr>
          <p:cNvSpPr txBox="1"/>
          <p:nvPr/>
        </p:nvSpPr>
        <p:spPr>
          <a:xfrm>
            <a:off x="5815780" y="1321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6478-6153-4AAC-BCFF-08443C987F2D}"/>
              </a:ext>
            </a:extLst>
          </p:cNvPr>
          <p:cNvSpPr txBox="1"/>
          <p:nvPr/>
        </p:nvSpPr>
        <p:spPr>
          <a:xfrm>
            <a:off x="5815780" y="40279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s=-0.1</a:t>
            </a:r>
          </a:p>
        </p:txBody>
      </p:sp>
    </p:spTree>
    <p:extLst>
      <p:ext uri="{BB962C8B-B14F-4D97-AF65-F5344CB8AC3E}">
        <p14:creationId xmlns:p14="http://schemas.microsoft.com/office/powerpoint/2010/main" val="30990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822</Words>
  <Application>Microsoft Office PowerPoint</Application>
  <PresentationFormat>Widescreen</PresentationFormat>
  <Paragraphs>189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Yu Gothic</vt:lpstr>
      <vt:lpstr>Arial</vt:lpstr>
      <vt:lpstr>Calibri</vt:lpstr>
      <vt:lpstr>Calibri Light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Results (purely recessive)</vt:lpstr>
      <vt:lpstr>Results (purely recessive)</vt:lpstr>
      <vt:lpstr>Results (additive)</vt:lpstr>
      <vt:lpstr>Results (additive)</vt:lpstr>
      <vt:lpstr>//TODO</vt:lpstr>
      <vt:lpstr>//TODO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37</cp:revision>
  <dcterms:created xsi:type="dcterms:W3CDTF">2020-10-07T15:54:11Z</dcterms:created>
  <dcterms:modified xsi:type="dcterms:W3CDTF">2020-10-14T20:31:16Z</dcterms:modified>
</cp:coreProperties>
</file>