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7" r:id="rId4"/>
    <p:sldId id="258" r:id="rId5"/>
    <p:sldId id="261" r:id="rId6"/>
    <p:sldId id="267" r:id="rId7"/>
    <p:sldId id="274" r:id="rId8"/>
    <p:sldId id="275" r:id="rId9"/>
    <p:sldId id="276" r:id="rId10"/>
    <p:sldId id="277" r:id="rId11"/>
    <p:sldId id="269" r:id="rId12"/>
    <p:sldId id="270" r:id="rId13"/>
    <p:sldId id="271" r:id="rId14"/>
    <p:sldId id="272" r:id="rId15"/>
    <p:sldId id="273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DF784F-B37D-496E-B3C2-4437BB28292B}">
          <p14:sldIdLst>
            <p14:sldId id="256"/>
            <p14:sldId id="265"/>
            <p14:sldId id="257"/>
            <p14:sldId id="258"/>
            <p14:sldId id="261"/>
            <p14:sldId id="267"/>
            <p14:sldId id="274"/>
            <p14:sldId id="275"/>
            <p14:sldId id="276"/>
            <p14:sldId id="277"/>
            <p14:sldId id="269"/>
            <p14:sldId id="270"/>
            <p14:sldId id="271"/>
            <p14:sldId id="272"/>
            <p14:sldId id="273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6036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46724-7A58-4020-9182-8374F0305DD3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84E8B-8157-4976-ABDF-6DA2CAC34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8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enrich for signal, we could look at methods to aggregate collections of variants</a:t>
            </a:r>
          </a:p>
          <a:p>
            <a:r>
              <a:rPr lang="en-US" dirty="0"/>
              <a:t>For example, a collection of variants could be Synonymous or Nonsynonymous sites</a:t>
            </a:r>
          </a:p>
          <a:p>
            <a:r>
              <a:rPr lang="en-US" dirty="0"/>
              <a:t>Could look at low-frequency nonsynonymous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6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have site-independence make many small genomes,</a:t>
            </a:r>
          </a:p>
          <a:p>
            <a:r>
              <a:rPr lang="en-US" dirty="0"/>
              <a:t>	Lots of hundred bp fragments</a:t>
            </a:r>
          </a:p>
          <a:p>
            <a:endParaRPr lang="en-US" dirty="0"/>
          </a:p>
          <a:p>
            <a:r>
              <a:rPr lang="en-US" dirty="0"/>
              <a:t>S of -0.1 or -0.01 would be sufficient for lethal or deleterious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that you have a doubleton, what proportion of the time do you have two heterozygotes or a homozygote</a:t>
            </a:r>
          </a:p>
          <a:p>
            <a:endParaRPr lang="en-US" dirty="0"/>
          </a:p>
          <a:p>
            <a:r>
              <a:rPr lang="en-US" dirty="0"/>
              <a:t>Use Fisher’s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dropping out doubletons or tripletons</a:t>
            </a:r>
          </a:p>
          <a:p>
            <a:endParaRPr lang="en-US" dirty="0"/>
          </a:p>
          <a:p>
            <a:r>
              <a:rPr lang="en-US" dirty="0"/>
              <a:t>Look at p-value vs. allele frequency</a:t>
            </a:r>
          </a:p>
          <a:p>
            <a:endParaRPr lang="en-US" dirty="0"/>
          </a:p>
          <a:p>
            <a:r>
              <a:rPr lang="en-US" dirty="0"/>
              <a:t>Scatterplot with y-axis is log-10 p-value</a:t>
            </a:r>
          </a:p>
          <a:p>
            <a:r>
              <a:rPr lang="en-US" dirty="0"/>
              <a:t>x-axis is allele frequency of SNP</a:t>
            </a:r>
          </a:p>
          <a:p>
            <a:endParaRPr lang="en-US" dirty="0"/>
          </a:p>
          <a:p>
            <a:r>
              <a:rPr lang="en-US" dirty="0"/>
              <a:t>Keep singletons removed</a:t>
            </a:r>
          </a:p>
          <a:p>
            <a:endParaRPr lang="en-US" dirty="0"/>
          </a:p>
          <a:p>
            <a:r>
              <a:rPr lang="en-US" dirty="0"/>
              <a:t>Bin p-values by frequency</a:t>
            </a:r>
          </a:p>
          <a:p>
            <a:r>
              <a:rPr lang="en-US" dirty="0"/>
              <a:t>To visualize, use –log_10(p)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theory component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984E8B-8157-4976-ABDF-6DA2CAC344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809E-4FBF-46E9-A03C-31EEBBA5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D6B3F9-C3CC-4332-97E1-E1A833DD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F21C-7438-4532-A5C7-DCF6E434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4506-70B6-4935-8FF8-CA265236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150B-2B12-430D-A29B-1BEED4FA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7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EB7C-C462-422A-9480-04495880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C233A-0E72-4060-BAA5-0BF367642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FF25E-6D23-45E3-88A5-50F5FCCD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C3FD-7C03-4AA1-BE4D-2B6AA97A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DBFE-DC65-4F00-9980-5341148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E833A-B5D2-47E8-B2F8-010235D09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C533-41F3-4E55-96B2-BE26D766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3A2B-19C6-4734-82AF-F25A5B6A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5DF26-3AA2-4775-8E80-C6465E4F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B5A6-A104-4E2F-A639-35ED840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C79A-6545-4A9D-9EB5-58BCB29F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42FD-B080-4688-BE45-EE528CA4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E2A8B-3D72-4A5C-B022-8CAED68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DCA2-4437-4FEA-B51C-F89214A1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0560F-CAF4-456A-9687-7A0ACAC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F2D9-47CE-4AC7-B05E-90705707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3266E-D478-48D7-A70F-263A454C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8AA2-9DB8-41D2-B637-59508095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3077-D6AC-453F-8597-77A3153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6842-16D7-49F9-8024-06CC270D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403A-98BA-4C88-9568-20E8BED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0F70-8411-42F6-BBF9-B65F7C57F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3BAA8-FDC5-4B2D-825F-1E383AF0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1C4C1-BBC3-40C5-B9FF-5E4757A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F6B78-98F1-4125-89B6-D9785B0C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20F1-1681-42F5-A429-0AEA0D44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19D9-2041-42C3-9A37-E7EEBCC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9A8EF-9274-4289-A647-19129296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AFEE-2044-4BC6-9B01-76B4DF8FD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9CAA8-5AF9-4AA7-8A49-F8FFB3783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B78DF-DF63-4D5B-BCF3-70BDB6915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86CD8-6E5D-4070-AD17-B91FEF81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7120B-5AC8-4796-A4FB-73C15284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F439C-FB66-4013-9CB7-509CB62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FF7E-04CE-4192-8164-CE1808F9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B6D05-0A70-4654-8BC4-CADD1850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DF84B-8E96-42F2-AE8F-93C06BE8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B7DD3-2753-4754-8ED5-B275BF21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E0F0E-84CB-46A7-90E9-6754482F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1C1-6087-45F4-B94C-1BE2A27D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43131-E7C1-443A-933D-7EFB858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8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3C93-737D-4E9C-B412-D1D1F2D7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1D68-3440-4013-9B66-469BECB5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29EEF-E9F4-4A17-9C13-149DE6E2F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7947D-0685-422C-9E12-4989107A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376F5-7171-4175-9022-DCE9E145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D3531-14D2-4738-A96B-DAC6EB67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B675-0989-4DB6-A3F1-08869B50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47773-3232-4DAE-8B85-0B232ECCD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8F91A-F778-4960-904A-0E68DE25C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97A5-E086-4AF3-A915-ECD88005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BB4A-9031-42B1-BBB1-1CE7B369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20F69-6B8B-4232-B3F2-3B2722BE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B903E-06C3-47EE-B3D6-E7548398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D03-58B7-455C-9B4F-709B337F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EFC24-80B5-4A26-B684-73DB13247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E4237-9E27-40CF-A4D8-1330F92F21DA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3545E-9F97-4858-BC97-2E866AA78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725C8-92EE-44A8-B0E8-B5A336D0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E71A-13F4-410A-B2AC-50A1149AE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7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94DF-730E-4B9E-8CB5-2B641A42E0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RDM_HW Rotation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2BDE3-5450-4B18-B90B-D71DD9D5B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20201021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Jon Mah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Lohmueller Lab</a:t>
            </a:r>
          </a:p>
        </p:txBody>
      </p:sp>
    </p:spTree>
    <p:extLst>
      <p:ext uri="{BB962C8B-B14F-4D97-AF65-F5344CB8AC3E}">
        <p14:creationId xmlns:p14="http://schemas.microsoft.com/office/powerpoint/2010/main" val="144253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3827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063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0.15765181226837047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0.038461538461538464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0.0335958812774804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0.04285714285714286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0.17873213315341907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0.020618556701030927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0.006152399315464854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0.04929577464788732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0.0005340839655940233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0.08484848484848485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36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30692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694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0.9862450601914519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82499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0.9896416924365574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0.9884717172910189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0.8001178559650717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0.6804439268132277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317925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5868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573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0.10836802322189587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0.15079365079365079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0.0006977700937047164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0.13089005235602094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1.906240137865049e-14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0.12558139534883722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7.765130643961075e-49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0.2049469964664311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1.028044346538665e-06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0.19863013698630136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89410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265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0.006737946999085468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0.1456953642384106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0.11961722488038277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0.028012108656115003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0.13617021276595745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4.42299707571707e-06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0.17421602787456447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2.685800270393974e-11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0.21172638436482086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1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109746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3891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425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0.15765181226837047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0.04878048780487805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0.0335958812774804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0.06802721088435375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0.007524984138352592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0.06395348837209303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2.795707220672947e-09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0.09821428571428571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3.8337853146376335e-18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0.14634146341463414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85528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284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0.5737534207374329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0.047619047619047616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0.0011286832388105567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0.03571428571428571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0.008288391080006528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0.08695652173913043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1.956290313180179e-11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0.07222222222222222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3433031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7695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566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0.10836802322189587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0.15079365079365079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0.0006977700937047164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0.13089005235602094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1.906240137865049e-14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0.12558139534883722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7.765130643961075e-49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0.2049469964664311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1.028044346538665e-06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0.19863013698630136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0817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686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0.006737946999085468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0.10982658959537572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0.007524984138352592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0.002982997456608674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0.20481927710843373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3.327854990971623e-07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0.17407407407407408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3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263053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Fisher’s 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3827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50633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0.15765181226837047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0.038461538461538464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0.0335958812774804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0.04285714285714286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0.17873213315341907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0.020618556701030927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0.006152399315464854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0.04929577464788732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0.0005340839655940233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0.08484848484848485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366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30692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16946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0.9862450601914519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82499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0.9896416924365574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0.9884717172910189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0.8001178559650717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0.6804439268132277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226386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i="1" dirty="0"/>
              <a:t>Conditional on allele count, compute probability of homozygotes – see next slide</a:t>
            </a:r>
          </a:p>
          <a:p>
            <a:r>
              <a:rPr lang="en-US" i="1" dirty="0"/>
              <a:t>Google Fisher’s Method of combined p-values</a:t>
            </a:r>
          </a:p>
          <a:p>
            <a:pPr lvl="1"/>
            <a:r>
              <a:rPr lang="en-US" i="1" dirty="0"/>
              <a:t>Generally, look into methods for combining p-values.</a:t>
            </a:r>
          </a:p>
          <a:p>
            <a:pPr lvl="1"/>
            <a:r>
              <a:rPr lang="en-US" i="1" dirty="0"/>
              <a:t>Sum of log of p-values should be chi^2 distributed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  <a:p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of p-values</a:t>
            </a:r>
          </a:p>
          <a:p>
            <a:pPr lvl="1"/>
            <a:r>
              <a:rPr lang="en-US" dirty="0"/>
              <a:t>Make </a:t>
            </a:r>
            <a:r>
              <a:rPr lang="en-US" dirty="0" err="1"/>
              <a:t>qq</a:t>
            </a:r>
            <a:r>
              <a:rPr lang="en-US" dirty="0"/>
              <a:t>-plot comparing n SNP’s with</a:t>
            </a:r>
          </a:p>
          <a:p>
            <a:pPr lvl="1"/>
            <a:r>
              <a:rPr lang="en-US" dirty="0"/>
              <a:t>Y-axis is vector of –log (p-values) sorted in ascending order of p-value</a:t>
            </a:r>
          </a:p>
          <a:p>
            <a:pPr lvl="1"/>
            <a:r>
              <a:rPr lang="en-US" dirty="0"/>
              <a:t>X-axis is expectation under null. E.g., -log(uniform distribution of p from 0 to 1), except partitions are based on number of SNPs</a:t>
            </a:r>
            <a:endParaRPr lang="en-US" i="1" dirty="0"/>
          </a:p>
          <a:p>
            <a:r>
              <a:rPr lang="en-US" dirty="0"/>
              <a:t>In the case where HW departure is small, the probability of identifying particular SNP’s is extremely low since method is underpowered.</a:t>
            </a:r>
          </a:p>
          <a:p>
            <a:r>
              <a:rPr lang="en-US" dirty="0"/>
              <a:t>Instead, given that we are underpowered, is there any evidence that the p-values in aggregate depart from expectation under the null.</a:t>
            </a:r>
          </a:p>
          <a:p>
            <a:r>
              <a:rPr lang="en-US" dirty="0"/>
              <a:t>Later on we can apply Bonferroni or </a:t>
            </a:r>
            <a:r>
              <a:rPr lang="en-US" dirty="0" err="1"/>
              <a:t>Benjamini</a:t>
            </a:r>
            <a:r>
              <a:rPr lang="en-US" dirty="0"/>
              <a:t>-Hochberg or some other method of controlling FDR, however, due to low power, our current primary concern is low sensitivity.</a:t>
            </a:r>
          </a:p>
        </p:txBody>
      </p:sp>
    </p:spTree>
    <p:extLst>
      <p:ext uri="{BB962C8B-B14F-4D97-AF65-F5344CB8AC3E}">
        <p14:creationId xmlns:p14="http://schemas.microsoft.com/office/powerpoint/2010/main" val="237335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//TODO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Histograms of p-values</a:t>
            </a:r>
          </a:p>
          <a:p>
            <a:pPr lvl="1"/>
            <a:r>
              <a:rPr lang="en-US" dirty="0"/>
              <a:t>Dependence of p-value on frequency</a:t>
            </a:r>
          </a:p>
          <a:p>
            <a:r>
              <a:rPr lang="en-US" dirty="0"/>
              <a:t>Pull out genotype counts</a:t>
            </a:r>
          </a:p>
          <a:p>
            <a:pPr lvl="1"/>
            <a:r>
              <a:rPr lang="en-US" dirty="0"/>
              <a:t>For a given SNP with p at tail-end</a:t>
            </a:r>
          </a:p>
          <a:p>
            <a:pPr lvl="1"/>
            <a:r>
              <a:rPr lang="en-US" dirty="0"/>
              <a:t>Get genotype counts and compute HWE departure by hand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Fro</a:t>
            </a:r>
            <a:endParaRPr lang="en-US" dirty="0"/>
          </a:p>
          <a:p>
            <a:r>
              <a:rPr lang="en-US" dirty="0"/>
              <a:t>m exact test, look into computing probability that we see</a:t>
            </a:r>
          </a:p>
          <a:p>
            <a:pPr lvl="1"/>
            <a:r>
              <a:rPr lang="en-US" dirty="0"/>
              <a:t>Find proportion of doubletons that are two heterozygotes vs. one homozygote</a:t>
            </a:r>
          </a:p>
          <a:p>
            <a:pPr lvl="1"/>
            <a:r>
              <a:rPr lang="en-US" dirty="0"/>
              <a:t>Same case for triple tons ({Aa, Aa, Aa} vs {Aa, aa})</a:t>
            </a:r>
          </a:p>
          <a:p>
            <a:pPr lvl="1"/>
            <a:r>
              <a:rPr lang="en-US" dirty="0"/>
              <a:t>Same case for 4-tons ({Aa, Aa, Aa, Aa} vs {aa, aa} vs {Aa, Aa, aa})</a:t>
            </a:r>
          </a:p>
          <a:p>
            <a:pPr lvl="1"/>
            <a:r>
              <a:rPr lang="en-US" dirty="0"/>
              <a:t>Same case for 5-tons (etc.)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41497-72CD-46FE-910B-BC9A52DE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10284542" cy="9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6A5C-B80D-4DA8-82DF-70D29930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Logistics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4140-6E41-44AB-A78E-4CF1EDDC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62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Detect Recessive Deleterious Mutations (RDM) via departures from Hardy-Weinberg (HW)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Signal is thought to be weak, but we can increase sample size using simulations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Statistical approach or method that aggregates across variants to gain power</a:t>
            </a:r>
          </a:p>
          <a:p>
            <a:pPr lvl="2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Syn vs ns sites; low frequency ns sites; etc.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Determine sufficient sample size for detectable signal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signal can be detected, determine appropriate test statistic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method on simulated data to compute statistical power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If of sufficient power, apply to real data</a:t>
            </a:r>
          </a:p>
        </p:txBody>
      </p:sp>
    </p:spTree>
    <p:extLst>
      <p:ext uri="{BB962C8B-B14F-4D97-AF65-F5344CB8AC3E}">
        <p14:creationId xmlns:p14="http://schemas.microsoft.com/office/powerpoint/2010/main" val="333096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Start off with completely unrealistic case to isolate effect of RDM on HW.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Simulate aggregates of independent sites.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Simulations of varying sample sizes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Independence was achieved via zero-rate of recombination</a:t>
            </a:r>
          </a:p>
          <a:p>
            <a:pPr lvl="1"/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Two alleles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Neutral allele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Recessive deleterious allele, dominance factor of 0.0, so purely recessive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Additive deleterious allele, dominance factor of 0.5, so additive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Use known allele frequencies (since it’s simulated)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Compute resulting genotype frequencies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Search for departures from HW.</a:t>
            </a:r>
          </a:p>
        </p:txBody>
      </p:sp>
    </p:spTree>
    <p:extLst>
      <p:ext uri="{BB962C8B-B14F-4D97-AF65-F5344CB8AC3E}">
        <p14:creationId xmlns:p14="http://schemas.microsoft.com/office/powerpoint/2010/main" val="337803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D991-E38E-4B72-9921-C51DF137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922F-002B-4C95-A560-CC88F38F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1,000 individuals (hermaphroditic, diploid)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12,000 generation burn in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Random initial seed = 1 (rest can be derived)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100 bp (uniform, no recombination)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RDM has dominance of 0 and s of {0, -0.1, -0.01, -0.001}.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ADM has dominance of 0.5 and s of {0, -0.1, -0.01, -0.001}</a:t>
            </a:r>
          </a:p>
          <a:p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On per-SNP basis</a:t>
            </a:r>
          </a:p>
          <a:p>
            <a:pPr lvl="1"/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Chi-square test for departure from HW</a:t>
            </a:r>
          </a:p>
        </p:txBody>
      </p:sp>
    </p:spTree>
    <p:extLst>
      <p:ext uri="{BB962C8B-B14F-4D97-AF65-F5344CB8AC3E}">
        <p14:creationId xmlns:p14="http://schemas.microsoft.com/office/powerpoint/2010/main" val="182079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FD9C-0575-4672-BDCF-805449EF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7510-3A51-4778-BB7F-0F91AE0D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should be on counts, not proportions</a:t>
            </a:r>
          </a:p>
          <a:p>
            <a:r>
              <a:rPr lang="en-US" dirty="0"/>
              <a:t>Look at minimum p-value</a:t>
            </a:r>
          </a:p>
          <a:p>
            <a:pPr lvl="1"/>
            <a:r>
              <a:rPr lang="en-US" dirty="0"/>
              <a:t>If minimum is less than 0.5, also consider proportion that is less than 0.5</a:t>
            </a:r>
          </a:p>
          <a:p>
            <a:pPr lvl="1"/>
            <a:r>
              <a:rPr lang="en-US" dirty="0"/>
              <a:t>Also include number of SNPs</a:t>
            </a:r>
          </a:p>
          <a:p>
            <a:pPr lvl="1"/>
            <a:r>
              <a:rPr lang="en-US" dirty="0"/>
              <a:t>We expect fewer SNP’s when s is more deleterious</a:t>
            </a:r>
          </a:p>
          <a:p>
            <a:pPr lvl="2"/>
            <a:r>
              <a:rPr lang="en-US" dirty="0"/>
              <a:t>In the case were there are very few SNP’s for highly deleterious mutations, results are more stochastic</a:t>
            </a:r>
          </a:p>
          <a:p>
            <a:r>
              <a:rPr lang="en-US" dirty="0"/>
              <a:t>Fisher’s Exact Test for Hardy-</a:t>
            </a:r>
            <a:r>
              <a:rPr lang="en-US" dirty="0" err="1"/>
              <a:t>Weinburg</a:t>
            </a:r>
            <a:endParaRPr lang="en-US" dirty="0"/>
          </a:p>
          <a:p>
            <a:pPr lvl="1"/>
            <a:r>
              <a:rPr lang="en-US" dirty="0"/>
              <a:t>Throw out singletons, since they are uninformative</a:t>
            </a:r>
          </a:p>
          <a:p>
            <a:pPr lvl="1"/>
            <a:r>
              <a:rPr lang="en-US" dirty="0"/>
              <a:t>Should help out multiple-hypothesis burden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35868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573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0.10836802322189587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0.15079365079365079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0.0006977700937047164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0.13089005235602094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1.906240137865049e-14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0.12558139534883722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7.765130643961075e-49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0.2049469964664311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1.028044346538665e-06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0.19863013698630136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589410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265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0.006737946999085468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0.1456953642384106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0.11961722488038277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0.028012108656115003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0.13617021276595745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4.42299707571707e-06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0.17421602787456447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2.685800270393974e-11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0.21172638436482086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14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255343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Results (purely recessive)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3891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425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0.15765181226837047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0.04878048780487805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0.0335958812774804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0.06802721088435375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0.007524984138352592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0.06395348837209303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2.795707220672947e-09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0.09821428571428571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3.8337853146376335e-18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0.14634146341463414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885528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2844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0.5737534207374329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0.047619047619047616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0.0011286832388105567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0.03571428571428571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0.008288391080006528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0.08695652173913043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1.956290313180179e-11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0.07222222222222222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09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s=-0.1</a:t>
            </a:r>
          </a:p>
        </p:txBody>
      </p:sp>
    </p:spTree>
    <p:extLst>
      <p:ext uri="{BB962C8B-B14F-4D97-AF65-F5344CB8AC3E}">
        <p14:creationId xmlns:p14="http://schemas.microsoft.com/office/powerpoint/2010/main" val="176600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F2C1-984C-4FD8-8F85-6A3DF6B2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 Results (additive)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C06213-A66F-4BB2-8A7F-8649DB1357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906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476957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5566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0.10836802322189587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0.15079365079365079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0.0006977700937047164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0.13089005235602094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1.906240137865049e-14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0.12558139534883722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7.765130643961075e-49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0.2049469964664311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1.028044346538665e-06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0.19863013698630136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3B03B9-BEEB-4EE2-9273-C61F50EF61EF}"/>
              </a:ext>
            </a:extLst>
          </p:cNvPr>
          <p:cNvGraphicFramePr>
            <a:graphicFrameLocks/>
          </p:cNvGraphicFramePr>
          <p:nvPr/>
        </p:nvGraphicFramePr>
        <p:xfrm>
          <a:off x="838200" y="4458474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8078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08179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370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686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p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7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0.006737946999085468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9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0.0032147124638421233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0.10982658959537572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4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0.007524984138352592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09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0.002982997456608674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0.20481927710843373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54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3.327854990971623e-07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0.17407407407407408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35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236CC5-8350-46A9-81EA-68241E334F6D}"/>
              </a:ext>
            </a:extLst>
          </p:cNvPr>
          <p:cNvSpPr txBox="1"/>
          <p:nvPr/>
        </p:nvSpPr>
        <p:spPr>
          <a:xfrm>
            <a:off x="5815780" y="132135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96478-6153-4AAC-BCFF-08443C987F2D}"/>
              </a:ext>
            </a:extLst>
          </p:cNvPr>
          <p:cNvSpPr txBox="1"/>
          <p:nvPr/>
        </p:nvSpPr>
        <p:spPr>
          <a:xfrm>
            <a:off x="5815779" y="4027905"/>
            <a:ext cx="132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s=-0.001</a:t>
            </a:r>
          </a:p>
        </p:txBody>
      </p:sp>
    </p:spTree>
    <p:extLst>
      <p:ext uri="{BB962C8B-B14F-4D97-AF65-F5344CB8AC3E}">
        <p14:creationId xmlns:p14="http://schemas.microsoft.com/office/powerpoint/2010/main" val="95509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1351</Words>
  <Application>Microsoft Office PowerPoint</Application>
  <PresentationFormat>Widescreen</PresentationFormat>
  <Paragraphs>507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Yu Gothic</vt:lpstr>
      <vt:lpstr>Arial</vt:lpstr>
      <vt:lpstr>Calibri</vt:lpstr>
      <vt:lpstr>Calibri Light</vt:lpstr>
      <vt:lpstr>Office Theme</vt:lpstr>
      <vt:lpstr>RDM_HW Rotation Update</vt:lpstr>
      <vt:lpstr>Logistics </vt:lpstr>
      <vt:lpstr>Project Aim</vt:lpstr>
      <vt:lpstr>Game Plan</vt:lpstr>
      <vt:lpstr>Implementation Details</vt:lpstr>
      <vt:lpstr>Progress</vt:lpstr>
      <vt:lpstr>Chi-squared Results (purely recessive)</vt:lpstr>
      <vt:lpstr>Chi-squared Results (purely recessive)</vt:lpstr>
      <vt:lpstr>Chi-squared Results (additive)</vt:lpstr>
      <vt:lpstr>Chi-squared Results (additive)</vt:lpstr>
      <vt:lpstr>Fisher’s Results (purely recessive)</vt:lpstr>
      <vt:lpstr>Fisher’s Results (purely recessive)</vt:lpstr>
      <vt:lpstr>Fisher’s Results (additive)</vt:lpstr>
      <vt:lpstr>Fisher’s Results (additive)</vt:lpstr>
      <vt:lpstr>//TODO</vt:lpstr>
      <vt:lpstr>//TODO cont’d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RDM_HW Rotation Update</dc:title>
  <dc:creator>Jonathan Mah</dc:creator>
  <cp:lastModifiedBy>jonmah</cp:lastModifiedBy>
  <cp:revision>71</cp:revision>
  <dcterms:created xsi:type="dcterms:W3CDTF">2020-10-07T15:54:11Z</dcterms:created>
  <dcterms:modified xsi:type="dcterms:W3CDTF">2020-10-22T17:05:14Z</dcterms:modified>
</cp:coreProperties>
</file>