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5" r:id="rId3"/>
    <p:sldId id="267" r:id="rId4"/>
    <p:sldId id="279" r:id="rId5"/>
    <p:sldId id="282" r:id="rId6"/>
    <p:sldId id="280" r:id="rId7"/>
    <p:sldId id="281" r:id="rId8"/>
    <p:sldId id="283" r:id="rId9"/>
    <p:sldId id="278" r:id="rId10"/>
    <p:sldId id="284" r:id="rId11"/>
    <p:sldId id="27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CDF784F-B37D-496E-B3C2-4437BB28292B}">
          <p14:sldIdLst>
            <p14:sldId id="256"/>
            <p14:sldId id="265"/>
            <p14:sldId id="267"/>
            <p14:sldId id="279"/>
            <p14:sldId id="282"/>
            <p14:sldId id="280"/>
            <p14:sldId id="281"/>
            <p14:sldId id="283"/>
            <p14:sldId id="278"/>
            <p14:sldId id="284"/>
            <p14:sldId id="27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6036" autoAdjust="0"/>
  </p:normalViewPr>
  <p:slideViewPr>
    <p:cSldViewPr snapToGrid="0">
      <p:cViewPr>
        <p:scale>
          <a:sx n="92" d="100"/>
          <a:sy n="92" d="100"/>
        </p:scale>
        <p:origin x="336" y="-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446724-7A58-4020-9182-8374F0305DD3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984E8B-8157-4976-ABDF-6DA2CAC34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3846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diagonal to </a:t>
            </a:r>
            <a:r>
              <a:rPr lang="en-US" dirty="0" err="1"/>
              <a:t>qq</a:t>
            </a:r>
            <a:r>
              <a:rPr lang="en-US" dirty="0"/>
              <a:t> plot</a:t>
            </a:r>
          </a:p>
          <a:p>
            <a:endParaRPr lang="en-US" dirty="0"/>
          </a:p>
          <a:p>
            <a:r>
              <a:rPr lang="en-US" dirty="0"/>
              <a:t>Add tables with singletons removed</a:t>
            </a:r>
          </a:p>
          <a:p>
            <a:endParaRPr lang="en-US" dirty="0"/>
          </a:p>
          <a:p>
            <a:r>
              <a:rPr lang="en-US" dirty="0"/>
              <a:t>Proportion below 0.05 and 0.5</a:t>
            </a:r>
          </a:p>
          <a:p>
            <a:endParaRPr lang="en-US" dirty="0"/>
          </a:p>
          <a:p>
            <a:r>
              <a:rPr lang="en-US" dirty="0"/>
              <a:t>Histogram of p-values</a:t>
            </a:r>
          </a:p>
          <a:p>
            <a:endParaRPr lang="en-US" dirty="0"/>
          </a:p>
          <a:p>
            <a:r>
              <a:rPr lang="en-US" dirty="0" err="1"/>
              <a:t>Qqplots</a:t>
            </a:r>
            <a:r>
              <a:rPr lang="en-US" dirty="0"/>
              <a:t>, histograms, tables with/without singletons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984E8B-8157-4976-ABDF-6DA2CAC3440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0262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 add tables back 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984E8B-8157-4976-ABDF-6DA2CAC3440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6704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984E8B-8157-4976-ABDF-6DA2CAC3440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6480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Swap axis labels</a:t>
            </a:r>
          </a:p>
          <a:p>
            <a:endParaRPr lang="en-US" dirty="0"/>
          </a:p>
          <a:p>
            <a:r>
              <a:rPr lang="en-US" dirty="0"/>
              <a:t>Consider binning allele counts together, 2-tons through 5 tons,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984E8B-8157-4976-ABDF-6DA2CAC3440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8165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Start with theory component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984E8B-8157-4976-ABDF-6DA2CAC3440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0970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984E8B-8157-4976-ABDF-6DA2CAC3440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4663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E809E-4FBF-46E9-A03C-31EEBBA592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D6B3F9-C3CC-4332-97E1-E1A833DD85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30F21C-7438-4532-A5C7-DCF6E4344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8F4506-70B6-4935-8FF8-CA2652361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A6150B-2B12-430D-A29B-1BEED4FA8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671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5EB7C-C462-422A-9480-044958804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4C233A-0E72-4060-BAA5-0BF3676428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DFF25E-6D23-45E3-88A5-50F5FCCDB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7C3FD-7C03-4AA1-BE4D-2B6AA97A5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6EDBFE-DC65-4F00-9980-53411482C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037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5E833A-B5D2-47E8-B2F8-010235D097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D1C533-41F3-4E55-96B2-BE26D7660F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93A2B-19C6-4734-82AF-F25A5B6AD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5DF26-3AA2-4775-8E80-C6465E4F2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0AB5A6-A104-4E2F-A639-35ED8400F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2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CC79A-6545-4A9D-9EB5-58BCB29F1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842FD-B080-4688-BE45-EE528CA439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0E2A8B-3D72-4A5C-B022-8CAED6814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4EDCA2-4437-4FEA-B51C-F89214A13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10560F-CAF4-456A-9687-7A0ACAC33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497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0F2D9-47CE-4AC7-B05E-907057074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93266E-D478-48D7-A70F-263A454C1E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468AA2-9DB8-41D2-B637-59508095E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EC3077-D6AC-453F-8597-77A315379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E96842-16D7-49F9-8024-06CC270DE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966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1403A-98BA-4C88-9568-20E8BED62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20F70-8411-42F6-BBF9-B65F7C57FA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83BAA8-FDC5-4B2D-825F-1E383AF0FA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11C4C1-BBC3-40C5-B9FF-5E4757A5F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7F6B78-98F1-4125-89B6-D9785B0C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E420F1-1681-42F5-A429-0AEA0D44B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219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F19D9-2041-42C3-9A37-E7EEBCCAB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A9A8EF-9274-4289-A647-1912929660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F7AFEE-2044-4BC6-9B01-76B4DF8FD2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B9CAA8-5AF9-4AA7-8A49-F8FFB3783F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EB78DF-DF63-4D5B-BCF3-70BDB69156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186CD8-6E5D-4070-AD17-B91FEF81F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E7120B-5AC8-4796-A4FB-73C152847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DF439C-FB66-4013-9CB7-509CB6230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687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4FF7E-04CE-4192-8164-CE1808F9F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AB6D05-0A70-4654-8BC4-CADD18501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3DF84B-8E96-42F2-AE8F-93C06BE8C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9B7DD3-2753-4754-8ED5-B275BF213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330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E0F0E-84CB-46A7-90E9-6754482F3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A681C1-6087-45F4-B94C-1BE2A27D3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143131-E7C1-443A-933D-7EFB858FC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589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A3C93-737D-4E9C-B412-D1D1F2D7C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141D68-3440-4013-9B66-469BECB55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B29EEF-E9F4-4A17-9C13-149DE6E2FD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F7947D-0685-422C-9E12-4989107AD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E376F5-7171-4175-9022-DCE9E145D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6D3531-14D2-4738-A96B-DAC6EB671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564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8B675-0989-4DB6-A3F1-08869B50D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B47773-3232-4DAE-8B85-0B232ECCDA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F8F91A-F778-4960-904A-0E68DE25CB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1197A5-E086-4AF3-A915-ECD880057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7ABB4A-9031-42B1-BBB1-1CE7B369A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F20F69-6B8B-4232-B3F2-3B2722BEE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001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DB903E-06C3-47EE-B3D6-E75483981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111D03-58B7-455C-9B4F-709B337F5D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AEFC24-80B5-4A26-B684-73DB132479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6E4237-9E27-40CF-A4D8-1330F92F21DA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3545E-9F97-4858-BC97-2E866AA789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3725C8-92EE-44A8-B0E8-B5A336D013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370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394DF-730E-4B9E-8CB5-2B641A42E0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RDM_HW Rotation Update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12BDE3-5450-4B18-B90B-D71DD9D5BA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20201028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Jon Mah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Lohmueller Lab</a:t>
            </a:r>
          </a:p>
        </p:txBody>
      </p:sp>
    </p:spTree>
    <p:extLst>
      <p:ext uri="{BB962C8B-B14F-4D97-AF65-F5344CB8AC3E}">
        <p14:creationId xmlns:p14="http://schemas.microsoft.com/office/powerpoint/2010/main" val="14425381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4E36D40-7E24-46F9-80A3-13C2DE4B01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375" y="366309"/>
            <a:ext cx="10284542" cy="93301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B38632A-2967-49C0-AE8C-CBAB9FF1EC91}"/>
              </a:ext>
            </a:extLst>
          </p:cNvPr>
          <p:cNvSpPr txBox="1"/>
          <p:nvPr/>
        </p:nvSpPr>
        <p:spPr>
          <a:xfrm>
            <a:off x="556953" y="1670859"/>
            <a:ext cx="20086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Suppose doubleton</a:t>
            </a:r>
          </a:p>
          <a:p>
            <a:endParaRPr lang="en-US" dirty="0"/>
          </a:p>
          <a:p>
            <a:r>
              <a:rPr lang="en-US" dirty="0" err="1"/>
              <a:t>n_a</a:t>
            </a:r>
            <a:r>
              <a:rPr lang="en-US" dirty="0"/>
              <a:t> = 2, </a:t>
            </a:r>
            <a:r>
              <a:rPr lang="en-US" dirty="0" err="1"/>
              <a:t>n_A</a:t>
            </a:r>
            <a:r>
              <a:rPr lang="en-US" dirty="0"/>
              <a:t> = n - 2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5579BA0-9B3D-4ED7-9594-0CA0B52021D6}"/>
              </a:ext>
            </a:extLst>
          </p:cNvPr>
          <p:cNvSpPr txBox="1"/>
          <p:nvPr/>
        </p:nvSpPr>
        <p:spPr>
          <a:xfrm>
            <a:off x="4107955" y="1670859"/>
            <a:ext cx="19880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Suppose tripleton</a:t>
            </a:r>
          </a:p>
          <a:p>
            <a:endParaRPr lang="en-US" dirty="0"/>
          </a:p>
          <a:p>
            <a:r>
              <a:rPr lang="en-US" dirty="0" err="1"/>
              <a:t>n_a</a:t>
            </a:r>
            <a:r>
              <a:rPr lang="en-US" dirty="0"/>
              <a:t> = 3, </a:t>
            </a:r>
            <a:r>
              <a:rPr lang="en-US" dirty="0" err="1"/>
              <a:t>n_A</a:t>
            </a:r>
            <a:r>
              <a:rPr lang="en-US" dirty="0"/>
              <a:t> = n - 3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C19EC7A-4AE2-47BD-81FA-BDD3BB2DD385}"/>
              </a:ext>
            </a:extLst>
          </p:cNvPr>
          <p:cNvSpPr txBox="1"/>
          <p:nvPr/>
        </p:nvSpPr>
        <p:spPr>
          <a:xfrm>
            <a:off x="8073243" y="1654234"/>
            <a:ext cx="19880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Suppose four-ton</a:t>
            </a:r>
          </a:p>
          <a:p>
            <a:endParaRPr lang="en-US" dirty="0"/>
          </a:p>
          <a:p>
            <a:r>
              <a:rPr lang="en-US" dirty="0" err="1"/>
              <a:t>n_a</a:t>
            </a:r>
            <a:r>
              <a:rPr lang="en-US" dirty="0"/>
              <a:t> = 4, </a:t>
            </a:r>
            <a:r>
              <a:rPr lang="en-US" dirty="0" err="1"/>
              <a:t>n_A</a:t>
            </a:r>
            <a:r>
              <a:rPr lang="en-US" dirty="0"/>
              <a:t> = n - 4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FF8C93F-47CE-4444-B123-62754024DF13}"/>
              </a:ext>
            </a:extLst>
          </p:cNvPr>
          <p:cNvSpPr txBox="1"/>
          <p:nvPr/>
        </p:nvSpPr>
        <p:spPr>
          <a:xfrm>
            <a:off x="556953" y="2907534"/>
            <a:ext cx="386284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Plug in genotype counts, give n</a:t>
            </a:r>
          </a:p>
          <a:p>
            <a:endParaRPr lang="en-US" dirty="0"/>
          </a:p>
          <a:p>
            <a:r>
              <a:rPr lang="en-US" dirty="0" err="1"/>
              <a:t>n_AA</a:t>
            </a:r>
            <a:r>
              <a:rPr lang="en-US" dirty="0"/>
              <a:t> = n - 2 </a:t>
            </a:r>
            <a:br>
              <a:rPr lang="en-US" dirty="0"/>
            </a:br>
            <a:r>
              <a:rPr lang="en-US" dirty="0" err="1"/>
              <a:t>n_Aa</a:t>
            </a:r>
            <a:r>
              <a:rPr lang="en-US" dirty="0"/>
              <a:t> = 2</a:t>
            </a:r>
            <a:br>
              <a:rPr lang="en-US" dirty="0"/>
            </a:br>
            <a:r>
              <a:rPr lang="en-US" dirty="0" err="1"/>
              <a:t>n_aa</a:t>
            </a:r>
            <a:r>
              <a:rPr lang="en-US" dirty="0"/>
              <a:t> = 0</a:t>
            </a:r>
          </a:p>
          <a:p>
            <a:endParaRPr lang="en-US" dirty="0"/>
          </a:p>
          <a:p>
            <a:r>
              <a:rPr lang="en-US" dirty="0" err="1"/>
              <a:t>n_AA</a:t>
            </a:r>
            <a:r>
              <a:rPr lang="en-US" dirty="0"/>
              <a:t> = n - 1</a:t>
            </a:r>
          </a:p>
          <a:p>
            <a:r>
              <a:rPr lang="en-US" dirty="0" err="1"/>
              <a:t>N_Aa</a:t>
            </a:r>
            <a:r>
              <a:rPr lang="en-US" dirty="0"/>
              <a:t> = 0</a:t>
            </a:r>
          </a:p>
          <a:p>
            <a:r>
              <a:rPr lang="en-US" dirty="0" err="1"/>
              <a:t>n_aa</a:t>
            </a:r>
            <a:r>
              <a:rPr lang="en-US" dirty="0"/>
              <a:t> = 1</a:t>
            </a:r>
          </a:p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FB9E16B-75F2-4AF9-92E5-2E6D134ECD27}"/>
              </a:ext>
            </a:extLst>
          </p:cNvPr>
          <p:cNvSpPr txBox="1"/>
          <p:nvPr/>
        </p:nvSpPr>
        <p:spPr>
          <a:xfrm>
            <a:off x="3785062" y="2907534"/>
            <a:ext cx="386284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Plug in genotype counts, give n</a:t>
            </a:r>
          </a:p>
          <a:p>
            <a:endParaRPr lang="en-US" dirty="0"/>
          </a:p>
          <a:p>
            <a:r>
              <a:rPr lang="en-US" dirty="0" err="1"/>
              <a:t>n_AA</a:t>
            </a:r>
            <a:r>
              <a:rPr lang="en-US" dirty="0"/>
              <a:t> = n - 3 </a:t>
            </a:r>
            <a:br>
              <a:rPr lang="en-US" dirty="0"/>
            </a:br>
            <a:r>
              <a:rPr lang="en-US" dirty="0" err="1"/>
              <a:t>n_Aa</a:t>
            </a:r>
            <a:r>
              <a:rPr lang="en-US" dirty="0"/>
              <a:t> = 3</a:t>
            </a:r>
            <a:br>
              <a:rPr lang="en-US" dirty="0"/>
            </a:br>
            <a:r>
              <a:rPr lang="en-US" dirty="0" err="1"/>
              <a:t>n_aa</a:t>
            </a:r>
            <a:r>
              <a:rPr lang="en-US" dirty="0"/>
              <a:t> = 0</a:t>
            </a:r>
          </a:p>
          <a:p>
            <a:endParaRPr lang="en-US" dirty="0"/>
          </a:p>
          <a:p>
            <a:r>
              <a:rPr lang="en-US" dirty="0" err="1"/>
              <a:t>n_AA</a:t>
            </a:r>
            <a:r>
              <a:rPr lang="en-US" dirty="0"/>
              <a:t> = n - 2</a:t>
            </a:r>
          </a:p>
          <a:p>
            <a:r>
              <a:rPr lang="en-US" dirty="0" err="1"/>
              <a:t>N_Aa</a:t>
            </a:r>
            <a:r>
              <a:rPr lang="en-US" dirty="0"/>
              <a:t> = 1</a:t>
            </a:r>
          </a:p>
          <a:p>
            <a:r>
              <a:rPr lang="en-US" dirty="0" err="1"/>
              <a:t>n_aa</a:t>
            </a:r>
            <a:r>
              <a:rPr lang="en-US" dirty="0"/>
              <a:t> = 1</a:t>
            </a:r>
          </a:p>
          <a:p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E3E0130-8E01-45F7-BE2E-FBB5AA6E7289}"/>
              </a:ext>
            </a:extLst>
          </p:cNvPr>
          <p:cNvSpPr txBox="1"/>
          <p:nvPr/>
        </p:nvSpPr>
        <p:spPr>
          <a:xfrm>
            <a:off x="7772200" y="2907534"/>
            <a:ext cx="386284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Plug in genotype counts, give n</a:t>
            </a:r>
          </a:p>
          <a:p>
            <a:endParaRPr lang="en-US" dirty="0"/>
          </a:p>
          <a:p>
            <a:r>
              <a:rPr lang="en-US" dirty="0" err="1"/>
              <a:t>n_AA</a:t>
            </a:r>
            <a:r>
              <a:rPr lang="en-US" dirty="0"/>
              <a:t> = n - 4 </a:t>
            </a:r>
            <a:br>
              <a:rPr lang="en-US" dirty="0"/>
            </a:br>
            <a:r>
              <a:rPr lang="en-US" dirty="0" err="1"/>
              <a:t>n_Aa</a:t>
            </a:r>
            <a:r>
              <a:rPr lang="en-US" dirty="0"/>
              <a:t> = 4</a:t>
            </a:r>
            <a:br>
              <a:rPr lang="en-US" dirty="0"/>
            </a:br>
            <a:r>
              <a:rPr lang="en-US" dirty="0" err="1"/>
              <a:t>n_aa</a:t>
            </a:r>
            <a:r>
              <a:rPr lang="en-US" dirty="0"/>
              <a:t> = 0</a:t>
            </a:r>
          </a:p>
          <a:p>
            <a:endParaRPr lang="en-US" dirty="0"/>
          </a:p>
          <a:p>
            <a:r>
              <a:rPr lang="en-US" dirty="0" err="1"/>
              <a:t>n_AA</a:t>
            </a:r>
            <a:r>
              <a:rPr lang="en-US" dirty="0"/>
              <a:t> = n - 3</a:t>
            </a:r>
          </a:p>
          <a:p>
            <a:r>
              <a:rPr lang="en-US" dirty="0" err="1"/>
              <a:t>N_Aa</a:t>
            </a:r>
            <a:r>
              <a:rPr lang="en-US" dirty="0"/>
              <a:t> = 2</a:t>
            </a:r>
          </a:p>
          <a:p>
            <a:r>
              <a:rPr lang="en-US" dirty="0" err="1"/>
              <a:t>n_aa</a:t>
            </a:r>
            <a:r>
              <a:rPr lang="en-US" dirty="0"/>
              <a:t> = 1</a:t>
            </a:r>
          </a:p>
          <a:p>
            <a:endParaRPr lang="en-US" dirty="0"/>
          </a:p>
          <a:p>
            <a:r>
              <a:rPr lang="en-US" dirty="0"/>
              <a:t>N_AA = n - 2 </a:t>
            </a:r>
          </a:p>
          <a:p>
            <a:r>
              <a:rPr lang="en-US" dirty="0" err="1"/>
              <a:t>N_Aa</a:t>
            </a:r>
            <a:r>
              <a:rPr lang="en-US" dirty="0"/>
              <a:t> = 0</a:t>
            </a:r>
          </a:p>
          <a:p>
            <a:r>
              <a:rPr lang="en-US" dirty="0" err="1"/>
              <a:t>N_aa</a:t>
            </a:r>
            <a:r>
              <a:rPr lang="en-US" dirty="0"/>
              <a:t> = 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1782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4FD9C-0575-4672-BDCF-805449EFA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Standing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17510-3A51-4778-BB7F-0F91AE0D6F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i="1" dirty="0"/>
              <a:t>Conditional on allele count, compute probability of homozygotes – see previous slide</a:t>
            </a:r>
          </a:p>
          <a:p>
            <a:r>
              <a:rPr lang="en-US" i="1" dirty="0"/>
              <a:t>Google Fisher’s Method of combined p-values</a:t>
            </a:r>
          </a:p>
          <a:p>
            <a:pPr lvl="1"/>
            <a:r>
              <a:rPr lang="en-US" i="1" dirty="0"/>
              <a:t>Generally, look into methods for combining p-values.</a:t>
            </a:r>
          </a:p>
          <a:p>
            <a:pPr lvl="1"/>
            <a:r>
              <a:rPr lang="en-US" i="1" dirty="0"/>
              <a:t>Sum of log of p-values should be chi^2 distributed</a:t>
            </a:r>
          </a:p>
          <a:p>
            <a:r>
              <a:rPr lang="en-US" dirty="0"/>
              <a:t>In the case where HW departure is small, the probability of identifying particular SNP’s is extremely low since method is underpowered.</a:t>
            </a:r>
          </a:p>
          <a:p>
            <a:r>
              <a:rPr lang="en-US" dirty="0"/>
              <a:t>Instead, given that we are underpowered, is there any evidence that the p-values in aggregate depart from expectation under the null.</a:t>
            </a:r>
          </a:p>
          <a:p>
            <a:r>
              <a:rPr lang="en-US" dirty="0"/>
              <a:t>Later on we can apply Bonferroni or </a:t>
            </a:r>
            <a:r>
              <a:rPr lang="en-US" dirty="0" err="1"/>
              <a:t>Benjamini</a:t>
            </a:r>
            <a:r>
              <a:rPr lang="en-US" dirty="0"/>
              <a:t>-Hochberg or some other method of controlling FDR, however, due to low power, our current primary concern is low sensitivity.</a:t>
            </a:r>
          </a:p>
        </p:txBody>
      </p:sp>
    </p:spTree>
    <p:extLst>
      <p:ext uri="{BB962C8B-B14F-4D97-AF65-F5344CB8AC3E}">
        <p14:creationId xmlns:p14="http://schemas.microsoft.com/office/powerpoint/2010/main" val="2373352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46A5C-B80D-4DA8-82DF-70D29930F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Logistics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F4140-6E41-44AB-A78E-4CF1EDDC08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Let’s not meet next week (Election day)</a:t>
            </a:r>
          </a:p>
        </p:txBody>
      </p:sp>
    </p:spTree>
    <p:extLst>
      <p:ext uri="{BB962C8B-B14F-4D97-AF65-F5344CB8AC3E}">
        <p14:creationId xmlns:p14="http://schemas.microsoft.com/office/powerpoint/2010/main" val="1443621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4FD9C-0575-4672-BDCF-805449EFA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17510-3A51-4778-BB7F-0F91AE0D6F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Make </a:t>
            </a:r>
            <a:r>
              <a:rPr lang="en-US" dirty="0" err="1"/>
              <a:t>qq</a:t>
            </a:r>
            <a:r>
              <a:rPr lang="en-US" dirty="0"/>
              <a:t>-plot of p-values</a:t>
            </a:r>
          </a:p>
          <a:p>
            <a:pPr lvl="1"/>
            <a:r>
              <a:rPr lang="en-US" dirty="0"/>
              <a:t>Make </a:t>
            </a:r>
            <a:r>
              <a:rPr lang="en-US" dirty="0" err="1"/>
              <a:t>qq</a:t>
            </a:r>
            <a:r>
              <a:rPr lang="en-US" dirty="0"/>
              <a:t>-plot comparing n SNP’s with</a:t>
            </a:r>
          </a:p>
          <a:p>
            <a:pPr lvl="1"/>
            <a:r>
              <a:rPr lang="en-US" dirty="0"/>
              <a:t>Y-axis is vector of –log (p-values) sorted in ascending order of p-value</a:t>
            </a:r>
          </a:p>
          <a:p>
            <a:pPr lvl="1"/>
            <a:r>
              <a:rPr lang="en-US" dirty="0"/>
              <a:t>X-axis is expectation under null. E.g., -log(uniform distribution of p from 0 to 1), except partitions are based on number of SNPs</a:t>
            </a:r>
            <a:endParaRPr lang="en-US" i="1" dirty="0"/>
          </a:p>
          <a:p>
            <a:r>
              <a:rPr lang="en-US" dirty="0"/>
              <a:t>Histograms (technically boxplots) of p-values</a:t>
            </a:r>
          </a:p>
          <a:p>
            <a:pPr lvl="1"/>
            <a:r>
              <a:rPr lang="en-US" dirty="0"/>
              <a:t>Dependence of p-value on frequency, e.g., doubletons, tripletons, etc.</a:t>
            </a:r>
          </a:p>
          <a:p>
            <a:r>
              <a:rPr lang="en-US" dirty="0"/>
              <a:t>Compute number of heterozygotes / homozygotes, given allele count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927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72174-4BF1-4684-BFAA-0BA74CC05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u="none" strike="noStrike" dirty="0">
                <a:effectLst/>
                <a:latin typeface="-apple-system"/>
              </a:rPr>
              <a:t>QQ-plots of p-values</a:t>
            </a:r>
            <a:endParaRPr lang="en-US" dirty="0"/>
          </a:p>
        </p:txBody>
      </p:sp>
      <p:pic>
        <p:nvPicPr>
          <p:cNvPr id="25" name="Picture 24" descr="Chart, scatter chart&#10;&#10;Description automatically generated">
            <a:extLst>
              <a:ext uri="{FF2B5EF4-FFF2-40B4-BE49-F238E27FC236}">
                <a16:creationId xmlns:a16="http://schemas.microsoft.com/office/drawing/2014/main" id="{D42235B4-8943-4422-8D78-1472B36E01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6639852" cy="4410691"/>
          </a:xfrm>
          <a:prstGeom prst="rect">
            <a:avLst/>
          </a:prstGeom>
        </p:spPr>
      </p:pic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F865ABF-7139-4072-BD94-2AE105313106}"/>
              </a:ext>
            </a:extLst>
          </p:cNvPr>
          <p:cNvCxnSpPr/>
          <p:nvPr/>
        </p:nvCxnSpPr>
        <p:spPr>
          <a:xfrm flipV="1">
            <a:off x="1420238" y="2172511"/>
            <a:ext cx="4319081" cy="3352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2973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72174-4BF1-4684-BFAA-0BA74CC05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u="none" strike="noStrike" dirty="0">
                <a:effectLst/>
                <a:latin typeface="-apple-system"/>
              </a:rPr>
              <a:t>QQ-plots of p-values</a:t>
            </a:r>
            <a:endParaRPr lang="en-US" dirty="0"/>
          </a:p>
        </p:txBody>
      </p:sp>
      <p:pic>
        <p:nvPicPr>
          <p:cNvPr id="18" name="Picture 17" descr="Chart, scatter chart&#10;&#10;Description automatically generated">
            <a:extLst>
              <a:ext uri="{FF2B5EF4-FFF2-40B4-BE49-F238E27FC236}">
                <a16:creationId xmlns:a16="http://schemas.microsoft.com/office/drawing/2014/main" id="{86A7D117-1211-4D95-9573-C140371584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38289"/>
            <a:ext cx="5943600" cy="3948190"/>
          </a:xfrm>
          <a:prstGeom prst="rect">
            <a:avLst/>
          </a:prstGeom>
        </p:spPr>
      </p:pic>
      <p:pic>
        <p:nvPicPr>
          <p:cNvPr id="21" name="Picture 20" descr="Chart, scatter chart&#10;&#10;Description automatically generated">
            <a:extLst>
              <a:ext uri="{FF2B5EF4-FFF2-40B4-BE49-F238E27FC236}">
                <a16:creationId xmlns:a16="http://schemas.microsoft.com/office/drawing/2014/main" id="{A9EBC4DA-BA76-4343-9FF9-EA56F9D7BC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1690688"/>
            <a:ext cx="5943600" cy="3948190"/>
          </a:xfrm>
          <a:prstGeom prst="rect">
            <a:avLst/>
          </a:prstGeom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70B1AD1-91C7-4974-9F42-CD6048AABF3D}"/>
              </a:ext>
            </a:extLst>
          </p:cNvPr>
          <p:cNvCxnSpPr/>
          <p:nvPr/>
        </p:nvCxnSpPr>
        <p:spPr>
          <a:xfrm flipV="1">
            <a:off x="586048" y="1594995"/>
            <a:ext cx="4319081" cy="3352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5B091A5-46B6-40F2-BB60-60EEA2D49129}"/>
              </a:ext>
            </a:extLst>
          </p:cNvPr>
          <p:cNvCxnSpPr/>
          <p:nvPr/>
        </p:nvCxnSpPr>
        <p:spPr>
          <a:xfrm flipV="1">
            <a:off x="6096000" y="2029406"/>
            <a:ext cx="4319081" cy="3352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88203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72174-4BF1-4684-BFAA-0BA74CC05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u="none" strike="noStrike" dirty="0">
                <a:effectLst/>
                <a:latin typeface="-apple-system"/>
              </a:rPr>
              <a:t>QQ-plots of p-values</a:t>
            </a:r>
            <a:endParaRPr lang="en-US" dirty="0"/>
          </a:p>
        </p:txBody>
      </p:sp>
      <p:pic>
        <p:nvPicPr>
          <p:cNvPr id="16" name="Picture 15" descr="Chart&#10;&#10;Description automatically generated">
            <a:extLst>
              <a:ext uri="{FF2B5EF4-FFF2-40B4-BE49-F238E27FC236}">
                <a16:creationId xmlns:a16="http://schemas.microsoft.com/office/drawing/2014/main" id="{874C24F6-C287-40B1-9607-6AFF0290B3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86153"/>
            <a:ext cx="5943600" cy="3948190"/>
          </a:xfrm>
          <a:prstGeom prst="rect">
            <a:avLst/>
          </a:prstGeom>
        </p:spPr>
      </p:pic>
      <p:pic>
        <p:nvPicPr>
          <p:cNvPr id="18" name="Picture 17" descr="Chart&#10;&#10;Description automatically generated">
            <a:extLst>
              <a:ext uri="{FF2B5EF4-FFF2-40B4-BE49-F238E27FC236}">
                <a16:creationId xmlns:a16="http://schemas.microsoft.com/office/drawing/2014/main" id="{6010D677-4925-4122-AE33-B27194F54C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3403" y="1686153"/>
            <a:ext cx="5943600" cy="3948190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A524665-A25E-43EF-867C-64E081F101A8}"/>
              </a:ext>
            </a:extLst>
          </p:cNvPr>
          <p:cNvCxnSpPr/>
          <p:nvPr/>
        </p:nvCxnSpPr>
        <p:spPr>
          <a:xfrm flipV="1">
            <a:off x="433649" y="1819047"/>
            <a:ext cx="4319081" cy="3352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77C28E8-8569-48FD-911B-3499C6E48185}"/>
              </a:ext>
            </a:extLst>
          </p:cNvPr>
          <p:cNvCxnSpPr/>
          <p:nvPr/>
        </p:nvCxnSpPr>
        <p:spPr>
          <a:xfrm flipV="1">
            <a:off x="6134100" y="2108343"/>
            <a:ext cx="4319081" cy="3352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34536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72174-4BF1-4684-BFAA-0BA74CC05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u="none" strike="noStrike" dirty="0">
                <a:effectLst/>
                <a:latin typeface="-apple-system"/>
              </a:rPr>
              <a:t>QQ-plots of p-values</a:t>
            </a:r>
            <a:endParaRPr lang="en-US" dirty="0"/>
          </a:p>
        </p:txBody>
      </p:sp>
      <p:pic>
        <p:nvPicPr>
          <p:cNvPr id="16" name="Picture 15" descr="Chart, scatter chart&#10;&#10;Description automatically generated">
            <a:extLst>
              <a:ext uri="{FF2B5EF4-FFF2-40B4-BE49-F238E27FC236}">
                <a16:creationId xmlns:a16="http://schemas.microsoft.com/office/drawing/2014/main" id="{BB971336-B3E8-4CB9-8F5E-C1918A38D1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609763"/>
            <a:ext cx="5943600" cy="3948190"/>
          </a:xfrm>
          <a:prstGeom prst="rect">
            <a:avLst/>
          </a:prstGeom>
        </p:spPr>
      </p:pic>
      <p:pic>
        <p:nvPicPr>
          <p:cNvPr id="18" name="Picture 17" descr="Chart, scatter chart&#10;&#10;Description automatically generated">
            <a:extLst>
              <a:ext uri="{FF2B5EF4-FFF2-40B4-BE49-F238E27FC236}">
                <a16:creationId xmlns:a16="http://schemas.microsoft.com/office/drawing/2014/main" id="{4FFB9DD8-80E4-4CEA-ADC3-CE33C8028B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3236" y="1686153"/>
            <a:ext cx="5943600" cy="3948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1278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71A9E13C-9A07-4FE3-83BF-C22B18B232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0" y="331438"/>
            <a:ext cx="5943600" cy="3948190"/>
          </a:xfrm>
          <a:prstGeom prst="rect">
            <a:avLst/>
          </a:prstGeom>
        </p:spPr>
      </p:pic>
      <p:pic>
        <p:nvPicPr>
          <p:cNvPr id="7" name="Picture 6" descr="Chart, box and whisker chart&#10;&#10;Description automatically generated">
            <a:extLst>
              <a:ext uri="{FF2B5EF4-FFF2-40B4-BE49-F238E27FC236}">
                <a16:creationId xmlns:a16="http://schemas.microsoft.com/office/drawing/2014/main" id="{901F9A5F-4FD8-4A02-94E5-3DDD914596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331438"/>
            <a:ext cx="5943600" cy="3948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8171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4FD9C-0575-4672-BDCF-805449EFA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//TODO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17510-3A51-4778-BB7F-0F91AE0D6F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Pull out genotype counts</a:t>
            </a:r>
          </a:p>
          <a:p>
            <a:pPr lvl="1"/>
            <a:r>
              <a:rPr lang="en-US" dirty="0"/>
              <a:t>For a given SNP with p at tail-end</a:t>
            </a:r>
          </a:p>
          <a:p>
            <a:pPr lvl="1"/>
            <a:r>
              <a:rPr lang="en-US" dirty="0"/>
              <a:t>Get genotype counts and compute HWE departure by hand</a:t>
            </a:r>
          </a:p>
          <a:p>
            <a:r>
              <a:rPr lang="en-US" dirty="0"/>
              <a:t>From exact test, look into computing probability that we see</a:t>
            </a:r>
          </a:p>
          <a:p>
            <a:pPr lvl="1"/>
            <a:r>
              <a:rPr lang="en-US" dirty="0"/>
              <a:t>Find proportion of doubletons that are two heterozygotes vs. one homozygote</a:t>
            </a:r>
          </a:p>
          <a:p>
            <a:pPr lvl="1"/>
            <a:r>
              <a:rPr lang="en-US" dirty="0"/>
              <a:t>Same case for triple tons ({Aa, Aa, Aa} vs {Aa, aa})</a:t>
            </a:r>
          </a:p>
          <a:p>
            <a:pPr lvl="1"/>
            <a:r>
              <a:rPr lang="en-US" dirty="0"/>
              <a:t>Same case for 4-tons ({Aa, Aa, Aa, Aa} vs {aa, aa} vs {Aa, Aa, aa})</a:t>
            </a:r>
          </a:p>
          <a:p>
            <a:pPr lvl="1"/>
            <a:r>
              <a:rPr lang="en-US" dirty="0"/>
              <a:t>Same case for 5-tons (etc.)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641497-72CD-46FE-910B-BC9A52DEE9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378884"/>
            <a:ext cx="10284542" cy="933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404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2368</TotalTime>
  <Words>590</Words>
  <Application>Microsoft Office PowerPoint</Application>
  <PresentationFormat>Widescreen</PresentationFormat>
  <Paragraphs>90</Paragraphs>
  <Slides>11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Yu Gothic</vt:lpstr>
      <vt:lpstr>-apple-system</vt:lpstr>
      <vt:lpstr>Arial</vt:lpstr>
      <vt:lpstr>Calibri</vt:lpstr>
      <vt:lpstr>Calibri Light</vt:lpstr>
      <vt:lpstr>Office Theme</vt:lpstr>
      <vt:lpstr>RDM_HW Rotation Update</vt:lpstr>
      <vt:lpstr>Logistics </vt:lpstr>
      <vt:lpstr>Progress</vt:lpstr>
      <vt:lpstr>QQ-plots of p-values</vt:lpstr>
      <vt:lpstr>QQ-plots of p-values</vt:lpstr>
      <vt:lpstr>QQ-plots of p-values</vt:lpstr>
      <vt:lpstr>QQ-plots of p-values</vt:lpstr>
      <vt:lpstr>PowerPoint Presentation</vt:lpstr>
      <vt:lpstr>//TODO</vt:lpstr>
      <vt:lpstr>PowerPoint Presentation</vt:lpstr>
      <vt:lpstr>Standing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RDM_HW Rotation Update</dc:title>
  <dc:creator>Jonathan Mah</dc:creator>
  <cp:lastModifiedBy>jonmah</cp:lastModifiedBy>
  <cp:revision>88</cp:revision>
  <dcterms:created xsi:type="dcterms:W3CDTF">2020-10-07T15:54:11Z</dcterms:created>
  <dcterms:modified xsi:type="dcterms:W3CDTF">2020-10-28T20:47:37Z</dcterms:modified>
</cp:coreProperties>
</file>