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1" r:id="rId6"/>
    <p:sldId id="267" r:id="rId7"/>
    <p:sldId id="284" r:id="rId8"/>
    <p:sldId id="285" r:id="rId9"/>
    <p:sldId id="286" r:id="rId10"/>
    <p:sldId id="287" r:id="rId11"/>
    <p:sldId id="273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84"/>
            <p14:sldId id="285"/>
            <p14:sldId id="286"/>
            <p14:sldId id="287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6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theory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20201109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 Meeting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741D-F720-4207-9B4A-70EBB29C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results (n = 10)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0D90D4-F7DE-4AD1-9C81-E2F914803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88843"/>
              </p:ext>
            </p:extLst>
          </p:nvPr>
        </p:nvGraphicFramePr>
        <p:xfrm>
          <a:off x="81115" y="1366957"/>
          <a:ext cx="4728410" cy="5186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4205">
                  <a:extLst>
                    <a:ext uri="{9D8B030D-6E8A-4147-A177-3AD203B41FA5}">
                      <a16:colId xmlns:a16="http://schemas.microsoft.com/office/drawing/2014/main" val="3341757337"/>
                    </a:ext>
                  </a:extLst>
                </a:gridCol>
                <a:gridCol w="2364205">
                  <a:extLst>
                    <a:ext uri="{9D8B030D-6E8A-4147-A177-3AD203B41FA5}">
                      <a16:colId xmlns:a16="http://schemas.microsoft.com/office/drawing/2014/main" val="1098463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[AA, Aa, aa]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r>
                        <a:rPr lang="en-US" dirty="0"/>
                        <a:t> under 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3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[n-2, 2,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0.9949748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[n-1, 0,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7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[n-3, 3,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0.984924623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4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[n-2, 1,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0.01507537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0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[n-4, 4,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0.9699257709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3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[n-3, 2,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0.029997704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1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[n-2, 0,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7.6524755e-5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8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[n-5, 5,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0.9501313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[n-4, 3,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0.04948600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5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[n-3, 1,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0.0003826237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7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[n-6, 6,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0.9257690247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6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[n-5, 4,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0.0730870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1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7058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E83A214-4547-4452-8D61-7E3CCA1A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10" y="1328138"/>
            <a:ext cx="4728410" cy="52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4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Conditional on allele count, compute probability of homozygotes – see previous slide</a:t>
            </a:r>
          </a:p>
          <a:p>
            <a:r>
              <a:rPr lang="en-US" i="1" dirty="0"/>
              <a:t>Google Fisher’s Method of combined p-values</a:t>
            </a:r>
          </a:p>
          <a:p>
            <a:pPr lvl="1"/>
            <a:r>
              <a:rPr lang="en-US" i="1" dirty="0"/>
              <a:t>Generally, look into methods for combining p-values.</a:t>
            </a:r>
          </a:p>
          <a:p>
            <a:pPr lvl="1"/>
            <a:r>
              <a:rPr lang="en-US" i="1" dirty="0"/>
              <a:t>Sum of log of p-values should be chi^2 distributed</a:t>
            </a:r>
          </a:p>
          <a:p>
            <a:r>
              <a:rPr lang="en-US" dirty="0"/>
              <a:t>In the case where HW departure is small, the probability of identifying particular SNP’s is extremely low since method is underpowered.</a:t>
            </a:r>
          </a:p>
          <a:p>
            <a:r>
              <a:rPr lang="en-US" dirty="0"/>
              <a:t>Instead, given that we are underpowered, is there any evidence that the p-values in aggregate depart from expectation under the null.</a:t>
            </a:r>
          </a:p>
          <a:p>
            <a:r>
              <a:rPr lang="en-US" dirty="0"/>
              <a:t>Later on we can apply Bonferroni or </a:t>
            </a:r>
            <a:r>
              <a:rPr lang="en-US" dirty="0" err="1"/>
              <a:t>Benjamini</a:t>
            </a:r>
            <a:r>
              <a:rPr lang="en-US" dirty="0"/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out genotype counts</a:t>
            </a:r>
          </a:p>
          <a:p>
            <a:pPr lvl="1"/>
            <a:r>
              <a:rPr lang="en-US" dirty="0"/>
              <a:t>For a given SNP with p at tail-end</a:t>
            </a:r>
          </a:p>
          <a:p>
            <a:pPr lvl="1"/>
            <a:r>
              <a:rPr lang="en-US" dirty="0"/>
              <a:t>Get genotype counts and compute HWE departure by hand</a:t>
            </a:r>
          </a:p>
          <a:p>
            <a:r>
              <a:rPr lang="en-US" dirty="0"/>
              <a:t>Expectation given n and allele frequency class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Welcome Dr.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Cavassim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1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 bp (uniform, no recombination)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expectation for doubletons, tripletons, 4-tons, etc. given some n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Generate plots and tables w and w/o singletons, doubletons, etc.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Mink data for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covid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stuff </a:t>
            </a:r>
            <a:r>
              <a:rPr lang="en-US" b="0" i="0" dirty="0">
                <a:solidFill>
                  <a:srgbClr val="22222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😱😱😱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36D40-7E24-46F9-80A3-13C2DE4B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5" y="366309"/>
            <a:ext cx="10284542" cy="933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8632A-2967-49C0-AE8C-CBAB9FF1EC91}"/>
              </a:ext>
            </a:extLst>
          </p:cNvPr>
          <p:cNvSpPr txBox="1"/>
          <p:nvPr/>
        </p:nvSpPr>
        <p:spPr>
          <a:xfrm>
            <a:off x="556953" y="1670859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doubleton</a:t>
            </a:r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2, </a:t>
            </a:r>
            <a:r>
              <a:rPr lang="en-US" dirty="0" err="1"/>
              <a:t>n_A</a:t>
            </a:r>
            <a:r>
              <a:rPr lang="en-US" dirty="0"/>
              <a:t> = 2n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79BA0-9B3D-4ED7-9594-0CA0B52021D6}"/>
              </a:ext>
            </a:extLst>
          </p:cNvPr>
          <p:cNvSpPr txBox="1"/>
          <p:nvPr/>
        </p:nvSpPr>
        <p:spPr>
          <a:xfrm>
            <a:off x="4107955" y="1670859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tripleton</a:t>
            </a:r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3, </a:t>
            </a:r>
            <a:r>
              <a:rPr lang="en-US" dirty="0" err="1"/>
              <a:t>n_A</a:t>
            </a:r>
            <a:r>
              <a:rPr lang="en-US" dirty="0"/>
              <a:t> = 2n - 3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9EC7A-4AE2-47BD-81FA-BDD3BB2DD385}"/>
              </a:ext>
            </a:extLst>
          </p:cNvPr>
          <p:cNvSpPr txBox="1"/>
          <p:nvPr/>
        </p:nvSpPr>
        <p:spPr>
          <a:xfrm>
            <a:off x="8073243" y="1654234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four-ton</a:t>
            </a:r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4, </a:t>
            </a:r>
            <a:r>
              <a:rPr lang="en-US" dirty="0" err="1"/>
              <a:t>n_A</a:t>
            </a:r>
            <a:r>
              <a:rPr lang="en-US" dirty="0"/>
              <a:t> = 2n - 4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8C93F-47CE-4444-B123-62754024DF13}"/>
              </a:ext>
            </a:extLst>
          </p:cNvPr>
          <p:cNvSpPr txBox="1"/>
          <p:nvPr/>
        </p:nvSpPr>
        <p:spPr>
          <a:xfrm>
            <a:off x="556953" y="2907534"/>
            <a:ext cx="386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- 2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2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- 1</a:t>
            </a:r>
          </a:p>
          <a:p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9E16B-75F2-4AF9-92E5-2E6D134ECD27}"/>
              </a:ext>
            </a:extLst>
          </p:cNvPr>
          <p:cNvSpPr txBox="1"/>
          <p:nvPr/>
        </p:nvSpPr>
        <p:spPr>
          <a:xfrm>
            <a:off x="3785062" y="2907534"/>
            <a:ext cx="386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- 3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3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- 2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E0130-8E01-45F7-BE2E-FBB5AA6E7289}"/>
              </a:ext>
            </a:extLst>
          </p:cNvPr>
          <p:cNvSpPr txBox="1"/>
          <p:nvPr/>
        </p:nvSpPr>
        <p:spPr>
          <a:xfrm>
            <a:off x="7772200" y="2907534"/>
            <a:ext cx="3862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- 4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4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- 3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/>
              <a:t>N_AA = n - 2 </a:t>
            </a:r>
          </a:p>
          <a:p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36D40-7E24-46F9-80A3-13C2DE4B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5" y="366309"/>
            <a:ext cx="10284542" cy="933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8632A-2967-49C0-AE8C-CBAB9FF1EC91}"/>
              </a:ext>
            </a:extLst>
          </p:cNvPr>
          <p:cNvSpPr txBox="1"/>
          <p:nvPr/>
        </p:nvSpPr>
        <p:spPr>
          <a:xfrm>
            <a:off x="556953" y="1670859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fiveton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5, </a:t>
            </a:r>
            <a:r>
              <a:rPr lang="en-US" dirty="0" err="1"/>
              <a:t>n_A</a:t>
            </a:r>
            <a:r>
              <a:rPr lang="en-US" dirty="0"/>
              <a:t> = 2n - 5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8C93F-47CE-4444-B123-62754024DF13}"/>
              </a:ext>
            </a:extLst>
          </p:cNvPr>
          <p:cNvSpPr txBox="1"/>
          <p:nvPr/>
        </p:nvSpPr>
        <p:spPr>
          <a:xfrm>
            <a:off x="556953" y="2907534"/>
            <a:ext cx="3862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- 5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5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- 4</a:t>
            </a:r>
          </a:p>
          <a:p>
            <a:r>
              <a:rPr lang="en-US" dirty="0" err="1"/>
              <a:t>N_Aa</a:t>
            </a:r>
            <a:r>
              <a:rPr lang="en-US" dirty="0"/>
              <a:t> = 3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– 3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9E16B-75F2-4AF9-92E5-2E6D134ECD27}"/>
              </a:ext>
            </a:extLst>
          </p:cNvPr>
          <p:cNvSpPr txBox="1"/>
          <p:nvPr/>
        </p:nvSpPr>
        <p:spPr>
          <a:xfrm>
            <a:off x="3785062" y="2907534"/>
            <a:ext cx="3862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- 6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6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- 5</a:t>
            </a:r>
          </a:p>
          <a:p>
            <a:r>
              <a:rPr lang="en-US" dirty="0" err="1"/>
              <a:t>n_Aa</a:t>
            </a:r>
            <a:r>
              <a:rPr lang="en-US" dirty="0"/>
              <a:t> = 4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- 4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367A8-BE7E-402D-B039-67B198F51CB0}"/>
              </a:ext>
            </a:extLst>
          </p:cNvPr>
          <p:cNvSpPr txBox="1"/>
          <p:nvPr/>
        </p:nvSpPr>
        <p:spPr>
          <a:xfrm>
            <a:off x="3785062" y="1670859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sixton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6, </a:t>
            </a:r>
            <a:r>
              <a:rPr lang="en-US" dirty="0" err="1"/>
              <a:t>n_A</a:t>
            </a:r>
            <a:r>
              <a:rPr lang="en-US" dirty="0"/>
              <a:t> = 2n - 6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4FB7B-46E0-44C1-9F62-1C10FE16BCC2}"/>
              </a:ext>
            </a:extLst>
          </p:cNvPr>
          <p:cNvSpPr txBox="1"/>
          <p:nvPr/>
        </p:nvSpPr>
        <p:spPr>
          <a:xfrm>
            <a:off x="5431351" y="2907534"/>
            <a:ext cx="3862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- 3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5C9A1-5646-47A6-A20E-14CAC4986958}"/>
              </a:ext>
            </a:extLst>
          </p:cNvPr>
          <p:cNvSpPr txBox="1"/>
          <p:nvPr/>
        </p:nvSpPr>
        <p:spPr>
          <a:xfrm>
            <a:off x="7071203" y="2887682"/>
            <a:ext cx="3862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- 7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7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- 6</a:t>
            </a:r>
          </a:p>
          <a:p>
            <a:r>
              <a:rPr lang="en-US" dirty="0" err="1"/>
              <a:t>n_Aa</a:t>
            </a:r>
            <a:r>
              <a:rPr lang="en-US" dirty="0"/>
              <a:t> = 5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- 5</a:t>
            </a:r>
          </a:p>
          <a:p>
            <a:r>
              <a:rPr lang="en-US" dirty="0" err="1"/>
              <a:t>n_Aa</a:t>
            </a:r>
            <a:r>
              <a:rPr lang="en-US" dirty="0"/>
              <a:t> = 3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014AD-55F8-4120-AC1F-EF3B94777738}"/>
              </a:ext>
            </a:extLst>
          </p:cNvPr>
          <p:cNvSpPr txBox="1"/>
          <p:nvPr/>
        </p:nvSpPr>
        <p:spPr>
          <a:xfrm>
            <a:off x="7071203" y="1651007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seventon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7, </a:t>
            </a:r>
            <a:r>
              <a:rPr lang="en-US" dirty="0" err="1"/>
              <a:t>n_A</a:t>
            </a:r>
            <a:r>
              <a:rPr lang="en-US" dirty="0"/>
              <a:t> = 2n - 7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C3AED-20DB-4F67-8D29-D60BC04796F4}"/>
              </a:ext>
            </a:extLst>
          </p:cNvPr>
          <p:cNvSpPr txBox="1"/>
          <p:nvPr/>
        </p:nvSpPr>
        <p:spPr>
          <a:xfrm>
            <a:off x="8717492" y="2887682"/>
            <a:ext cx="3862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- 4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1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55276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36D40-7E24-46F9-80A3-13C2DE4B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5" y="366309"/>
            <a:ext cx="10284542" cy="933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8632A-2967-49C0-AE8C-CBAB9FF1EC91}"/>
              </a:ext>
            </a:extLst>
          </p:cNvPr>
          <p:cNvSpPr txBox="1"/>
          <p:nvPr/>
        </p:nvSpPr>
        <p:spPr>
          <a:xfrm>
            <a:off x="556953" y="1670859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eightton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8, </a:t>
            </a:r>
            <a:r>
              <a:rPr lang="en-US" dirty="0" err="1"/>
              <a:t>n_A</a:t>
            </a:r>
            <a:r>
              <a:rPr lang="en-US" dirty="0"/>
              <a:t> = 2n - 8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8C93F-47CE-4444-B123-62754024DF13}"/>
              </a:ext>
            </a:extLst>
          </p:cNvPr>
          <p:cNvSpPr txBox="1"/>
          <p:nvPr/>
        </p:nvSpPr>
        <p:spPr>
          <a:xfrm>
            <a:off x="556953" y="2907534"/>
            <a:ext cx="3862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- 8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8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- 7</a:t>
            </a:r>
          </a:p>
          <a:p>
            <a:r>
              <a:rPr lang="en-US" dirty="0" err="1"/>
              <a:t>N_Aa</a:t>
            </a:r>
            <a:r>
              <a:rPr lang="en-US" dirty="0"/>
              <a:t> = 6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– 6</a:t>
            </a:r>
          </a:p>
          <a:p>
            <a:r>
              <a:rPr lang="en-US" dirty="0" err="1"/>
              <a:t>n_Aa</a:t>
            </a:r>
            <a:r>
              <a:rPr lang="en-US" dirty="0"/>
              <a:t> = 4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9E16B-75F2-4AF9-92E5-2E6D134ECD27}"/>
              </a:ext>
            </a:extLst>
          </p:cNvPr>
          <p:cNvSpPr txBox="1"/>
          <p:nvPr/>
        </p:nvSpPr>
        <p:spPr>
          <a:xfrm>
            <a:off x="3785062" y="2907534"/>
            <a:ext cx="3862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- 9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9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- 8</a:t>
            </a:r>
          </a:p>
          <a:p>
            <a:r>
              <a:rPr lang="en-US" dirty="0" err="1"/>
              <a:t>n_Aa</a:t>
            </a:r>
            <a:r>
              <a:rPr lang="en-US" dirty="0"/>
              <a:t> = 7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- 7</a:t>
            </a:r>
          </a:p>
          <a:p>
            <a:r>
              <a:rPr lang="en-US" dirty="0" err="1"/>
              <a:t>n_Aa</a:t>
            </a:r>
            <a:r>
              <a:rPr lang="en-US" dirty="0"/>
              <a:t> = 5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367A8-BE7E-402D-B039-67B198F51CB0}"/>
              </a:ext>
            </a:extLst>
          </p:cNvPr>
          <p:cNvSpPr txBox="1"/>
          <p:nvPr/>
        </p:nvSpPr>
        <p:spPr>
          <a:xfrm>
            <a:off x="3785062" y="1670859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nineton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9, </a:t>
            </a:r>
            <a:r>
              <a:rPr lang="en-US" dirty="0" err="1"/>
              <a:t>n_A</a:t>
            </a:r>
            <a:r>
              <a:rPr lang="en-US" dirty="0"/>
              <a:t> = 2n - 9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4FB7B-46E0-44C1-9F62-1C10FE16BCC2}"/>
              </a:ext>
            </a:extLst>
          </p:cNvPr>
          <p:cNvSpPr txBox="1"/>
          <p:nvPr/>
        </p:nvSpPr>
        <p:spPr>
          <a:xfrm>
            <a:off x="5431351" y="2907534"/>
            <a:ext cx="386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- 6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3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3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- 5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1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4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5C9A1-5646-47A6-A20E-14CAC4986958}"/>
              </a:ext>
            </a:extLst>
          </p:cNvPr>
          <p:cNvSpPr txBox="1"/>
          <p:nvPr/>
        </p:nvSpPr>
        <p:spPr>
          <a:xfrm>
            <a:off x="7071203" y="2887682"/>
            <a:ext cx="3862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- 10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10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- 9</a:t>
            </a:r>
          </a:p>
          <a:p>
            <a:r>
              <a:rPr lang="en-US" dirty="0" err="1"/>
              <a:t>n_Aa</a:t>
            </a:r>
            <a:r>
              <a:rPr lang="en-US" dirty="0"/>
              <a:t> = 8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- 8</a:t>
            </a:r>
          </a:p>
          <a:p>
            <a:r>
              <a:rPr lang="en-US" dirty="0" err="1"/>
              <a:t>n_Aa</a:t>
            </a:r>
            <a:r>
              <a:rPr lang="en-US" dirty="0"/>
              <a:t> = 7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014AD-55F8-4120-AC1F-EF3B94777738}"/>
              </a:ext>
            </a:extLst>
          </p:cNvPr>
          <p:cNvSpPr txBox="1"/>
          <p:nvPr/>
        </p:nvSpPr>
        <p:spPr>
          <a:xfrm>
            <a:off x="7071203" y="1651007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tenton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10, </a:t>
            </a:r>
            <a:r>
              <a:rPr lang="en-US" dirty="0" err="1"/>
              <a:t>n_A</a:t>
            </a:r>
            <a:r>
              <a:rPr lang="en-US" dirty="0"/>
              <a:t> = 2n - 10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C3AED-20DB-4F67-8D29-D60BC04796F4}"/>
              </a:ext>
            </a:extLst>
          </p:cNvPr>
          <p:cNvSpPr txBox="1"/>
          <p:nvPr/>
        </p:nvSpPr>
        <p:spPr>
          <a:xfrm>
            <a:off x="8717492" y="2887682"/>
            <a:ext cx="3862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- 7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4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3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- 6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2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4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- 5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5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3DD56-526A-4A1A-AC1E-44FFBD6E7BB5}"/>
              </a:ext>
            </a:extLst>
          </p:cNvPr>
          <p:cNvSpPr txBox="1"/>
          <p:nvPr/>
        </p:nvSpPr>
        <p:spPr>
          <a:xfrm>
            <a:off x="2027276" y="2907534"/>
            <a:ext cx="386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- 5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2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3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- 4</a:t>
            </a:r>
          </a:p>
          <a:p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r>
              <a:rPr lang="en-US" dirty="0" err="1"/>
              <a:t>n_aa</a:t>
            </a:r>
            <a:r>
              <a:rPr lang="en-US" dirty="0"/>
              <a:t> =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1487</Words>
  <Application>Microsoft Office PowerPoint</Application>
  <PresentationFormat>Widescreen</PresentationFormat>
  <Paragraphs>255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PowerPoint Presentation</vt:lpstr>
      <vt:lpstr>PowerPoint Presentation</vt:lpstr>
      <vt:lpstr>PowerPoint Presentation</vt:lpstr>
      <vt:lpstr>Expectation results (n = 10)</vt:lpstr>
      <vt:lpstr>Standing questions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109</cp:revision>
  <dcterms:created xsi:type="dcterms:W3CDTF">2020-10-07T15:54:11Z</dcterms:created>
  <dcterms:modified xsi:type="dcterms:W3CDTF">2020-11-09T23:37:32Z</dcterms:modified>
</cp:coreProperties>
</file>