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57" r:id="rId4"/>
    <p:sldId id="258" r:id="rId5"/>
    <p:sldId id="261" r:id="rId6"/>
    <p:sldId id="267" r:id="rId7"/>
    <p:sldId id="292" r:id="rId8"/>
    <p:sldId id="293" r:id="rId9"/>
    <p:sldId id="273" r:id="rId10"/>
    <p:sldId id="296" r:id="rId11"/>
    <p:sldId id="297" r:id="rId12"/>
    <p:sldId id="303" r:id="rId13"/>
    <p:sldId id="304" r:id="rId14"/>
    <p:sldId id="305" r:id="rId15"/>
    <p:sldId id="306" r:id="rId16"/>
    <p:sldId id="307" r:id="rId17"/>
    <p:sldId id="290" r:id="rId18"/>
    <p:sldId id="291" r:id="rId19"/>
    <p:sldId id="279" r:id="rId20"/>
    <p:sldId id="280" r:id="rId21"/>
    <p:sldId id="281" r:id="rId22"/>
    <p:sldId id="282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92"/>
            <p14:sldId id="293"/>
            <p14:sldId id="273"/>
            <p14:sldId id="296"/>
            <p14:sldId id="297"/>
            <p14:sldId id="303"/>
            <p14:sldId id="304"/>
            <p14:sldId id="305"/>
            <p14:sldId id="306"/>
            <p14:sldId id="307"/>
            <p14:sldId id="290"/>
            <p14:sldId id="291"/>
            <p14:sldId id="279"/>
            <p14:sldId id="280"/>
            <p14:sldId id="281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up p-values for more extreme cases, i.e., fewer homozygotes</a:t>
            </a:r>
          </a:p>
          <a:p>
            <a:endParaRPr lang="en-US" dirty="0"/>
          </a:p>
          <a:p>
            <a:r>
              <a:rPr lang="en-US" dirty="0"/>
              <a:t>One-sided (fewer homozygotes)</a:t>
            </a:r>
          </a:p>
          <a:p>
            <a:r>
              <a:rPr lang="en-US" dirty="0"/>
              <a:t>One-sided (more homozygotes)</a:t>
            </a:r>
          </a:p>
          <a:p>
            <a:r>
              <a:rPr lang="en-US" dirty="0"/>
              <a:t>Two-sided (every more extreme case, i.e., lower p-value)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1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 squared test looks better behaved for expected proportion</a:t>
            </a:r>
          </a:p>
          <a:p>
            <a:r>
              <a:rPr lang="en-US" dirty="0"/>
              <a:t>For s = 0, look at genotype count of sample size of {500, 1000}</a:t>
            </a:r>
          </a:p>
          <a:p>
            <a:endParaRPr lang="en-US" dirty="0"/>
          </a:p>
          <a:p>
            <a:r>
              <a:rPr lang="en-US" dirty="0"/>
              <a:t>Consider doing 200 50 bp chromosomes, to reduce LD.</a:t>
            </a:r>
          </a:p>
          <a:p>
            <a:endParaRPr lang="en-US" dirty="0"/>
          </a:p>
          <a:p>
            <a:r>
              <a:rPr lang="en-US" dirty="0"/>
              <a:t>Look to see if low p-values are clustered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6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1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20201118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D4C109D6-2473-46D8-89B7-7DDD0CEE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6" y="2060020"/>
            <a:ext cx="5980494" cy="3972695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F3DC6C32-1756-4D19-BB1E-F6F420FCE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507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21AF056-8D2F-4A2E-8263-BAF9B3C36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7487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8856654-0063-4E94-B097-E67B09C84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57487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3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2A2F32-4B0B-4526-8083-94BD6F5A3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377154"/>
            <a:ext cx="5987938" cy="3977640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31D94F4C-F5BB-429F-9F46-8C14E1B67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77154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40529D85-B752-401A-8672-BECB3AD54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4" y="2487560"/>
            <a:ext cx="5987937" cy="397764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79580EB0-E2C6-42C6-8FF9-D94D99A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01" y="24875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-0.01,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5D6C706-EF9E-48D3-A153-45CCD3C0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383860"/>
            <a:ext cx="5987937" cy="397764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04A26E9-14AC-4C71-A6C6-7ADFE5258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3860"/>
            <a:ext cx="5987937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recessive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C1F0CAA-FAE9-4B74-9159-2C641C03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93693"/>
            <a:ext cx="5987937" cy="39776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8E65258-0777-4777-92B2-378C3BF51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3" y="2393693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62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AD4-138A-44B1-9EB2-AE1D9751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= -0.1, additive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CAF4A-BC87-4CF5-93BC-C41BC9E072DF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761B7-F5F9-45A0-81FF-A969F76A3E5F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A8A871-11E1-4B8B-8450-9D532D655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63" y="2515235"/>
            <a:ext cx="5987937" cy="39776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2F8BB063-C94B-444E-B508-F55DB9496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" y="2515235"/>
            <a:ext cx="5987938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4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93EA-831A-49A0-B0EF-A2A804B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Fishers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5596-F713-409F-91C8-8323F1680345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C3B66E-7C4A-466F-9D3A-3F33FFDB4765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8CADEE50-F9CD-44E5-A884-0AA5990C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0020"/>
            <a:ext cx="5919109" cy="3931920"/>
          </a:xfrm>
          <a:prstGeom prst="rect">
            <a:avLst/>
          </a:prstGeom>
        </p:spPr>
      </p:pic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51DB47-AC53-4228-899F-806D31C7F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2069959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CC3-187B-475D-A26A-DE2479AB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 (s = 0), chi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DC926-C249-48D4-9A26-232C21D7C35B}"/>
              </a:ext>
            </a:extLst>
          </p:cNvPr>
          <p:cNvSpPr txBox="1"/>
          <p:nvPr/>
        </p:nvSpPr>
        <p:spPr>
          <a:xfrm>
            <a:off x="838200" y="169068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x 100b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CB6A2-902D-4D1E-B833-BD5EC9EEE823}"/>
              </a:ext>
            </a:extLst>
          </p:cNvPr>
          <p:cNvSpPr txBox="1"/>
          <p:nvPr/>
        </p:nvSpPr>
        <p:spPr>
          <a:xfrm>
            <a:off x="6624484" y="169068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x 25b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740A8B-8653-47BA-8468-98A9DA9D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0" y="2386987"/>
            <a:ext cx="5919110" cy="3931920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3E1105-A02F-470B-ADF6-1CB85EE6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732" y="2386987"/>
            <a:ext cx="59191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16508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23857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n-lt"/>
                        </a:rPr>
                        <a:t>Min fisher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41426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0.140351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0.008772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0.342105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0.016304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0.206522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0.048913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0.527174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0.008151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0.028436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0.061611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0.563981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0.000787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0.023256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0.170543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0.143411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0.596899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0.002567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0.054795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0.191781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0.215753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0.547945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3.21E-19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7.10E-11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412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 (identical to recessive since s = 0)</a:t>
            </a:r>
          </a:p>
        </p:txBody>
      </p:sp>
    </p:spTree>
    <p:extLst>
      <p:ext uri="{BB962C8B-B14F-4D97-AF65-F5344CB8AC3E}">
        <p14:creationId xmlns:p14="http://schemas.microsoft.com/office/powerpoint/2010/main" val="339025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28960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0.363636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0.117371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0.075117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0.511737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0.032609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0.177536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0.518116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5.25E-06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5.88E-06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0.038961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0.224026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0.194805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0.512987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8.44E-07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0158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0.193182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0.030483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0.046358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0.15894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0.015957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0.101064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0.031915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0.452128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0.163347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0.486056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0.046099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0.177305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0.48227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74040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s=-0.01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96426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0.074074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0.39917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0.260062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0.361345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1.39E-11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0.010101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0.141935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0.406452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6.17E-06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0.014853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0.027523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0.183486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0.077982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0.422018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0.004714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0.043825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0.155378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0.115538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0.434263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2.62E-05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85137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0.066667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0.157652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0.157895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0.09434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0.150943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0.018868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0.207547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0.020494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0.011628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0.116864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0.041908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0.089655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0.041379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0.227586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7.75E-18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0.028902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0.063584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0.248555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4.10E-11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36986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43E1-7CF8-4951-A09B-000479E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s=-0.1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2DFBE4-9E85-49C7-BB5B-D74DFE39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95522"/>
              </p:ext>
            </p:extLst>
          </p:nvPr>
        </p:nvGraphicFramePr>
        <p:xfrm>
          <a:off x="838200" y="1690688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150609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0.047619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0.095238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0.006738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0.052632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0.096774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0.145161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0.079545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0.011364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0.009375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0.026144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0.098039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0.002867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0.032432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0.118919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0.064865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0.275676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4.57E-09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FBC011-257D-4C2D-A545-E8B17935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767743"/>
              </p:ext>
            </p:extLst>
          </p:nvPr>
        </p:nvGraphicFramePr>
        <p:xfrm>
          <a:off x="846221" y="4479216"/>
          <a:ext cx="10515600" cy="19934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5140055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502376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57382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849157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190673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63087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594767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79450693"/>
                    </a:ext>
                  </a:extLst>
                </a:gridCol>
              </a:tblGrid>
              <a:tr h="331628">
                <a:tc>
                  <a:txBody>
                    <a:bodyPr/>
                    <a:lstStyle/>
                    <a:p>
                      <a:r>
                        <a:rPr lang="en-US" sz="16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Chi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Fisher &lt;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 fisher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7928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0.855808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0.842105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4985202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0.933091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0.900552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6620884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0.988472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88450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0.018519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1.68E-12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0.014925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09046"/>
                  </a:ext>
                </a:extLst>
              </a:tr>
              <a:tr h="3316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0.012658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0.025316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3.33E-07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0.005088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85901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74F317-63BD-4E40-BB4F-1389C1717223}"/>
              </a:ext>
            </a:extLst>
          </p:cNvPr>
          <p:cNvSpPr txBox="1"/>
          <p:nvPr/>
        </p:nvSpPr>
        <p:spPr>
          <a:xfrm>
            <a:off x="838200" y="1321356"/>
            <a:ext cx="108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Recessive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3763A-47B4-47C6-89F8-DC5BF13B1051}"/>
              </a:ext>
            </a:extLst>
          </p:cNvPr>
          <p:cNvSpPr txBox="1"/>
          <p:nvPr/>
        </p:nvSpPr>
        <p:spPr>
          <a:xfrm>
            <a:off x="838199" y="4109884"/>
            <a:ext cx="9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Additive</a:t>
            </a:r>
          </a:p>
        </p:txBody>
      </p:sp>
    </p:spTree>
    <p:extLst>
      <p:ext uri="{BB962C8B-B14F-4D97-AF65-F5344CB8AC3E}">
        <p14:creationId xmlns:p14="http://schemas.microsoft.com/office/powerpoint/2010/main" val="42932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different seed</a:t>
            </a:r>
          </a:p>
          <a:p>
            <a:r>
              <a:rPr lang="en-US" dirty="0"/>
              <a:t>Compute one-sided t-test (&lt;= x homozygotes)</a:t>
            </a:r>
          </a:p>
          <a:p>
            <a:r>
              <a:rPr lang="en-US" dirty="0"/>
              <a:t>Compute one-sided t-test (&gt;= x homozygotes)</a:t>
            </a:r>
          </a:p>
          <a:p>
            <a:r>
              <a:rPr lang="en-US" dirty="0"/>
              <a:t>Computed two-sided test</a:t>
            </a:r>
          </a:p>
          <a:p>
            <a:pPr lvl="1"/>
            <a:r>
              <a:rPr lang="en-US" dirty="0"/>
              <a:t>Find pr(X=x)</a:t>
            </a:r>
          </a:p>
          <a:p>
            <a:pPr lvl="1"/>
            <a:r>
              <a:rPr lang="en-US" dirty="0"/>
              <a:t>Sum all probabilities &lt;= x, i.e., the more extreme cases.</a:t>
            </a:r>
          </a:p>
          <a:p>
            <a:r>
              <a:rPr lang="en-US" dirty="0"/>
              <a:t>Bin p-values for boxplot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</a:t>
            </a:r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{1, 2, 3}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Mutation rate = 1e-6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400 chromosomes</a:t>
            </a:r>
          </a:p>
          <a:p>
            <a:r>
              <a:rPr lang="en-US" dirty="0">
                <a:highlight>
                  <a:srgbClr val="FFFF00"/>
                </a:highlight>
                <a:latin typeface="Yu Gothic" panose="020B0400000000000000" pitchFamily="34" charset="-128"/>
                <a:ea typeface="Yu Gothic" panose="020B0400000000000000" pitchFamily="34" charset="-128"/>
              </a:rPr>
              <a:t>25 bp (uniform, recomb = 1e-8)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Test 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Fisher’s exact test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if p-values are “clustered” {s=0, sample=1000}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Sort of … 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Check low p-value calc by hand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Reduce potential effect of LD.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Increase chromosome count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Non-zero recombination rate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Redid simulations</a:t>
            </a: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 (old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3252-CC76-4ED6-AFE1-6C6871F4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 p-value = 7.130864453311901e-06 for {s=0, n=1000, </a:t>
            </a:r>
            <a:r>
              <a:rPr lang="en-US" dirty="0" err="1"/>
              <a:t>chrom</a:t>
            </a:r>
            <a:r>
              <a:rPr lang="en-US" dirty="0"/>
              <a:t>=72}</a:t>
            </a:r>
          </a:p>
          <a:p>
            <a:pPr lvl="1"/>
            <a:r>
              <a:rPr lang="en-US" dirty="0"/>
              <a:t>868 0|0 homozygotes</a:t>
            </a:r>
          </a:p>
          <a:p>
            <a:pPr lvl="1"/>
            <a:r>
              <a:rPr lang="en-US" dirty="0"/>
              <a:t>115 heterozygotes</a:t>
            </a:r>
          </a:p>
          <a:p>
            <a:pPr lvl="2"/>
            <a:r>
              <a:rPr lang="en-US" dirty="0"/>
              <a:t>54 1|0 heterozygotes</a:t>
            </a:r>
          </a:p>
          <a:p>
            <a:pPr lvl="2"/>
            <a:r>
              <a:rPr lang="en-US" dirty="0"/>
              <a:t>61 0|1 heterozygotes</a:t>
            </a:r>
          </a:p>
          <a:p>
            <a:pPr lvl="1"/>
            <a:r>
              <a:rPr lang="en-US" dirty="0"/>
              <a:t>17 1|1 homozygotes</a:t>
            </a:r>
          </a:p>
          <a:p>
            <a:r>
              <a:rPr lang="en-US" dirty="0"/>
              <a:t>1000 individuals total,</a:t>
            </a:r>
          </a:p>
          <a:p>
            <a:r>
              <a:rPr lang="en-US" dirty="0"/>
              <a:t>149-ton</a:t>
            </a:r>
          </a:p>
          <a:p>
            <a:r>
              <a:rPr lang="en-US" dirty="0"/>
              <a:t>The probability of [868, 115, 17] is: 7.130864453311901e-06</a:t>
            </a:r>
          </a:p>
        </p:txBody>
      </p:sp>
    </p:spTree>
    <p:extLst>
      <p:ext uri="{BB962C8B-B14F-4D97-AF65-F5344CB8AC3E}">
        <p14:creationId xmlns:p14="http://schemas.microsoft.com/office/powerpoint/2010/main" val="370082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1E8C-5148-441D-91C5-31736BF0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(fisher) p-value calcs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𝐴𝑎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1000!1851!149!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115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868!115!17!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=7.13</m:t>
                      </m:r>
                      <m:r>
                        <m:rPr>
                          <m:nor/>
                        </m:rPr>
                        <a:rPr lang="en-US" dirty="0"/>
                        <m:t>7.1308644533119</m:t>
                      </m:r>
                      <m:r>
                        <m:rPr>
                          <m:nor/>
                        </m:rPr>
                        <a:rPr lang="en-US" b="0" i="0" dirty="0" smtClean="0"/>
                        <m:t>01</m:t>
                      </m:r>
                      <m:r>
                        <m:rPr>
                          <m:nor/>
                        </m:rPr>
                        <a:rPr lang="en-US" dirty="0"/>
                        <m:t>e</m:t>
                      </m:r>
                      <m:r>
                        <m:rPr>
                          <m:nor/>
                        </m:rPr>
                        <a:rPr lang="en-US" dirty="0"/>
                        <m:t>−06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3252-CC76-4ED6-AFE1-6C6871F4C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11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1355</Words>
  <Application>Microsoft Office PowerPoint</Application>
  <PresentationFormat>Widescreen</PresentationFormat>
  <Paragraphs>536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Yu Gothic</vt:lpstr>
      <vt:lpstr>Arial</vt:lpstr>
      <vt:lpstr>Calibri</vt:lpstr>
      <vt:lpstr>Calibri Light</vt:lpstr>
      <vt:lpstr>Cambria Math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low (fisher) p-value calcs by hand (old data)</vt:lpstr>
      <vt:lpstr>low (fisher) p-value calcs by hand</vt:lpstr>
      <vt:lpstr>Standing questions</vt:lpstr>
      <vt:lpstr>S = 0</vt:lpstr>
      <vt:lpstr>S = -0.001, recessive</vt:lpstr>
      <vt:lpstr>S = -0.001, additive</vt:lpstr>
      <vt:lpstr>S = -0.01, recessive</vt:lpstr>
      <vt:lpstr>S = -0.01, additive</vt:lpstr>
      <vt:lpstr>S = -0.1, recessive</vt:lpstr>
      <vt:lpstr>S = -0.1, additive</vt:lpstr>
      <vt:lpstr>Boxplots (s = 0), Fishers</vt:lpstr>
      <vt:lpstr>Boxplots (s = 0), chi</vt:lpstr>
      <vt:lpstr>s=0</vt:lpstr>
      <vt:lpstr>s=-0.001</vt:lpstr>
      <vt:lpstr>s=-0.01</vt:lpstr>
      <vt:lpstr>s=-0.1</vt:lpstr>
      <vt:lpstr>//TODO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164</cp:revision>
  <dcterms:created xsi:type="dcterms:W3CDTF">2020-10-07T15:54:11Z</dcterms:created>
  <dcterms:modified xsi:type="dcterms:W3CDTF">2020-11-25T16:20:13Z</dcterms:modified>
</cp:coreProperties>
</file>