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0" r:id="rId3"/>
    <p:sldId id="331" r:id="rId4"/>
    <p:sldId id="327" r:id="rId5"/>
    <p:sldId id="328" r:id="rId6"/>
    <p:sldId id="326" r:id="rId7"/>
    <p:sldId id="329" r:id="rId8"/>
    <p:sldId id="330" r:id="rId9"/>
    <p:sldId id="334" r:id="rId10"/>
    <p:sldId id="335" r:id="rId11"/>
    <p:sldId id="336" r:id="rId12"/>
    <p:sldId id="337" r:id="rId13"/>
    <p:sldId id="338" r:id="rId14"/>
    <p:sldId id="339" r:id="rId15"/>
    <p:sldId id="33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>
        <p:scale>
          <a:sx n="91" d="100"/>
          <a:sy n="91" d="100"/>
        </p:scale>
        <p:origin x="3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25BE-5AE6-4A0E-9D06-6E24B20C3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160CC-DAAF-4B4B-8993-0580B55B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D7E6D-77BE-4EA8-BF1E-3EB8CD2D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E4AAB-5F1C-40CF-8765-98AD208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1E8B-AC96-488F-9017-4F0D7273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2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5DB0-A5DC-47B2-8C78-68C4DBD4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D63B7-74BD-42EB-9707-DE2D8E43C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668C0-28F0-420F-959F-F8C32CC1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85F1-98E0-4148-B5CB-909D894A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F80F9-2E25-4D5A-98CB-1FCDF0E9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1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37134-961E-48A0-9300-DA842C0E3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8E204-CE3F-4355-A825-F05356FCE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71E9C-4F21-42E3-88EB-4A26B1E1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A80BA-56DC-4BB4-B0B0-67C72346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6FC2B-BA28-4EA9-AA04-21F7E493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6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3EA7-E5BC-4E77-83EA-FF8FD97A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5760-59C7-491C-B5E5-7E8CBDF1B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9BC79-9209-40AA-A50E-0D03E40D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2C67F-261D-46C0-84FA-0259014F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41EBF-711B-4BC3-BE6A-0D06542E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2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339A-10A0-4908-86ED-7E4FF496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F2B32-F129-43E7-A48C-A33AB5C10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13B6-8ABD-4A25-A902-FD5E36E2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6D748-BF0C-415D-BDA2-7048D313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37C08-B351-41E8-ADDB-E1910D8B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CA55-8DAC-4162-8493-9CB19A95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CAAF-7B36-4543-A2F5-A655CD0E9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9CFE6-9BBE-4CD2-9AD4-8BFE271C1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50AB4-A1EA-4DE7-AAA8-599F0C88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E53FE-51A4-44E6-9045-08624706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F194-6F3E-4563-99FA-D11CCC16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AD49-33EA-4DEC-9C28-1DA40590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8E3C4-3FF9-4238-835F-57F7295A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D141D-B07C-4A78-931E-DA61B9830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36DD9-D6C6-4EC1-92C4-400142B92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574E9-AF41-42B0-AD15-C68CD81BC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1E82E-DD35-4C2E-9337-5D5DF1A3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0B8A3-77D6-4940-A7E2-A0748177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531E5-0C83-4AF9-94FD-87C9B884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94B1-8AD4-4D51-B182-477E906F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0B475-4373-4246-BD55-E2103011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9B8C6-BD38-401C-B9E2-E0CCBD67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84E7C-9BB9-4193-B234-2B681D20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0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0887F-5EEB-4D73-9D1E-6AE52BAE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C7039-563E-4417-A113-62CE1B6D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7FE-E557-4FE3-8C1C-80A4C069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102D-DF58-496A-9714-0F9BB326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2ECF1-BCD4-46B2-94D9-B8A1C7CF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7987C-A728-4FEB-B585-E4A87E701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CD473-48F8-44E1-B298-D421A5AC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7DC50-C3D0-47A0-AD34-865A9272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CB1B4-1CF0-4D56-8154-B75BF26D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03E4-22A6-4995-AF53-B54D506D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B980F-4EA5-4182-947C-BE003F4A2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E8215-329B-45B8-8ABF-25655E8D2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49A5-B095-4DD0-A351-FD347EC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29059-7FC5-4DD7-ABDE-2F99FD7A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D566-F890-43CD-9939-9E10D390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9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B74C0-B0F2-4CEA-B1FA-36A1166C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C4DE5-D469-418D-8BFD-B309F4396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F8D30-7B7C-4CB4-8A46-93AF2C2CB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DFF62-7ABC-43A0-9D83-5FC5F205A8C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41A57-0CF8-403E-AAF4-58DF627F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53DB8-8710-4A64-B5D0-8CFE78C44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9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7FA7-60CE-408F-8ED3-D0D2F6005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Dog DFE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E0232-9749-44C8-AA10-8B8B1759A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8/11/2020 feat. Kirk and Eduardo</a:t>
            </a:r>
          </a:p>
        </p:txBody>
      </p:sp>
    </p:spTree>
    <p:extLst>
      <p:ext uri="{BB962C8B-B14F-4D97-AF65-F5344CB8AC3E}">
        <p14:creationId xmlns:p14="http://schemas.microsoft.com/office/powerpoint/2010/main" val="169199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9C76-6864-445A-A10F-B6635B90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and shifted gamma </a:t>
            </a:r>
            <a:r>
              <a:rPr lang="en-US" dirty="0" err="1"/>
              <a:t>sfs</a:t>
            </a:r>
            <a:r>
              <a:rPr lang="en-US" dirty="0"/>
              <a:t> (count)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5CD3EBC-7526-494F-AE64-B5BF33273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33" y="1835291"/>
            <a:ext cx="6258798" cy="44106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9AF584-8F53-4FCD-B285-FA81357DA4E6}"/>
              </a:ext>
            </a:extLst>
          </p:cNvPr>
          <p:cNvSpPr txBox="1"/>
          <p:nvPr/>
        </p:nvSpPr>
        <p:spPr>
          <a:xfrm>
            <a:off x="9270460" y="2286000"/>
            <a:ext cx="2289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Lighter colors = recap</a:t>
            </a:r>
          </a:p>
          <a:p>
            <a:r>
              <a:rPr lang="en-US" dirty="0"/>
              <a:t>Darker colors = shifted</a:t>
            </a:r>
          </a:p>
        </p:txBody>
      </p:sp>
    </p:spTree>
    <p:extLst>
      <p:ext uri="{BB962C8B-B14F-4D97-AF65-F5344CB8AC3E}">
        <p14:creationId xmlns:p14="http://schemas.microsoft.com/office/powerpoint/2010/main" val="95686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9C76-6864-445A-A10F-B6635B90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and shifted </a:t>
            </a:r>
            <a:r>
              <a:rPr lang="en-US" dirty="0" err="1"/>
              <a:t>nonsyn</a:t>
            </a:r>
            <a:r>
              <a:rPr lang="en-US" dirty="0"/>
              <a:t> </a:t>
            </a:r>
            <a:r>
              <a:rPr lang="en-US" dirty="0" err="1"/>
              <a:t>sfs</a:t>
            </a:r>
            <a:r>
              <a:rPr lang="en-US" dirty="0"/>
              <a:t> (proportional)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F168C-7898-4F59-824A-FBF183CE2C41}"/>
              </a:ext>
            </a:extLst>
          </p:cNvPr>
          <p:cNvSpPr txBox="1"/>
          <p:nvPr/>
        </p:nvSpPr>
        <p:spPr>
          <a:xfrm>
            <a:off x="9270460" y="2286000"/>
            <a:ext cx="2289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Lighter colors = recap</a:t>
            </a:r>
          </a:p>
          <a:p>
            <a:r>
              <a:rPr lang="en-US" dirty="0"/>
              <a:t>Darker colors = shifted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7281663-4996-47D2-A831-FC7F94D74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843" y="1690688"/>
            <a:ext cx="6258798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9C76-6864-445A-A10F-B6635B90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and shifted </a:t>
            </a:r>
            <a:r>
              <a:rPr lang="en-US" dirty="0" err="1"/>
              <a:t>nonsyn</a:t>
            </a:r>
            <a:r>
              <a:rPr lang="en-US" dirty="0"/>
              <a:t> </a:t>
            </a:r>
            <a:r>
              <a:rPr lang="en-US" dirty="0" err="1"/>
              <a:t>sfs</a:t>
            </a:r>
            <a:r>
              <a:rPr lang="en-US" dirty="0"/>
              <a:t> (count)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8C6DB44-FE22-405F-AD8C-5B9AD76F5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040" y="1855952"/>
            <a:ext cx="6258798" cy="44106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E232DE-3664-4E4E-B5B0-4F77DD45EBA7}"/>
              </a:ext>
            </a:extLst>
          </p:cNvPr>
          <p:cNvSpPr txBox="1"/>
          <p:nvPr/>
        </p:nvSpPr>
        <p:spPr>
          <a:xfrm>
            <a:off x="9270460" y="2286000"/>
            <a:ext cx="2289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Lighter colors = recap</a:t>
            </a:r>
          </a:p>
          <a:p>
            <a:r>
              <a:rPr lang="en-US" dirty="0"/>
              <a:t>Darker colors = shifted</a:t>
            </a:r>
          </a:p>
        </p:txBody>
      </p:sp>
    </p:spTree>
    <p:extLst>
      <p:ext uri="{BB962C8B-B14F-4D97-AF65-F5344CB8AC3E}">
        <p14:creationId xmlns:p14="http://schemas.microsoft.com/office/powerpoint/2010/main" val="271279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9C76-6864-445A-A10F-B6635B90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and shifted syn </a:t>
            </a:r>
            <a:r>
              <a:rPr lang="en-US" dirty="0" err="1"/>
              <a:t>sfs</a:t>
            </a:r>
            <a:r>
              <a:rPr lang="en-US" dirty="0"/>
              <a:t> (proportional)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F168C-7898-4F59-824A-FBF183CE2C41}"/>
              </a:ext>
            </a:extLst>
          </p:cNvPr>
          <p:cNvSpPr txBox="1"/>
          <p:nvPr/>
        </p:nvSpPr>
        <p:spPr>
          <a:xfrm>
            <a:off x="9270460" y="2286000"/>
            <a:ext cx="2289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Lighter colors = recap</a:t>
            </a:r>
          </a:p>
          <a:p>
            <a:r>
              <a:rPr lang="en-US" dirty="0"/>
              <a:t>Darker colors = shifted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7974D1F-4FB5-4242-83A3-7757BB335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36" y="2082184"/>
            <a:ext cx="6258798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5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9C76-6864-445A-A10F-B6635B90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and shifted syn </a:t>
            </a:r>
            <a:r>
              <a:rPr lang="en-US" dirty="0" err="1"/>
              <a:t>sfs</a:t>
            </a:r>
            <a:r>
              <a:rPr lang="en-US" dirty="0"/>
              <a:t> (count)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44B853E-740F-4DAB-BC44-A34458DDC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308" y="1846224"/>
            <a:ext cx="6258798" cy="44106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F5AE8C-B9FA-4201-B61A-A6FD35C76033}"/>
              </a:ext>
            </a:extLst>
          </p:cNvPr>
          <p:cNvSpPr txBox="1"/>
          <p:nvPr/>
        </p:nvSpPr>
        <p:spPr>
          <a:xfrm>
            <a:off x="9270460" y="2286000"/>
            <a:ext cx="2289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Lighter colors = recap</a:t>
            </a:r>
          </a:p>
          <a:p>
            <a:r>
              <a:rPr lang="en-US" dirty="0"/>
              <a:t>Darker colors = shifted</a:t>
            </a:r>
          </a:p>
        </p:txBody>
      </p:sp>
    </p:spTree>
    <p:extLst>
      <p:ext uri="{BB962C8B-B14F-4D97-AF65-F5344CB8AC3E}">
        <p14:creationId xmlns:p14="http://schemas.microsoft.com/office/powerpoint/2010/main" val="2828820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6B93-253D-429A-9BC3-C09568AB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7F83-C4B1-4E13-875C-F64060575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Revisit </a:t>
            </a:r>
            <a:r>
              <a:rPr lang="en-US" dirty="0" err="1"/>
              <a:t>SLiM</a:t>
            </a:r>
            <a:r>
              <a:rPr lang="en-US" dirty="0"/>
              <a:t>, look at model we’re working with.</a:t>
            </a:r>
          </a:p>
          <a:p>
            <a:pPr lvl="1"/>
            <a:r>
              <a:rPr lang="en-US" dirty="0"/>
              <a:t>Shift and recap</a:t>
            </a:r>
          </a:p>
          <a:p>
            <a:pPr lvl="1"/>
            <a:r>
              <a:rPr lang="en-US" dirty="0"/>
              <a:t>Look at number of mutations which are segregating over time</a:t>
            </a:r>
          </a:p>
          <a:p>
            <a:pPr lvl="1"/>
            <a:r>
              <a:rPr lang="en-US" dirty="0"/>
              <a:t>Look at mutations over time between two separate simulations</a:t>
            </a:r>
          </a:p>
          <a:p>
            <a:pPr lvl="2"/>
            <a:r>
              <a:rPr lang="en-US" dirty="0"/>
              <a:t>Why are there fewer mutations in the smaller population???</a:t>
            </a:r>
          </a:p>
        </p:txBody>
      </p:sp>
    </p:spTree>
    <p:extLst>
      <p:ext uri="{BB962C8B-B14F-4D97-AF65-F5344CB8AC3E}">
        <p14:creationId xmlns:p14="http://schemas.microsoft.com/office/powerpoint/2010/main" val="91053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C836-54D4-4D0E-B44C-3B9CD54C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from 2 weeks 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B77A-0659-41AA-BF0A-01EC46826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495"/>
            <a:ext cx="10515600" cy="4870143"/>
          </a:xfrm>
        </p:spPr>
        <p:txBody>
          <a:bodyPr>
            <a:normAutofit/>
          </a:bodyPr>
          <a:lstStyle/>
          <a:p>
            <a:r>
              <a:rPr lang="en-US" dirty="0"/>
              <a:t>Plot out </a:t>
            </a:r>
            <a:r>
              <a:rPr lang="en-US" dirty="0" err="1"/>
              <a:t>sfs</a:t>
            </a:r>
            <a:r>
              <a:rPr lang="en-US" dirty="0"/>
              <a:t> comparing recap data and shifted data</a:t>
            </a:r>
          </a:p>
          <a:p>
            <a:r>
              <a:rPr lang="en-US" dirty="0"/>
              <a:t>Compare all simulated </a:t>
            </a:r>
            <a:r>
              <a:rPr lang="en-US" dirty="0" err="1"/>
              <a:t>sfs</a:t>
            </a:r>
            <a:r>
              <a:rPr lang="en-US" dirty="0"/>
              <a:t> (how much variation within simulations, and between simulation types, i.e., shifted vs recap)</a:t>
            </a:r>
          </a:p>
          <a:p>
            <a:r>
              <a:rPr lang="en-US" dirty="0"/>
              <a:t>Separate plots for count and proportional </a:t>
            </a:r>
            <a:r>
              <a:rPr lang="en-US" dirty="0" err="1"/>
              <a:t>sfs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9C76-6864-445A-A10F-B6635B90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“Recap” Simulation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A75C-82C6-47EC-9CC3-C717E9479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a reminder, the simulations were performed as follows:</a:t>
            </a:r>
          </a:p>
          <a:p>
            <a:r>
              <a:rPr lang="en-US" dirty="0"/>
              <a:t>An ancestral population of 80,000 wolves existed some time in the past.</a:t>
            </a:r>
          </a:p>
          <a:p>
            <a:r>
              <a:rPr lang="en-US" dirty="0"/>
              <a:t>Their evolution was “burnt in” for 80,000 * 10 generations, i.e., 800,000 generations.</a:t>
            </a:r>
          </a:p>
          <a:p>
            <a:r>
              <a:rPr lang="en-US" dirty="0"/>
              <a:t>24,251 generations ago, the ancestral population was subject to a bottleneck to 19,000 individuals, i.e., a Labrador demography.</a:t>
            </a:r>
          </a:p>
          <a:p>
            <a:r>
              <a:rPr lang="en-US" dirty="0"/>
              <a:t>At this time, the DFE was set to match that of ancestral Arctic Wolves</a:t>
            </a:r>
          </a:p>
          <a:p>
            <a:r>
              <a:rPr lang="en-US" dirty="0"/>
              <a:t>Today, we sample 8 individuals, or 16 chromosomes.</a:t>
            </a:r>
          </a:p>
        </p:txBody>
      </p:sp>
    </p:spTree>
    <p:extLst>
      <p:ext uri="{BB962C8B-B14F-4D97-AF65-F5344CB8AC3E}">
        <p14:creationId xmlns:p14="http://schemas.microsoft.com/office/powerpoint/2010/main" val="103732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2346-D1CE-4FFE-AF78-920AE8BD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Recapitulated DFE (with new pipeline)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36922B-F880-4FB5-ADDF-B71978014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21" y="1509504"/>
            <a:ext cx="6916434" cy="48741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8EA7BF-3CCF-4D7E-B64E-EEDA35A3F34F}"/>
              </a:ext>
            </a:extLst>
          </p:cNvPr>
          <p:cNvSpPr txBox="1"/>
          <p:nvPr/>
        </p:nvSpPr>
        <p:spPr>
          <a:xfrm>
            <a:off x="7872355" y="1690688"/>
            <a:ext cx="377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simulations, we can recapitulate</a:t>
            </a:r>
          </a:p>
          <a:p>
            <a:r>
              <a:rPr lang="en-US" dirty="0"/>
              <a:t>the inferred DFE.</a:t>
            </a:r>
          </a:p>
        </p:txBody>
      </p:sp>
    </p:spTree>
    <p:extLst>
      <p:ext uri="{BB962C8B-B14F-4D97-AF65-F5344CB8AC3E}">
        <p14:creationId xmlns:p14="http://schemas.microsoft.com/office/powerpoint/2010/main" val="9729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2346-D1CE-4FFE-AF78-920AE8BD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Recapitulated DFE (with new pipeline)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F08F35-F4C6-459D-A924-FDCAC9FDC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08" y="2082184"/>
            <a:ext cx="6258798" cy="4410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FBB758-4BF5-448D-9FAB-07CEB55D916B}"/>
              </a:ext>
            </a:extLst>
          </p:cNvPr>
          <p:cNvSpPr txBox="1"/>
          <p:nvPr/>
        </p:nvSpPr>
        <p:spPr>
          <a:xfrm>
            <a:off x="8110338" y="2655273"/>
            <a:ext cx="3518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doesn’t match as well, but I suspect this is because the true underlying (simulated) distribution, is gamma-distributed</a:t>
            </a:r>
          </a:p>
        </p:txBody>
      </p:sp>
    </p:spTree>
    <p:extLst>
      <p:ext uri="{BB962C8B-B14F-4D97-AF65-F5344CB8AC3E}">
        <p14:creationId xmlns:p14="http://schemas.microsoft.com/office/powerpoint/2010/main" val="122634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9C76-6864-445A-A10F-B6635B90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“Shifted” Simulation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A75C-82C6-47EC-9CC3-C717E9479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a reminder, the simulations were performed as follows:</a:t>
            </a:r>
          </a:p>
          <a:p>
            <a:r>
              <a:rPr lang="en-US" dirty="0"/>
              <a:t>An ancestral population of 80,000 wolves existed some time in the past.</a:t>
            </a:r>
          </a:p>
          <a:p>
            <a:r>
              <a:rPr lang="en-US" dirty="0"/>
              <a:t>Their evolution was “burnt in” for 80,000 * 10 generations, i.e., 800,000 generations.</a:t>
            </a:r>
          </a:p>
          <a:p>
            <a:r>
              <a:rPr lang="en-US" dirty="0"/>
              <a:t>24,251 generations ago, the ancestral population was subject to a bottleneck to 19,000 individuals, i.e., a Labrador demography</a:t>
            </a:r>
          </a:p>
          <a:p>
            <a:r>
              <a:rPr lang="en-US" dirty="0"/>
              <a:t>10,000 generations ago, we shifted ALL new mutations to s=0, i.e., all new mutations became neutral</a:t>
            </a:r>
          </a:p>
          <a:p>
            <a:r>
              <a:rPr lang="en-US" dirty="0"/>
              <a:t>Today, we sample 8 individuals, or 16 chromosomes.</a:t>
            </a:r>
          </a:p>
        </p:txBody>
      </p:sp>
    </p:spTree>
    <p:extLst>
      <p:ext uri="{BB962C8B-B14F-4D97-AF65-F5344CB8AC3E}">
        <p14:creationId xmlns:p14="http://schemas.microsoft.com/office/powerpoint/2010/main" val="199679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2346-D1CE-4FFE-AF78-920AE8BD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“Shifted” DFE (with new pipeline)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EDF278-6B32-4CE3-B119-EB271849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05" y="1690688"/>
            <a:ext cx="6258798" cy="4410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7F9175-8451-4971-8947-4741F1517236}"/>
              </a:ext>
            </a:extLst>
          </p:cNvPr>
          <p:cNvSpPr txBox="1"/>
          <p:nvPr/>
        </p:nvSpPr>
        <p:spPr>
          <a:xfrm>
            <a:off x="8120543" y="2248250"/>
            <a:ext cx="36803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believe the original justification for these simulations was to introduce a very drastic shift in DFE and see if we can detect it.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There is certainly a difference in the inferred DFE, but the actual results of the inference differ from our expectation, i.e., s values went to 1 instead of 0.</a:t>
            </a:r>
          </a:p>
        </p:txBody>
      </p:sp>
    </p:spTree>
    <p:extLst>
      <p:ext uri="{BB962C8B-B14F-4D97-AF65-F5344CB8AC3E}">
        <p14:creationId xmlns:p14="http://schemas.microsoft.com/office/powerpoint/2010/main" val="336764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2346-D1CE-4FFE-AF78-920AE8BD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“Shifted” Neutral-gamma DFE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CC7465-EC47-4D50-9BCE-1255920A4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18" y="1761709"/>
            <a:ext cx="6258798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4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9C76-6864-445A-A10F-B6635B90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and shifted gamma </a:t>
            </a:r>
            <a:r>
              <a:rPr lang="en-US" dirty="0" err="1"/>
              <a:t>sfs</a:t>
            </a:r>
            <a:r>
              <a:rPr lang="en-US" dirty="0"/>
              <a:t> (proportional)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412AD0B-302A-41C8-A5BF-6667CB8BE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529" y="1519658"/>
            <a:ext cx="6258798" cy="44106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AF168C-7898-4F59-824A-FBF183CE2C41}"/>
              </a:ext>
            </a:extLst>
          </p:cNvPr>
          <p:cNvSpPr txBox="1"/>
          <p:nvPr/>
        </p:nvSpPr>
        <p:spPr>
          <a:xfrm>
            <a:off x="9270460" y="2286000"/>
            <a:ext cx="2289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Lighter colors = recap</a:t>
            </a:r>
          </a:p>
          <a:p>
            <a:r>
              <a:rPr lang="en-US" dirty="0"/>
              <a:t>Darker colors = shifted</a:t>
            </a:r>
          </a:p>
        </p:txBody>
      </p:sp>
    </p:spTree>
    <p:extLst>
      <p:ext uri="{BB962C8B-B14F-4D97-AF65-F5344CB8AC3E}">
        <p14:creationId xmlns:p14="http://schemas.microsoft.com/office/powerpoint/2010/main" val="29386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521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Dog DFE Meeting</vt:lpstr>
      <vt:lpstr>Summary from 2 weeks ago</vt:lpstr>
      <vt:lpstr>“Recap” Simulation summary</vt:lpstr>
      <vt:lpstr>Recapitulated DFE (with new pipeline)</vt:lpstr>
      <vt:lpstr>Recapitulated DFE (with new pipeline)</vt:lpstr>
      <vt:lpstr>“Shifted” Simulation summary</vt:lpstr>
      <vt:lpstr>“Shifted” DFE (with new pipeline)</vt:lpstr>
      <vt:lpstr>“Shifted” Neutral-gamma DFE</vt:lpstr>
      <vt:lpstr>Recap and shifted gamma sfs (proportional)</vt:lpstr>
      <vt:lpstr>Recap and shifted gamma sfs (count)</vt:lpstr>
      <vt:lpstr>Recap and shifted nonsyn sfs (proportional)</vt:lpstr>
      <vt:lpstr>Recap and shifted nonsyn sfs (count)</vt:lpstr>
      <vt:lpstr>Recap and shifted syn sfs (proportional)</vt:lpstr>
      <vt:lpstr>Recap and shifted syn sfs (count)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DFE Meeting</dc:title>
  <dc:creator>Jonathan Mah</dc:creator>
  <cp:lastModifiedBy>jonmah</cp:lastModifiedBy>
  <cp:revision>62</cp:revision>
  <dcterms:created xsi:type="dcterms:W3CDTF">2020-06-02T15:04:07Z</dcterms:created>
  <dcterms:modified xsi:type="dcterms:W3CDTF">2020-08-11T20:19:40Z</dcterms:modified>
</cp:coreProperties>
</file>