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85" r:id="rId3"/>
    <p:sldId id="264" r:id="rId4"/>
    <p:sldId id="28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9408" autoAdjust="0"/>
  </p:normalViewPr>
  <p:slideViewPr>
    <p:cSldViewPr snapToGrid="0">
      <p:cViewPr varScale="1">
        <p:scale>
          <a:sx n="93" d="100"/>
          <a:sy n="93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82C31-4341-4D71-BB0A-8A07FD6A708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0D31E-D2D5-4DB9-90F2-D79728BEB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02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BE7E8-0753-4448-AC82-80C4777667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60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traditional null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BE7E8-0753-4448-AC82-80C4777667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18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DMS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ED37B-F616-F04B-AF12-2F54D7CB1A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47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ExpCM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BE7E8-0753-4448-AC82-80C4777667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65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2EA5-69BF-453F-9395-0D3BEC905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93635-E5BD-47B9-9EFF-A64020436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D7449-438D-42A9-A224-40128EFF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8295-AF02-4904-8E04-698854D6C1BE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E54EF-9C9D-43B4-B2F9-A9BBE6E0E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5D7D7-02BD-45E8-A1B0-B29CDF2E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84F1-D03E-4A43-8506-618575EC7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895A-6F7C-47B8-8AF9-0C463B6F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7E64E-5650-41C1-8FB4-26F3356E1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6413E-3079-432A-A1FA-DBB45C808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8295-AF02-4904-8E04-698854D6C1BE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7F370-0361-443A-9CB4-8B87FC063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8358D-5670-430F-A57D-E5D78CFA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84F1-D03E-4A43-8506-618575EC7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1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C3688A-0CE5-4794-877B-3118BDC8D4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E1AC3-C545-466D-876A-430847FE2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FCBFF-09F7-432C-9E5E-4D93793C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8295-AF02-4904-8E04-698854D6C1BE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39B0F-9322-41CD-B975-033FF122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8FF53-BEFE-4CDE-AF0B-A562036A3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84F1-D03E-4A43-8506-618575EC7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7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3CE9-4791-449A-8503-DD56BD97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ACB34-CB3F-4556-8CD7-5F87BD7E9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134C3-62AF-4E5A-AA3D-4054A276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8295-AF02-4904-8E04-698854D6C1BE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D3264-BBBC-4B0A-A766-ED3E1F70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3D785-3467-4726-8C27-D404F1A5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84F1-D03E-4A43-8506-618575EC7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7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640E-E7E0-4BCC-A372-641B3F126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2B20A-9DCA-41E7-B936-F0D8FC5F3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C6DAD-F256-4405-94D7-74469DC96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8295-AF02-4904-8E04-698854D6C1BE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0DACC-CDBC-4490-B34F-77625978F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A0BFF-0D31-4921-88A9-B4E40641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84F1-D03E-4A43-8506-618575EC7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1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9FC78-FDDC-4603-B578-5CE40811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AF184-2168-47DC-AEF8-186398798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53D40-7F23-4FAD-A079-8535883FC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47671-D5F6-413E-9441-9046D2357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8295-AF02-4904-8E04-698854D6C1BE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F8B25-B6D0-4939-A69B-0B144671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01907-90D5-4E69-8188-3FF6B7233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84F1-D03E-4A43-8506-618575EC7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2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C600E-9E96-4245-A7F3-F56791A1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BFFBA-B0CA-4265-B6E2-DAA58AEC7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96588-D4F9-41E1-A066-23A52F01C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80C352-C37A-4EFD-9FE0-CCF04D8C2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BB88B-4BF7-4ABA-A570-73431AF9C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7420B5-4BB6-43C6-8FFF-21E7713D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8295-AF02-4904-8E04-698854D6C1BE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417B01-915B-40B7-B308-3F23C6F86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BD54CA-A7EB-45DD-A846-4DE4B68A8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84F1-D03E-4A43-8506-618575EC7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1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BF739-E4C3-4551-9550-9A78DCBA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6DBA4-13EB-4A5C-9B39-6242051E6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8295-AF02-4904-8E04-698854D6C1BE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ADA2E-D817-45F2-87D4-97D6F9D09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F5C47-4621-4E89-B1E7-0C64FE9B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84F1-D03E-4A43-8506-618575EC7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3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E4267D-01FC-4B8E-9E47-487A035A7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8295-AF02-4904-8E04-698854D6C1BE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AA1CCE-121A-4DEC-80F3-0B3E93C27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7C20F-BE2C-4A23-B5D2-A3952091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84F1-D03E-4A43-8506-618575EC7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96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19FAE-5351-4B1F-ABC9-500F58DC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166BE-23B9-47CE-897B-1AAE79501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49B13-5383-46E8-B8E4-25AF2DFC9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AC0F8-11F3-4929-8915-B12B63D7E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8295-AF02-4904-8E04-698854D6C1BE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50691-286A-40FE-9FFE-937126E17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CF9E9-0041-412D-9259-9A0B1D53C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84F1-D03E-4A43-8506-618575EC7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F78CB-F1E9-4793-AEC4-39E425625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AD3720-E85B-488F-97DE-9D746D790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B3A97-22CC-4DA4-AABC-279905F7F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3B0C4-FB65-4355-A00B-0D4CB4F3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8295-AF02-4904-8E04-698854D6C1BE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D9507-BADD-49A8-AACD-F71E667CE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ABF54-61D8-4A15-AA09-8C3D191C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84F1-D03E-4A43-8506-618575EC7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2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A0245E-8FBA-4ACF-A4CA-9E1B425B0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F57CD-5202-4D2A-86F3-3A67D393C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DCAC-7029-4E80-9C55-92B3921A58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28295-AF02-4904-8E04-698854D6C1BE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AA8AE-4EF8-4A0E-9E61-BF10533554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C318B-9FBA-4934-9684-DAABBCA2E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384F1-D03E-4A43-8506-618575EC7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3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B3048-52EF-4E7E-8A6D-94E8F76B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9274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Yu Gothic" panose="020B0400000000000000" pitchFamily="34" charset="-128"/>
                <a:ea typeface="Yu Gothic" panose="020B0400000000000000" pitchFamily="34" charset="-128"/>
              </a:rPr>
              <a:t>Experimentally Informed Quantitative Models for Protein Evolution</a:t>
            </a:r>
            <a:r>
              <a:rPr lang="en-US" sz="4000" baseline="30000" dirty="0">
                <a:latin typeface="Yu Gothic" panose="020B0400000000000000" pitchFamily="34" charset="-128"/>
                <a:ea typeface="Yu Gothic" panose="020B0400000000000000" pitchFamily="34" charset="-128"/>
              </a:rPr>
              <a:t> (in viruses)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EA725-59ED-4480-9B2E-537050291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480331"/>
            <a:ext cx="10515600" cy="1500187"/>
          </a:xfrm>
        </p:spPr>
        <p:txBody>
          <a:bodyPr/>
          <a:lstStyle/>
          <a:p>
            <a:pPr algn="ctr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Jonathan Mah</a:t>
            </a:r>
          </a:p>
          <a:p>
            <a:pPr algn="ctr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Bloom Lab 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</a:t>
            </a:r>
            <a:r>
              <a:rPr lang="en-US" dirty="0"/>
              <a:t>✈️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Lohmueller Lab</a:t>
            </a:r>
          </a:p>
        </p:txBody>
      </p:sp>
    </p:spTree>
    <p:extLst>
      <p:ext uri="{BB962C8B-B14F-4D97-AF65-F5344CB8AC3E}">
        <p14:creationId xmlns:p14="http://schemas.microsoft.com/office/powerpoint/2010/main" val="92884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1E0F-1754-4916-914E-51A4F295F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dirty="0" err="1"/>
              <a:t>dN</a:t>
            </a:r>
            <a:r>
              <a:rPr lang="en-US" dirty="0"/>
              <a:t>/</a:t>
            </a:r>
            <a:r>
              <a:rPr lang="en-US" dirty="0" err="1"/>
              <a:t>dS</a:t>
            </a:r>
            <a:r>
              <a:rPr lang="en-US" dirty="0"/>
              <a:t> ratio serves as a traditional null model.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816C5-30A9-4B4E-818A-57FDDD86D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61" y="5892766"/>
            <a:ext cx="11430633" cy="2375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70B819-2FD4-4E3C-9142-0D875F6DA840}"/>
                  </a:ext>
                </a:extLst>
              </p:cNvPr>
              <p:cNvSpPr txBox="1"/>
              <p:nvPr/>
            </p:nvSpPr>
            <p:spPr>
              <a:xfrm>
                <a:off x="304800" y="1804827"/>
                <a:ext cx="11458903" cy="9650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 b="0" i="0" smtClean="0">
                        <a:latin typeface="Cambria Math" panose="02040503050406030204" pitchFamily="18" charset="0"/>
                      </a:rPr>
                      <m:t>Null</m:t>
                    </m:r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4000" b="0" i="0" smtClean="0">
                        <a:latin typeface="Cambria Math" panose="02040503050406030204" pitchFamily="18" charset="0"/>
                      </a:rPr>
                      <m:t>model</m:t>
                    </m:r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𝑑𝑁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𝑑𝑆</m:t>
                        </m:r>
                      </m:den>
                    </m:f>
                  </m:oMath>
                </a14:m>
                <a:r>
                  <a:rPr lang="en-US" sz="4000" i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𝑅𝑎𝑡𝑒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𝑛𝑜𝑛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𝑠𝑦𝑛𝑜𝑛𝑦𝑚𝑜𝑢𝑠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𝑚𝑢𝑡𝑎𝑡𝑖𝑜𝑛𝑠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𝑅𝑎𝑡𝑒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𝑠𝑦𝑛𝑜𝑛𝑦𝑚𝑜𝑢𝑠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𝑚𝑢𝑡𝑎𝑡𝑖𝑜𝑛𝑠</m:t>
                        </m:r>
                      </m:den>
                    </m:f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40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70B819-2FD4-4E3C-9142-0D875F6DA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804827"/>
                <a:ext cx="11458903" cy="965008"/>
              </a:xfrm>
              <a:prstGeom prst="rect">
                <a:avLst/>
              </a:prstGeom>
              <a:blipFill>
                <a:blip r:embed="rId4"/>
                <a:stretch>
                  <a:fillRect b="-1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DEB99F-3CFC-4DC8-8837-4BCAE24C6546}"/>
                  </a:ext>
                </a:extLst>
              </p:cNvPr>
              <p:cNvSpPr txBox="1"/>
              <p:nvPr/>
            </p:nvSpPr>
            <p:spPr>
              <a:xfrm>
                <a:off x="304800" y="1804827"/>
                <a:ext cx="11458903" cy="9650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 b="0" i="0" smtClean="0">
                        <a:latin typeface="Cambria Math" panose="02040503050406030204" pitchFamily="18" charset="0"/>
                      </a:rPr>
                      <m:t>Null</m:t>
                    </m:r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4000" b="0" i="0" smtClean="0">
                        <a:latin typeface="Cambria Math" panose="02040503050406030204" pitchFamily="18" charset="0"/>
                      </a:rPr>
                      <m:t>model</m:t>
                    </m:r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𝑑𝑁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𝑑𝑆</m:t>
                        </m:r>
                      </m:den>
                    </m:f>
                  </m:oMath>
                </a14:m>
                <a:r>
                  <a:rPr lang="en-US" sz="4000" i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𝑅𝑎𝑡𝑒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𝑛𝑜𝑛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𝑠𝑦𝑛𝑜𝑛𝑦𝑚𝑜𝑢𝑠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𝑚𝑢𝑡𝑎𝑡𝑖𝑜𝑛𝑠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𝑅𝑎𝑡𝑒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𝑠𝑦𝑛𝑜𝑛𝑦𝑚𝑜𝑢𝑠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𝑚𝑢𝑡𝑎𝑡𝑖𝑜𝑛𝑠</m:t>
                        </m:r>
                      </m:den>
                    </m:f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4000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DEB99F-3CFC-4DC8-8837-4BCAE24C6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804827"/>
                <a:ext cx="11458903" cy="965008"/>
              </a:xfrm>
              <a:prstGeom prst="rect">
                <a:avLst/>
              </a:prstGeom>
              <a:blipFill>
                <a:blip r:embed="rId4"/>
                <a:stretch>
                  <a:fillRect b="-1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2947ED3-84F6-4A25-877C-98829BFBF6E2}"/>
                  </a:ext>
                </a:extLst>
              </p:cNvPr>
              <p:cNvSpPr/>
              <p:nvPr/>
            </p:nvSpPr>
            <p:spPr>
              <a:xfrm>
                <a:off x="838200" y="4770011"/>
                <a:ext cx="4666342" cy="7579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000" dirty="0"/>
                  <a:t>Diversifying Selection: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𝑑𝑁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𝑑𝑆</m:t>
                        </m:r>
                      </m:den>
                    </m:f>
                  </m:oMath>
                </a14:m>
                <a:r>
                  <a:rPr lang="en-US" sz="3000" dirty="0"/>
                  <a:t> &gt; 1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2947ED3-84F6-4A25-877C-98829BFBF6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70011"/>
                <a:ext cx="4666342" cy="757900"/>
              </a:xfrm>
              <a:prstGeom prst="rect">
                <a:avLst/>
              </a:prstGeom>
              <a:blipFill>
                <a:blip r:embed="rId5"/>
                <a:stretch>
                  <a:fillRect l="-3137" r="-2222" b="-1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84C4D36-0278-4A0B-AEAF-0B45AF7CC9E8}"/>
                  </a:ext>
                </a:extLst>
              </p:cNvPr>
              <p:cNvSpPr/>
              <p:nvPr/>
            </p:nvSpPr>
            <p:spPr>
              <a:xfrm>
                <a:off x="6096000" y="4812303"/>
                <a:ext cx="4237507" cy="7579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000"/>
                  <a:t>Purifying </a:t>
                </a:r>
                <a:r>
                  <a:rPr lang="en-US" sz="3000" dirty="0"/>
                  <a:t>Selection: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𝑑𝑁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𝑑𝑆</m:t>
                        </m:r>
                      </m:den>
                    </m:f>
                  </m:oMath>
                </a14:m>
                <a:r>
                  <a:rPr lang="en-US" sz="3000" dirty="0"/>
                  <a:t> &lt; 1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84C4D36-0278-4A0B-AEAF-0B45AF7CC9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812303"/>
                <a:ext cx="4237507" cy="757900"/>
              </a:xfrm>
              <a:prstGeom prst="rect">
                <a:avLst/>
              </a:prstGeom>
              <a:blipFill>
                <a:blip r:embed="rId6"/>
                <a:stretch>
                  <a:fillRect l="-3309" r="-2446" b="-1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701B269-124F-4CFA-8327-A7E0FB0E689A}"/>
              </a:ext>
            </a:extLst>
          </p:cNvPr>
          <p:cNvSpPr txBox="1"/>
          <p:nvPr/>
        </p:nvSpPr>
        <p:spPr>
          <a:xfrm>
            <a:off x="2663755" y="6130311"/>
            <a:ext cx="1963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8 non-synonymous</a:t>
            </a:r>
          </a:p>
          <a:p>
            <a:pPr algn="ctr"/>
            <a:r>
              <a:rPr lang="en-US" dirty="0"/>
              <a:t>mutations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D6206B-27FD-4652-8D5D-9DB19833F37D}"/>
              </a:ext>
            </a:extLst>
          </p:cNvPr>
          <p:cNvSpPr txBox="1"/>
          <p:nvPr/>
        </p:nvSpPr>
        <p:spPr>
          <a:xfrm>
            <a:off x="6148377" y="6130311"/>
            <a:ext cx="1963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 non-synonymous</a:t>
            </a:r>
          </a:p>
          <a:p>
            <a:pPr algn="ctr"/>
            <a:r>
              <a:rPr lang="en-US" dirty="0"/>
              <a:t>mutations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36278E-2994-4EFD-B48B-F5B6749A2185}"/>
              </a:ext>
            </a:extLst>
          </p:cNvPr>
          <p:cNvSpPr/>
          <p:nvPr/>
        </p:nvSpPr>
        <p:spPr>
          <a:xfrm>
            <a:off x="3372555" y="5755951"/>
            <a:ext cx="419100" cy="390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EA0A117-D41B-4BD7-9FDF-DE89A3F88633}"/>
              </a:ext>
            </a:extLst>
          </p:cNvPr>
          <p:cNvSpPr/>
          <p:nvPr/>
        </p:nvSpPr>
        <p:spPr>
          <a:xfrm>
            <a:off x="6804800" y="5749311"/>
            <a:ext cx="419100" cy="390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7A2CEC-0F87-402A-AE08-C10A7E62E737}"/>
              </a:ext>
            </a:extLst>
          </p:cNvPr>
          <p:cNvSpPr/>
          <p:nvPr/>
        </p:nvSpPr>
        <p:spPr>
          <a:xfrm>
            <a:off x="2898804" y="3925310"/>
            <a:ext cx="51956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Example: Assume </a:t>
            </a:r>
            <a:r>
              <a:rPr lang="en-US" sz="4000" dirty="0" err="1"/>
              <a:t>dS</a:t>
            </a:r>
            <a:r>
              <a:rPr lang="en-US" sz="4000" dirty="0"/>
              <a:t> ~ 4</a:t>
            </a:r>
          </a:p>
        </p:txBody>
      </p:sp>
    </p:spTree>
    <p:extLst>
      <p:ext uri="{BB962C8B-B14F-4D97-AF65-F5344CB8AC3E}">
        <p14:creationId xmlns:p14="http://schemas.microsoft.com/office/powerpoint/2010/main" val="76939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Yu Gothic" charset="-128"/>
                <a:ea typeface="Yu Gothic" charset="-128"/>
                <a:cs typeface="Yu Gothic" charset="-128"/>
              </a:rPr>
              <a:t>Deep mutational scanning quantifies the effects of all possible singular mutations.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14182" y="2546601"/>
            <a:ext cx="1021143" cy="2028630"/>
            <a:chOff x="201169" y="1611311"/>
            <a:chExt cx="789431" cy="1568298"/>
          </a:xfrm>
        </p:grpSpPr>
        <p:sp>
          <p:nvSpPr>
            <p:cNvPr id="4" name="Rectangle 3"/>
            <p:cNvSpPr/>
            <p:nvPr/>
          </p:nvSpPr>
          <p:spPr>
            <a:xfrm>
              <a:off x="201169" y="1713505"/>
              <a:ext cx="786385" cy="782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01169" y="2060459"/>
              <a:ext cx="786385" cy="782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01169" y="2754370"/>
              <a:ext cx="786385" cy="782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01169" y="2407415"/>
              <a:ext cx="786385" cy="782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1169" y="3101324"/>
              <a:ext cx="786385" cy="782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iangle 8"/>
            <p:cNvSpPr/>
            <p:nvPr/>
          </p:nvSpPr>
          <p:spPr>
            <a:xfrm rot="10800000">
              <a:off x="247571" y="1611311"/>
              <a:ext cx="129085" cy="109722"/>
            </a:xfrm>
            <a:prstGeom prst="triangl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riangle 9"/>
            <p:cNvSpPr/>
            <p:nvPr/>
          </p:nvSpPr>
          <p:spPr>
            <a:xfrm rot="10800000">
              <a:off x="376656" y="1945360"/>
              <a:ext cx="129085" cy="109722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iangle 10"/>
            <p:cNvSpPr/>
            <p:nvPr/>
          </p:nvSpPr>
          <p:spPr>
            <a:xfrm rot="10800000">
              <a:off x="529817" y="2300503"/>
              <a:ext cx="129085" cy="109722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riangle 11"/>
            <p:cNvSpPr/>
            <p:nvPr/>
          </p:nvSpPr>
          <p:spPr>
            <a:xfrm rot="10800000">
              <a:off x="709115" y="2640012"/>
              <a:ext cx="129085" cy="10972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riangle 12"/>
            <p:cNvSpPr/>
            <p:nvPr/>
          </p:nvSpPr>
          <p:spPr>
            <a:xfrm rot="10800000">
              <a:off x="861515" y="2987369"/>
              <a:ext cx="129085" cy="10972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642497" y="2673685"/>
            <a:ext cx="2314984" cy="1774461"/>
            <a:chOff x="2770220" y="872704"/>
            <a:chExt cx="10979900" cy="8416216"/>
          </a:xfrm>
        </p:grpSpPr>
        <p:grpSp>
          <p:nvGrpSpPr>
            <p:cNvPr id="15" name="Group 14"/>
            <p:cNvGrpSpPr/>
            <p:nvPr/>
          </p:nvGrpSpPr>
          <p:grpSpPr>
            <a:xfrm>
              <a:off x="4751229" y="872704"/>
              <a:ext cx="3992969" cy="3975781"/>
              <a:chOff x="4751229" y="872704"/>
              <a:chExt cx="3992969" cy="3975781"/>
            </a:xfrm>
          </p:grpSpPr>
          <p:grpSp>
            <p:nvGrpSpPr>
              <p:cNvPr id="108" name="Group 107"/>
              <p:cNvGrpSpPr/>
              <p:nvPr/>
            </p:nvGrpSpPr>
            <p:grpSpPr>
              <a:xfrm>
                <a:off x="4751229" y="872704"/>
                <a:ext cx="3992969" cy="3975781"/>
                <a:chOff x="342786" y="300351"/>
                <a:chExt cx="6083067" cy="6056881"/>
              </a:xfrm>
              <a:solidFill>
                <a:schemeClr val="accent6"/>
              </a:solidFill>
            </p:grpSpPr>
            <p:sp>
              <p:nvSpPr>
                <p:cNvPr id="121" name="Triangle 120"/>
                <p:cNvSpPr/>
                <p:nvPr/>
              </p:nvSpPr>
              <p:spPr>
                <a:xfrm>
                  <a:off x="4743289" y="1115104"/>
                  <a:ext cx="932734" cy="792826"/>
                </a:xfrm>
                <a:prstGeom prst="triangle">
                  <a:avLst/>
                </a:prstGeom>
                <a:grp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Triangle 121"/>
                <p:cNvSpPr/>
                <p:nvPr/>
              </p:nvSpPr>
              <p:spPr>
                <a:xfrm rot="1426466">
                  <a:off x="5493119" y="2662974"/>
                  <a:ext cx="932734" cy="792826"/>
                </a:xfrm>
                <a:prstGeom prst="triangle">
                  <a:avLst/>
                </a:prstGeom>
                <a:grp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Triangle 122"/>
                <p:cNvSpPr/>
                <p:nvPr/>
              </p:nvSpPr>
              <p:spPr>
                <a:xfrm rot="4067805">
                  <a:off x="5058087" y="4396018"/>
                  <a:ext cx="932734" cy="792826"/>
                </a:xfrm>
                <a:prstGeom prst="triangle">
                  <a:avLst/>
                </a:prstGeom>
                <a:grp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Triangle 123"/>
                <p:cNvSpPr/>
                <p:nvPr/>
              </p:nvSpPr>
              <p:spPr>
                <a:xfrm rot="6848335">
                  <a:off x="3453706" y="5494452"/>
                  <a:ext cx="932734" cy="792826"/>
                </a:xfrm>
                <a:prstGeom prst="triangle">
                  <a:avLst/>
                </a:prstGeom>
                <a:grp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Triangle 124"/>
                <p:cNvSpPr/>
                <p:nvPr/>
              </p:nvSpPr>
              <p:spPr>
                <a:xfrm rot="9163785">
                  <a:off x="1534896" y="5125868"/>
                  <a:ext cx="932734" cy="792826"/>
                </a:xfrm>
                <a:prstGeom prst="triangle">
                  <a:avLst/>
                </a:prstGeom>
                <a:grp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Triangle 125"/>
                <p:cNvSpPr/>
                <p:nvPr/>
              </p:nvSpPr>
              <p:spPr>
                <a:xfrm rot="12430754">
                  <a:off x="342786" y="3639513"/>
                  <a:ext cx="932734" cy="792826"/>
                </a:xfrm>
                <a:prstGeom prst="triangle">
                  <a:avLst/>
                </a:prstGeom>
                <a:grp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Triangle 126"/>
                <p:cNvSpPr/>
                <p:nvPr/>
              </p:nvSpPr>
              <p:spPr>
                <a:xfrm rot="14661803">
                  <a:off x="545978" y="1647925"/>
                  <a:ext cx="932734" cy="792826"/>
                </a:xfrm>
                <a:prstGeom prst="triangle">
                  <a:avLst/>
                </a:prstGeom>
                <a:grp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Triangle 127"/>
                <p:cNvSpPr/>
                <p:nvPr/>
              </p:nvSpPr>
              <p:spPr>
                <a:xfrm rot="16857954">
                  <a:off x="1729536" y="558525"/>
                  <a:ext cx="932734" cy="792826"/>
                </a:xfrm>
                <a:prstGeom prst="triangle">
                  <a:avLst/>
                </a:prstGeom>
                <a:grp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Triangle 128"/>
                <p:cNvSpPr/>
                <p:nvPr/>
              </p:nvSpPr>
              <p:spPr>
                <a:xfrm rot="18636178">
                  <a:off x="3417726" y="370305"/>
                  <a:ext cx="932734" cy="792826"/>
                </a:xfrm>
                <a:prstGeom prst="triangle">
                  <a:avLst/>
                </a:prstGeom>
                <a:grp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4789171" y="946498"/>
                <a:ext cx="3814853" cy="3768925"/>
                <a:chOff x="2808162" y="4280773"/>
                <a:chExt cx="3814853" cy="3768925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3408708" y="4879546"/>
                  <a:ext cx="2663306" cy="2617388"/>
                </a:xfrm>
                <a:prstGeom prst="ellipse">
                  <a:avLst/>
                </a:prstGeom>
                <a:noFill/>
                <a:ln w="57150">
                  <a:solidFill>
                    <a:srgbClr val="1511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11" name="Group 110"/>
                <p:cNvGrpSpPr/>
                <p:nvPr/>
              </p:nvGrpSpPr>
              <p:grpSpPr>
                <a:xfrm>
                  <a:off x="2808162" y="4280773"/>
                  <a:ext cx="3814853" cy="3768925"/>
                  <a:chOff x="400588" y="412772"/>
                  <a:chExt cx="5811717" cy="5741748"/>
                </a:xfrm>
                <a:solidFill>
                  <a:srgbClr val="15111C"/>
                </a:solidFill>
              </p:grpSpPr>
              <p:sp>
                <p:nvSpPr>
                  <p:cNvPr id="112" name="Rectangle 111"/>
                  <p:cNvSpPr/>
                  <p:nvPr/>
                </p:nvSpPr>
                <p:spPr>
                  <a:xfrm rot="20485259">
                    <a:off x="5221870" y="2304629"/>
                    <a:ext cx="908300" cy="155705"/>
                  </a:xfrm>
                  <a:prstGeom prst="rect">
                    <a:avLst/>
                  </a:prstGeom>
                  <a:grpFill/>
                  <a:ln>
                    <a:solidFill>
                      <a:srgbClr val="15111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Rectangle 112"/>
                  <p:cNvSpPr/>
                  <p:nvPr/>
                </p:nvSpPr>
                <p:spPr>
                  <a:xfrm rot="18344413">
                    <a:off x="4198583" y="1126788"/>
                    <a:ext cx="908300" cy="155705"/>
                  </a:xfrm>
                  <a:prstGeom prst="rect">
                    <a:avLst/>
                  </a:prstGeom>
                  <a:grpFill/>
                  <a:ln>
                    <a:solidFill>
                      <a:srgbClr val="15111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Rectangle 113"/>
                  <p:cNvSpPr/>
                  <p:nvPr/>
                </p:nvSpPr>
                <p:spPr>
                  <a:xfrm rot="15990619">
                    <a:off x="2622166" y="789069"/>
                    <a:ext cx="908300" cy="155705"/>
                  </a:xfrm>
                  <a:prstGeom prst="rect">
                    <a:avLst/>
                  </a:prstGeom>
                  <a:grpFill/>
                  <a:ln>
                    <a:solidFill>
                      <a:srgbClr val="15111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Rectangle 114"/>
                  <p:cNvSpPr/>
                  <p:nvPr/>
                </p:nvSpPr>
                <p:spPr>
                  <a:xfrm rot="13828733">
                    <a:off x="1214894" y="1359796"/>
                    <a:ext cx="908300" cy="155705"/>
                  </a:xfrm>
                  <a:prstGeom prst="rect">
                    <a:avLst/>
                  </a:prstGeom>
                  <a:grpFill/>
                  <a:ln>
                    <a:solidFill>
                      <a:srgbClr val="15111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" name="Rectangle 115"/>
                  <p:cNvSpPr/>
                  <p:nvPr/>
                </p:nvSpPr>
                <p:spPr>
                  <a:xfrm rot="11346799">
                    <a:off x="400588" y="2836446"/>
                    <a:ext cx="908300" cy="155705"/>
                  </a:xfrm>
                  <a:prstGeom prst="rect">
                    <a:avLst/>
                  </a:prstGeom>
                  <a:grpFill/>
                  <a:ln>
                    <a:solidFill>
                      <a:srgbClr val="15111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Rectangle 116"/>
                  <p:cNvSpPr/>
                  <p:nvPr/>
                </p:nvSpPr>
                <p:spPr>
                  <a:xfrm rot="9063162">
                    <a:off x="828766" y="4636935"/>
                    <a:ext cx="908300" cy="155705"/>
                  </a:xfrm>
                  <a:prstGeom prst="rect">
                    <a:avLst/>
                  </a:prstGeom>
                  <a:grpFill/>
                  <a:ln>
                    <a:solidFill>
                      <a:srgbClr val="15111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Rectangle 117"/>
                  <p:cNvSpPr/>
                  <p:nvPr/>
                </p:nvSpPr>
                <p:spPr>
                  <a:xfrm rot="6044999">
                    <a:off x="2294851" y="5622517"/>
                    <a:ext cx="908300" cy="155705"/>
                  </a:xfrm>
                  <a:prstGeom prst="rect">
                    <a:avLst/>
                  </a:prstGeom>
                  <a:grpFill/>
                  <a:ln>
                    <a:solidFill>
                      <a:srgbClr val="15111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Rectangle 118"/>
                  <p:cNvSpPr/>
                  <p:nvPr/>
                </p:nvSpPr>
                <p:spPr>
                  <a:xfrm rot="3958393">
                    <a:off x="4198583" y="5360053"/>
                    <a:ext cx="908300" cy="155705"/>
                  </a:xfrm>
                  <a:prstGeom prst="rect">
                    <a:avLst/>
                  </a:prstGeom>
                  <a:grpFill/>
                  <a:ln>
                    <a:solidFill>
                      <a:srgbClr val="15111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Rectangle 119"/>
                  <p:cNvSpPr/>
                  <p:nvPr/>
                </p:nvSpPr>
                <p:spPr>
                  <a:xfrm rot="1365067">
                    <a:off x="5304005" y="4003546"/>
                    <a:ext cx="908300" cy="155705"/>
                  </a:xfrm>
                  <a:prstGeom prst="rect">
                    <a:avLst/>
                  </a:prstGeom>
                  <a:grpFill/>
                  <a:ln>
                    <a:solidFill>
                      <a:srgbClr val="15111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6" name="Group 15"/>
            <p:cNvGrpSpPr/>
            <p:nvPr/>
          </p:nvGrpSpPr>
          <p:grpSpPr>
            <a:xfrm>
              <a:off x="8201019" y="1778977"/>
              <a:ext cx="3992969" cy="3975781"/>
              <a:chOff x="8597304" y="1126303"/>
              <a:chExt cx="3992969" cy="3975781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8597304" y="1126303"/>
                <a:ext cx="3992969" cy="3975781"/>
                <a:chOff x="342786" y="300351"/>
                <a:chExt cx="6083067" cy="6056881"/>
              </a:xfrm>
              <a:solidFill>
                <a:schemeClr val="tx2"/>
              </a:solidFill>
            </p:grpSpPr>
            <p:sp>
              <p:nvSpPr>
                <p:cNvPr id="99" name="Triangle 98"/>
                <p:cNvSpPr/>
                <p:nvPr/>
              </p:nvSpPr>
              <p:spPr>
                <a:xfrm>
                  <a:off x="4743289" y="1115104"/>
                  <a:ext cx="932734" cy="792826"/>
                </a:xfrm>
                <a:prstGeom prst="triangle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Triangle 99"/>
                <p:cNvSpPr/>
                <p:nvPr/>
              </p:nvSpPr>
              <p:spPr>
                <a:xfrm rot="1426466">
                  <a:off x="5493119" y="2662974"/>
                  <a:ext cx="932734" cy="792826"/>
                </a:xfrm>
                <a:prstGeom prst="triangle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riangle 100"/>
                <p:cNvSpPr/>
                <p:nvPr/>
              </p:nvSpPr>
              <p:spPr>
                <a:xfrm rot="4067805">
                  <a:off x="5058087" y="4396018"/>
                  <a:ext cx="932734" cy="792826"/>
                </a:xfrm>
                <a:prstGeom prst="triangle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Triangle 101"/>
                <p:cNvSpPr/>
                <p:nvPr/>
              </p:nvSpPr>
              <p:spPr>
                <a:xfrm rot="6848335">
                  <a:off x="3453706" y="5494452"/>
                  <a:ext cx="932734" cy="792826"/>
                </a:xfrm>
                <a:prstGeom prst="triangle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Triangle 102"/>
                <p:cNvSpPr/>
                <p:nvPr/>
              </p:nvSpPr>
              <p:spPr>
                <a:xfrm rot="9163785">
                  <a:off x="1534896" y="5125868"/>
                  <a:ext cx="932734" cy="792826"/>
                </a:xfrm>
                <a:prstGeom prst="triangle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Triangle 103"/>
                <p:cNvSpPr/>
                <p:nvPr/>
              </p:nvSpPr>
              <p:spPr>
                <a:xfrm rot="12430754">
                  <a:off x="342786" y="3639513"/>
                  <a:ext cx="932734" cy="792826"/>
                </a:xfrm>
                <a:prstGeom prst="triangle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Triangle 104"/>
                <p:cNvSpPr/>
                <p:nvPr/>
              </p:nvSpPr>
              <p:spPr>
                <a:xfrm rot="14661803">
                  <a:off x="545978" y="1647925"/>
                  <a:ext cx="932734" cy="792826"/>
                </a:xfrm>
                <a:prstGeom prst="triangle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Triangle 105"/>
                <p:cNvSpPr/>
                <p:nvPr/>
              </p:nvSpPr>
              <p:spPr>
                <a:xfrm rot="16857954">
                  <a:off x="1729536" y="558525"/>
                  <a:ext cx="932734" cy="792826"/>
                </a:xfrm>
                <a:prstGeom prst="triangle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Triangle 106"/>
                <p:cNvSpPr/>
                <p:nvPr/>
              </p:nvSpPr>
              <p:spPr>
                <a:xfrm rot="18636178">
                  <a:off x="3417726" y="370305"/>
                  <a:ext cx="932734" cy="792826"/>
                </a:xfrm>
                <a:prstGeom prst="triangle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8635246" y="1200097"/>
                <a:ext cx="3814853" cy="3768925"/>
                <a:chOff x="2808162" y="4280773"/>
                <a:chExt cx="3814853" cy="3768925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3408708" y="4879546"/>
                  <a:ext cx="2663306" cy="2617388"/>
                </a:xfrm>
                <a:prstGeom prst="ellipse">
                  <a:avLst/>
                </a:prstGeom>
                <a:noFill/>
                <a:ln w="57150">
                  <a:solidFill>
                    <a:srgbClr val="1511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89" name="Group 88"/>
                <p:cNvGrpSpPr/>
                <p:nvPr/>
              </p:nvGrpSpPr>
              <p:grpSpPr>
                <a:xfrm>
                  <a:off x="2808162" y="4280773"/>
                  <a:ext cx="3814853" cy="3768925"/>
                  <a:chOff x="400588" y="412772"/>
                  <a:chExt cx="5811717" cy="5741748"/>
                </a:xfrm>
                <a:solidFill>
                  <a:srgbClr val="15111C"/>
                </a:solidFill>
              </p:grpSpPr>
              <p:sp>
                <p:nvSpPr>
                  <p:cNvPr id="90" name="Rectangle 89"/>
                  <p:cNvSpPr/>
                  <p:nvPr/>
                </p:nvSpPr>
                <p:spPr>
                  <a:xfrm rot="20485259">
                    <a:off x="5221870" y="2304629"/>
                    <a:ext cx="908300" cy="155705"/>
                  </a:xfrm>
                  <a:prstGeom prst="rect">
                    <a:avLst/>
                  </a:prstGeom>
                  <a:grpFill/>
                  <a:ln>
                    <a:solidFill>
                      <a:srgbClr val="15111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Rectangle 90"/>
                  <p:cNvSpPr/>
                  <p:nvPr/>
                </p:nvSpPr>
                <p:spPr>
                  <a:xfrm rot="18344413">
                    <a:off x="4198583" y="1126788"/>
                    <a:ext cx="908300" cy="155705"/>
                  </a:xfrm>
                  <a:prstGeom prst="rect">
                    <a:avLst/>
                  </a:prstGeom>
                  <a:grpFill/>
                  <a:ln>
                    <a:solidFill>
                      <a:srgbClr val="15111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Rectangle 91"/>
                  <p:cNvSpPr/>
                  <p:nvPr/>
                </p:nvSpPr>
                <p:spPr>
                  <a:xfrm rot="15990619">
                    <a:off x="2622166" y="789069"/>
                    <a:ext cx="908300" cy="155705"/>
                  </a:xfrm>
                  <a:prstGeom prst="rect">
                    <a:avLst/>
                  </a:prstGeom>
                  <a:grpFill/>
                  <a:ln>
                    <a:solidFill>
                      <a:srgbClr val="15111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Rectangle 92"/>
                  <p:cNvSpPr/>
                  <p:nvPr/>
                </p:nvSpPr>
                <p:spPr>
                  <a:xfrm rot="13828733">
                    <a:off x="1214894" y="1359796"/>
                    <a:ext cx="908300" cy="155705"/>
                  </a:xfrm>
                  <a:prstGeom prst="rect">
                    <a:avLst/>
                  </a:prstGeom>
                  <a:grpFill/>
                  <a:ln>
                    <a:solidFill>
                      <a:srgbClr val="15111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Rectangle 93"/>
                  <p:cNvSpPr/>
                  <p:nvPr/>
                </p:nvSpPr>
                <p:spPr>
                  <a:xfrm rot="11346799">
                    <a:off x="400588" y="2836446"/>
                    <a:ext cx="908300" cy="155705"/>
                  </a:xfrm>
                  <a:prstGeom prst="rect">
                    <a:avLst/>
                  </a:prstGeom>
                  <a:grpFill/>
                  <a:ln>
                    <a:solidFill>
                      <a:srgbClr val="15111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Rectangle 94"/>
                  <p:cNvSpPr/>
                  <p:nvPr/>
                </p:nvSpPr>
                <p:spPr>
                  <a:xfrm rot="9063162">
                    <a:off x="828766" y="4636935"/>
                    <a:ext cx="908300" cy="155705"/>
                  </a:xfrm>
                  <a:prstGeom prst="rect">
                    <a:avLst/>
                  </a:prstGeom>
                  <a:grpFill/>
                  <a:ln>
                    <a:solidFill>
                      <a:srgbClr val="15111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Rectangle 95"/>
                  <p:cNvSpPr/>
                  <p:nvPr/>
                </p:nvSpPr>
                <p:spPr>
                  <a:xfrm rot="6044999">
                    <a:off x="2294851" y="5622517"/>
                    <a:ext cx="908300" cy="155705"/>
                  </a:xfrm>
                  <a:prstGeom prst="rect">
                    <a:avLst/>
                  </a:prstGeom>
                  <a:grpFill/>
                  <a:ln>
                    <a:solidFill>
                      <a:srgbClr val="15111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Rectangle 96"/>
                  <p:cNvSpPr/>
                  <p:nvPr/>
                </p:nvSpPr>
                <p:spPr>
                  <a:xfrm rot="3958393">
                    <a:off x="4198583" y="5360053"/>
                    <a:ext cx="908300" cy="155705"/>
                  </a:xfrm>
                  <a:prstGeom prst="rect">
                    <a:avLst/>
                  </a:prstGeom>
                  <a:grpFill/>
                  <a:ln>
                    <a:solidFill>
                      <a:srgbClr val="15111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Rectangle 97"/>
                  <p:cNvSpPr/>
                  <p:nvPr/>
                </p:nvSpPr>
                <p:spPr>
                  <a:xfrm rot="1365067">
                    <a:off x="5304005" y="4003546"/>
                    <a:ext cx="908300" cy="155705"/>
                  </a:xfrm>
                  <a:prstGeom prst="rect">
                    <a:avLst/>
                  </a:prstGeom>
                  <a:grpFill/>
                  <a:ln>
                    <a:solidFill>
                      <a:srgbClr val="15111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7" name="Group 16"/>
            <p:cNvGrpSpPr/>
            <p:nvPr/>
          </p:nvGrpSpPr>
          <p:grpSpPr>
            <a:xfrm>
              <a:off x="2770220" y="4206979"/>
              <a:ext cx="3992969" cy="3975781"/>
              <a:chOff x="2770220" y="4206979"/>
              <a:chExt cx="3992969" cy="3975781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770220" y="4206979"/>
                <a:ext cx="3992969" cy="3975781"/>
                <a:chOff x="342786" y="300351"/>
                <a:chExt cx="6083067" cy="6056881"/>
              </a:xfrm>
              <a:solidFill>
                <a:schemeClr val="accent1"/>
              </a:solidFill>
            </p:grpSpPr>
            <p:sp>
              <p:nvSpPr>
                <p:cNvPr id="77" name="Triangle 76"/>
                <p:cNvSpPr/>
                <p:nvPr/>
              </p:nvSpPr>
              <p:spPr>
                <a:xfrm>
                  <a:off x="4743289" y="1115104"/>
                  <a:ext cx="932734" cy="792826"/>
                </a:xfrm>
                <a:prstGeom prst="triangl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Triangle 77"/>
                <p:cNvSpPr/>
                <p:nvPr/>
              </p:nvSpPr>
              <p:spPr>
                <a:xfrm rot="1426466">
                  <a:off x="5493119" y="2662974"/>
                  <a:ext cx="932734" cy="792826"/>
                </a:xfrm>
                <a:prstGeom prst="triangl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Triangle 78"/>
                <p:cNvSpPr/>
                <p:nvPr/>
              </p:nvSpPr>
              <p:spPr>
                <a:xfrm rot="4067805">
                  <a:off x="5058087" y="4396018"/>
                  <a:ext cx="932734" cy="792826"/>
                </a:xfrm>
                <a:prstGeom prst="triangl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Triangle 79"/>
                <p:cNvSpPr/>
                <p:nvPr/>
              </p:nvSpPr>
              <p:spPr>
                <a:xfrm rot="6848335">
                  <a:off x="3453706" y="5494452"/>
                  <a:ext cx="932734" cy="792826"/>
                </a:xfrm>
                <a:prstGeom prst="triangl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Triangle 80"/>
                <p:cNvSpPr/>
                <p:nvPr/>
              </p:nvSpPr>
              <p:spPr>
                <a:xfrm rot="9163785">
                  <a:off x="1534896" y="5125868"/>
                  <a:ext cx="932734" cy="792826"/>
                </a:xfrm>
                <a:prstGeom prst="triangl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Triangle 81"/>
                <p:cNvSpPr/>
                <p:nvPr/>
              </p:nvSpPr>
              <p:spPr>
                <a:xfrm rot="12430754">
                  <a:off x="342786" y="3639513"/>
                  <a:ext cx="932734" cy="792826"/>
                </a:xfrm>
                <a:prstGeom prst="triangl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Triangle 82"/>
                <p:cNvSpPr/>
                <p:nvPr/>
              </p:nvSpPr>
              <p:spPr>
                <a:xfrm rot="14661803">
                  <a:off x="545978" y="1647925"/>
                  <a:ext cx="932734" cy="792826"/>
                </a:xfrm>
                <a:prstGeom prst="triangl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Triangle 83"/>
                <p:cNvSpPr/>
                <p:nvPr/>
              </p:nvSpPr>
              <p:spPr>
                <a:xfrm rot="16857954">
                  <a:off x="1729536" y="558525"/>
                  <a:ext cx="932734" cy="792826"/>
                </a:xfrm>
                <a:prstGeom prst="triangl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Triangle 84"/>
                <p:cNvSpPr/>
                <p:nvPr/>
              </p:nvSpPr>
              <p:spPr>
                <a:xfrm rot="18636178">
                  <a:off x="3417726" y="370305"/>
                  <a:ext cx="932734" cy="792826"/>
                </a:xfrm>
                <a:prstGeom prst="triangl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2808162" y="4280773"/>
                <a:ext cx="3814853" cy="3768925"/>
                <a:chOff x="2808162" y="4280773"/>
                <a:chExt cx="3814853" cy="3768925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3408708" y="4879546"/>
                  <a:ext cx="2663306" cy="2617388"/>
                </a:xfrm>
                <a:prstGeom prst="ellipse">
                  <a:avLst/>
                </a:prstGeom>
                <a:noFill/>
                <a:ln w="57150">
                  <a:solidFill>
                    <a:srgbClr val="1511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67" name="Group 66"/>
                <p:cNvGrpSpPr/>
                <p:nvPr/>
              </p:nvGrpSpPr>
              <p:grpSpPr>
                <a:xfrm>
                  <a:off x="2808162" y="4280773"/>
                  <a:ext cx="3814853" cy="3768925"/>
                  <a:chOff x="400588" y="412772"/>
                  <a:chExt cx="5811717" cy="5741748"/>
                </a:xfrm>
                <a:solidFill>
                  <a:srgbClr val="15111C"/>
                </a:solidFill>
              </p:grpSpPr>
              <p:sp>
                <p:nvSpPr>
                  <p:cNvPr id="68" name="Rectangle 67"/>
                  <p:cNvSpPr/>
                  <p:nvPr/>
                </p:nvSpPr>
                <p:spPr>
                  <a:xfrm rot="20485259">
                    <a:off x="5221870" y="2304629"/>
                    <a:ext cx="908300" cy="155705"/>
                  </a:xfrm>
                  <a:prstGeom prst="rect">
                    <a:avLst/>
                  </a:prstGeom>
                  <a:grpFill/>
                  <a:ln>
                    <a:solidFill>
                      <a:srgbClr val="15111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Rectangle 68"/>
                  <p:cNvSpPr/>
                  <p:nvPr/>
                </p:nvSpPr>
                <p:spPr>
                  <a:xfrm rot="18344413">
                    <a:off x="4198583" y="1126788"/>
                    <a:ext cx="908300" cy="155705"/>
                  </a:xfrm>
                  <a:prstGeom prst="rect">
                    <a:avLst/>
                  </a:prstGeom>
                  <a:grpFill/>
                  <a:ln>
                    <a:solidFill>
                      <a:srgbClr val="15111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Rectangle 69"/>
                  <p:cNvSpPr/>
                  <p:nvPr/>
                </p:nvSpPr>
                <p:spPr>
                  <a:xfrm rot="15990619">
                    <a:off x="2622166" y="789069"/>
                    <a:ext cx="908300" cy="155705"/>
                  </a:xfrm>
                  <a:prstGeom prst="rect">
                    <a:avLst/>
                  </a:prstGeom>
                  <a:grpFill/>
                  <a:ln>
                    <a:solidFill>
                      <a:srgbClr val="15111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Rectangle 70"/>
                  <p:cNvSpPr/>
                  <p:nvPr/>
                </p:nvSpPr>
                <p:spPr>
                  <a:xfrm rot="13828733">
                    <a:off x="1214894" y="1359796"/>
                    <a:ext cx="908300" cy="155705"/>
                  </a:xfrm>
                  <a:prstGeom prst="rect">
                    <a:avLst/>
                  </a:prstGeom>
                  <a:grpFill/>
                  <a:ln>
                    <a:solidFill>
                      <a:srgbClr val="15111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Rectangle 71"/>
                  <p:cNvSpPr/>
                  <p:nvPr/>
                </p:nvSpPr>
                <p:spPr>
                  <a:xfrm rot="11346799">
                    <a:off x="400588" y="2836446"/>
                    <a:ext cx="908300" cy="155705"/>
                  </a:xfrm>
                  <a:prstGeom prst="rect">
                    <a:avLst/>
                  </a:prstGeom>
                  <a:grpFill/>
                  <a:ln>
                    <a:solidFill>
                      <a:srgbClr val="15111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Rectangle 72"/>
                  <p:cNvSpPr/>
                  <p:nvPr/>
                </p:nvSpPr>
                <p:spPr>
                  <a:xfrm rot="9063162">
                    <a:off x="828766" y="4636935"/>
                    <a:ext cx="908300" cy="155705"/>
                  </a:xfrm>
                  <a:prstGeom prst="rect">
                    <a:avLst/>
                  </a:prstGeom>
                  <a:grpFill/>
                  <a:ln>
                    <a:solidFill>
                      <a:srgbClr val="15111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Rectangle 73"/>
                  <p:cNvSpPr/>
                  <p:nvPr/>
                </p:nvSpPr>
                <p:spPr>
                  <a:xfrm rot="6044999">
                    <a:off x="2294851" y="5622517"/>
                    <a:ext cx="908300" cy="155705"/>
                  </a:xfrm>
                  <a:prstGeom prst="rect">
                    <a:avLst/>
                  </a:prstGeom>
                  <a:grpFill/>
                  <a:ln>
                    <a:solidFill>
                      <a:srgbClr val="15111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 rot="3958393">
                    <a:off x="4198583" y="5360053"/>
                    <a:ext cx="908300" cy="155705"/>
                  </a:xfrm>
                  <a:prstGeom prst="rect">
                    <a:avLst/>
                  </a:prstGeom>
                  <a:grpFill/>
                  <a:ln>
                    <a:solidFill>
                      <a:srgbClr val="15111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 rot="1365067">
                    <a:off x="5304005" y="4003546"/>
                    <a:ext cx="908300" cy="155705"/>
                  </a:xfrm>
                  <a:prstGeom prst="rect">
                    <a:avLst/>
                  </a:prstGeom>
                  <a:grpFill/>
                  <a:ln>
                    <a:solidFill>
                      <a:srgbClr val="15111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8" name="Group 17"/>
            <p:cNvGrpSpPr/>
            <p:nvPr/>
          </p:nvGrpSpPr>
          <p:grpSpPr>
            <a:xfrm>
              <a:off x="9757151" y="5313139"/>
              <a:ext cx="3992969" cy="3975781"/>
              <a:chOff x="36006121" y="-1735849"/>
              <a:chExt cx="3992969" cy="3975781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36006121" y="-1735849"/>
                <a:ext cx="3992969" cy="3975781"/>
                <a:chOff x="342786" y="300351"/>
                <a:chExt cx="6083067" cy="6056881"/>
              </a:xfrm>
              <a:solidFill>
                <a:schemeClr val="accent2"/>
              </a:solidFill>
            </p:grpSpPr>
            <p:sp>
              <p:nvSpPr>
                <p:cNvPr id="55" name="Triangle 54"/>
                <p:cNvSpPr/>
                <p:nvPr/>
              </p:nvSpPr>
              <p:spPr>
                <a:xfrm>
                  <a:off x="4743289" y="1115104"/>
                  <a:ext cx="932734" cy="792826"/>
                </a:xfrm>
                <a:prstGeom prst="triangl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riangle 55"/>
                <p:cNvSpPr/>
                <p:nvPr/>
              </p:nvSpPr>
              <p:spPr>
                <a:xfrm rot="1426466">
                  <a:off x="5493119" y="2662974"/>
                  <a:ext cx="932734" cy="792826"/>
                </a:xfrm>
                <a:prstGeom prst="triangl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Triangle 56"/>
                <p:cNvSpPr/>
                <p:nvPr/>
              </p:nvSpPr>
              <p:spPr>
                <a:xfrm rot="4067805">
                  <a:off x="5058087" y="4396018"/>
                  <a:ext cx="932734" cy="792826"/>
                </a:xfrm>
                <a:prstGeom prst="triangl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Triangle 57"/>
                <p:cNvSpPr/>
                <p:nvPr/>
              </p:nvSpPr>
              <p:spPr>
                <a:xfrm rot="6848335">
                  <a:off x="3453706" y="5494452"/>
                  <a:ext cx="932734" cy="792826"/>
                </a:xfrm>
                <a:prstGeom prst="triangl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Triangle 58"/>
                <p:cNvSpPr/>
                <p:nvPr/>
              </p:nvSpPr>
              <p:spPr>
                <a:xfrm rot="9163785">
                  <a:off x="1534896" y="5125868"/>
                  <a:ext cx="932734" cy="792826"/>
                </a:xfrm>
                <a:prstGeom prst="triangl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Triangle 59"/>
                <p:cNvSpPr/>
                <p:nvPr/>
              </p:nvSpPr>
              <p:spPr>
                <a:xfrm rot="12430754">
                  <a:off x="342786" y="3639513"/>
                  <a:ext cx="932734" cy="792826"/>
                </a:xfrm>
                <a:prstGeom prst="triangl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Triangle 60"/>
                <p:cNvSpPr/>
                <p:nvPr/>
              </p:nvSpPr>
              <p:spPr>
                <a:xfrm rot="14661803">
                  <a:off x="545978" y="1647925"/>
                  <a:ext cx="932734" cy="792826"/>
                </a:xfrm>
                <a:prstGeom prst="triangl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Triangle 61"/>
                <p:cNvSpPr/>
                <p:nvPr/>
              </p:nvSpPr>
              <p:spPr>
                <a:xfrm rot="16857954">
                  <a:off x="1729536" y="558525"/>
                  <a:ext cx="932734" cy="792826"/>
                </a:xfrm>
                <a:prstGeom prst="triangl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Triangle 62"/>
                <p:cNvSpPr/>
                <p:nvPr/>
              </p:nvSpPr>
              <p:spPr>
                <a:xfrm rot="18636178">
                  <a:off x="3417726" y="370305"/>
                  <a:ext cx="932734" cy="792826"/>
                </a:xfrm>
                <a:prstGeom prst="triangl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36044063" y="-1662055"/>
                <a:ext cx="3814853" cy="3768925"/>
                <a:chOff x="2808162" y="4280773"/>
                <a:chExt cx="3814853" cy="3768925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3408708" y="4879546"/>
                  <a:ext cx="2663306" cy="2617388"/>
                </a:xfrm>
                <a:prstGeom prst="ellipse">
                  <a:avLst/>
                </a:prstGeom>
                <a:noFill/>
                <a:ln w="57150">
                  <a:solidFill>
                    <a:srgbClr val="1511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45" name="Group 44"/>
                <p:cNvGrpSpPr/>
                <p:nvPr/>
              </p:nvGrpSpPr>
              <p:grpSpPr>
                <a:xfrm>
                  <a:off x="2808162" y="4280773"/>
                  <a:ext cx="3814853" cy="3768925"/>
                  <a:chOff x="400588" y="412772"/>
                  <a:chExt cx="5811717" cy="5741748"/>
                </a:xfrm>
                <a:solidFill>
                  <a:srgbClr val="15111C"/>
                </a:solidFill>
              </p:grpSpPr>
              <p:sp>
                <p:nvSpPr>
                  <p:cNvPr id="46" name="Rectangle 45"/>
                  <p:cNvSpPr/>
                  <p:nvPr/>
                </p:nvSpPr>
                <p:spPr>
                  <a:xfrm rot="20485259">
                    <a:off x="5221870" y="2304629"/>
                    <a:ext cx="908300" cy="155705"/>
                  </a:xfrm>
                  <a:prstGeom prst="rect">
                    <a:avLst/>
                  </a:prstGeom>
                  <a:grpFill/>
                  <a:ln>
                    <a:solidFill>
                      <a:srgbClr val="15111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Rectangle 46"/>
                  <p:cNvSpPr/>
                  <p:nvPr/>
                </p:nvSpPr>
                <p:spPr>
                  <a:xfrm rot="18344413">
                    <a:off x="4198583" y="1126788"/>
                    <a:ext cx="908300" cy="155705"/>
                  </a:xfrm>
                  <a:prstGeom prst="rect">
                    <a:avLst/>
                  </a:prstGeom>
                  <a:grpFill/>
                  <a:ln>
                    <a:solidFill>
                      <a:srgbClr val="15111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Rectangle 47"/>
                  <p:cNvSpPr/>
                  <p:nvPr/>
                </p:nvSpPr>
                <p:spPr>
                  <a:xfrm rot="15990619">
                    <a:off x="2622166" y="789069"/>
                    <a:ext cx="908300" cy="155705"/>
                  </a:xfrm>
                  <a:prstGeom prst="rect">
                    <a:avLst/>
                  </a:prstGeom>
                  <a:grpFill/>
                  <a:ln>
                    <a:solidFill>
                      <a:srgbClr val="15111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 rot="13828733">
                    <a:off x="1214894" y="1359796"/>
                    <a:ext cx="908300" cy="155705"/>
                  </a:xfrm>
                  <a:prstGeom prst="rect">
                    <a:avLst/>
                  </a:prstGeom>
                  <a:grpFill/>
                  <a:ln>
                    <a:solidFill>
                      <a:srgbClr val="15111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 rot="11346799">
                    <a:off x="400588" y="2836446"/>
                    <a:ext cx="908300" cy="155705"/>
                  </a:xfrm>
                  <a:prstGeom prst="rect">
                    <a:avLst/>
                  </a:prstGeom>
                  <a:grpFill/>
                  <a:ln>
                    <a:solidFill>
                      <a:srgbClr val="15111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 rot="9063162">
                    <a:off x="828766" y="4636935"/>
                    <a:ext cx="908300" cy="155705"/>
                  </a:xfrm>
                  <a:prstGeom prst="rect">
                    <a:avLst/>
                  </a:prstGeom>
                  <a:grpFill/>
                  <a:ln>
                    <a:solidFill>
                      <a:srgbClr val="15111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Rectangle 51"/>
                  <p:cNvSpPr/>
                  <p:nvPr/>
                </p:nvSpPr>
                <p:spPr>
                  <a:xfrm rot="6044999">
                    <a:off x="2294851" y="5622517"/>
                    <a:ext cx="908300" cy="155705"/>
                  </a:xfrm>
                  <a:prstGeom prst="rect">
                    <a:avLst/>
                  </a:prstGeom>
                  <a:grpFill/>
                  <a:ln>
                    <a:solidFill>
                      <a:srgbClr val="15111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 rot="3958393">
                    <a:off x="4198583" y="5360053"/>
                    <a:ext cx="908300" cy="155705"/>
                  </a:xfrm>
                  <a:prstGeom prst="rect">
                    <a:avLst/>
                  </a:prstGeom>
                  <a:grpFill/>
                  <a:ln>
                    <a:solidFill>
                      <a:srgbClr val="15111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Rectangle 53"/>
                  <p:cNvSpPr/>
                  <p:nvPr/>
                </p:nvSpPr>
                <p:spPr>
                  <a:xfrm rot="1365067">
                    <a:off x="5304005" y="4003546"/>
                    <a:ext cx="908300" cy="155705"/>
                  </a:xfrm>
                  <a:prstGeom prst="rect">
                    <a:avLst/>
                  </a:prstGeom>
                  <a:grpFill/>
                  <a:ln>
                    <a:solidFill>
                      <a:srgbClr val="15111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9" name="Group 18"/>
            <p:cNvGrpSpPr/>
            <p:nvPr/>
          </p:nvGrpSpPr>
          <p:grpSpPr>
            <a:xfrm>
              <a:off x="6329490" y="5202214"/>
              <a:ext cx="3992969" cy="3975781"/>
              <a:chOff x="6805108" y="4245032"/>
              <a:chExt cx="3992969" cy="3975781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6805108" y="4245032"/>
                <a:ext cx="3992969" cy="3975781"/>
                <a:chOff x="342786" y="300351"/>
                <a:chExt cx="6083067" cy="6056881"/>
              </a:xfrm>
              <a:solidFill>
                <a:schemeClr val="accent4"/>
              </a:solidFill>
            </p:grpSpPr>
            <p:sp>
              <p:nvSpPr>
                <p:cNvPr id="33" name="Triangle 32"/>
                <p:cNvSpPr/>
                <p:nvPr/>
              </p:nvSpPr>
              <p:spPr>
                <a:xfrm>
                  <a:off x="4743289" y="1115104"/>
                  <a:ext cx="932734" cy="792826"/>
                </a:xfrm>
                <a:prstGeom prst="triangle">
                  <a:avLst/>
                </a:prstGeom>
                <a:grp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riangle 33"/>
                <p:cNvSpPr/>
                <p:nvPr/>
              </p:nvSpPr>
              <p:spPr>
                <a:xfrm rot="1426466">
                  <a:off x="5493119" y="2662974"/>
                  <a:ext cx="932734" cy="792826"/>
                </a:xfrm>
                <a:prstGeom prst="triangle">
                  <a:avLst/>
                </a:prstGeom>
                <a:grp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Triangle 34"/>
                <p:cNvSpPr/>
                <p:nvPr/>
              </p:nvSpPr>
              <p:spPr>
                <a:xfrm rot="4067805">
                  <a:off x="5058087" y="4396018"/>
                  <a:ext cx="932734" cy="792826"/>
                </a:xfrm>
                <a:prstGeom prst="triangle">
                  <a:avLst/>
                </a:prstGeom>
                <a:grp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riangle 35"/>
                <p:cNvSpPr/>
                <p:nvPr/>
              </p:nvSpPr>
              <p:spPr>
                <a:xfrm rot="6848335">
                  <a:off x="3453706" y="5494452"/>
                  <a:ext cx="932734" cy="792826"/>
                </a:xfrm>
                <a:prstGeom prst="triangle">
                  <a:avLst/>
                </a:prstGeom>
                <a:grp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Triangle 36"/>
                <p:cNvSpPr/>
                <p:nvPr/>
              </p:nvSpPr>
              <p:spPr>
                <a:xfrm rot="9163785">
                  <a:off x="1534896" y="5125868"/>
                  <a:ext cx="932734" cy="792826"/>
                </a:xfrm>
                <a:prstGeom prst="triangle">
                  <a:avLst/>
                </a:prstGeom>
                <a:grp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riangle 37"/>
                <p:cNvSpPr/>
                <p:nvPr/>
              </p:nvSpPr>
              <p:spPr>
                <a:xfrm rot="12430754">
                  <a:off x="342786" y="3639513"/>
                  <a:ext cx="932734" cy="792826"/>
                </a:xfrm>
                <a:prstGeom prst="triangle">
                  <a:avLst/>
                </a:prstGeom>
                <a:grp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riangle 38"/>
                <p:cNvSpPr/>
                <p:nvPr/>
              </p:nvSpPr>
              <p:spPr>
                <a:xfrm rot="14661803">
                  <a:off x="545978" y="1647925"/>
                  <a:ext cx="932734" cy="792826"/>
                </a:xfrm>
                <a:prstGeom prst="triangle">
                  <a:avLst/>
                </a:prstGeom>
                <a:grp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riangle 39"/>
                <p:cNvSpPr/>
                <p:nvPr/>
              </p:nvSpPr>
              <p:spPr>
                <a:xfrm rot="16857954">
                  <a:off x="1729536" y="558525"/>
                  <a:ext cx="932734" cy="792826"/>
                </a:xfrm>
                <a:prstGeom prst="triangle">
                  <a:avLst/>
                </a:prstGeom>
                <a:grp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Triangle 40"/>
                <p:cNvSpPr/>
                <p:nvPr/>
              </p:nvSpPr>
              <p:spPr>
                <a:xfrm rot="18636178">
                  <a:off x="3417726" y="370305"/>
                  <a:ext cx="932734" cy="792826"/>
                </a:xfrm>
                <a:prstGeom prst="triangle">
                  <a:avLst/>
                </a:prstGeom>
                <a:grp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6843050" y="4318826"/>
                <a:ext cx="3814853" cy="3768925"/>
                <a:chOff x="2808162" y="4280773"/>
                <a:chExt cx="3814853" cy="3768925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3408708" y="4879546"/>
                  <a:ext cx="2663306" cy="2617388"/>
                </a:xfrm>
                <a:prstGeom prst="ellipse">
                  <a:avLst/>
                </a:prstGeom>
                <a:noFill/>
                <a:ln w="57150">
                  <a:solidFill>
                    <a:srgbClr val="1511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3" name="Group 22"/>
                <p:cNvGrpSpPr/>
                <p:nvPr/>
              </p:nvGrpSpPr>
              <p:grpSpPr>
                <a:xfrm>
                  <a:off x="2808162" y="4280773"/>
                  <a:ext cx="3814853" cy="3768925"/>
                  <a:chOff x="400588" y="412772"/>
                  <a:chExt cx="5811717" cy="5741748"/>
                </a:xfrm>
                <a:solidFill>
                  <a:srgbClr val="15111C"/>
                </a:solidFill>
              </p:grpSpPr>
              <p:sp>
                <p:nvSpPr>
                  <p:cNvPr id="24" name="Rectangle 23"/>
                  <p:cNvSpPr/>
                  <p:nvPr/>
                </p:nvSpPr>
                <p:spPr>
                  <a:xfrm rot="20485259">
                    <a:off x="5221870" y="2304629"/>
                    <a:ext cx="908300" cy="155705"/>
                  </a:xfrm>
                  <a:prstGeom prst="rect">
                    <a:avLst/>
                  </a:prstGeom>
                  <a:grpFill/>
                  <a:ln>
                    <a:solidFill>
                      <a:srgbClr val="15111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 rot="18344413">
                    <a:off x="4198583" y="1126788"/>
                    <a:ext cx="908300" cy="155705"/>
                  </a:xfrm>
                  <a:prstGeom prst="rect">
                    <a:avLst/>
                  </a:prstGeom>
                  <a:grpFill/>
                  <a:ln>
                    <a:solidFill>
                      <a:srgbClr val="15111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 rot="15990619">
                    <a:off x="2622166" y="789069"/>
                    <a:ext cx="908300" cy="155705"/>
                  </a:xfrm>
                  <a:prstGeom prst="rect">
                    <a:avLst/>
                  </a:prstGeom>
                  <a:grpFill/>
                  <a:ln>
                    <a:solidFill>
                      <a:srgbClr val="15111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 rot="13828733">
                    <a:off x="1214894" y="1359796"/>
                    <a:ext cx="908300" cy="155705"/>
                  </a:xfrm>
                  <a:prstGeom prst="rect">
                    <a:avLst/>
                  </a:prstGeom>
                  <a:grpFill/>
                  <a:ln>
                    <a:solidFill>
                      <a:srgbClr val="15111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 rot="11346799">
                    <a:off x="400588" y="2836446"/>
                    <a:ext cx="908300" cy="155705"/>
                  </a:xfrm>
                  <a:prstGeom prst="rect">
                    <a:avLst/>
                  </a:prstGeom>
                  <a:grpFill/>
                  <a:ln>
                    <a:solidFill>
                      <a:srgbClr val="15111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 rot="9063162">
                    <a:off x="828766" y="4636935"/>
                    <a:ext cx="908300" cy="155705"/>
                  </a:xfrm>
                  <a:prstGeom prst="rect">
                    <a:avLst/>
                  </a:prstGeom>
                  <a:grpFill/>
                  <a:ln>
                    <a:solidFill>
                      <a:srgbClr val="15111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 rot="6044999">
                    <a:off x="2294851" y="5622517"/>
                    <a:ext cx="908300" cy="155705"/>
                  </a:xfrm>
                  <a:prstGeom prst="rect">
                    <a:avLst/>
                  </a:prstGeom>
                  <a:grpFill/>
                  <a:ln>
                    <a:solidFill>
                      <a:srgbClr val="15111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 rot="3958393">
                    <a:off x="4198583" y="5360053"/>
                    <a:ext cx="908300" cy="155705"/>
                  </a:xfrm>
                  <a:prstGeom prst="rect">
                    <a:avLst/>
                  </a:prstGeom>
                  <a:grpFill/>
                  <a:ln>
                    <a:solidFill>
                      <a:srgbClr val="15111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 rot="1365067">
                    <a:off x="5304005" y="4003546"/>
                    <a:ext cx="908300" cy="155705"/>
                  </a:xfrm>
                  <a:prstGeom prst="rect">
                    <a:avLst/>
                  </a:prstGeom>
                  <a:grpFill/>
                  <a:ln>
                    <a:solidFill>
                      <a:srgbClr val="15111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grpSp>
        <p:nvGrpSpPr>
          <p:cNvPr id="130" name="Group 129"/>
          <p:cNvGrpSpPr/>
          <p:nvPr/>
        </p:nvGrpSpPr>
        <p:grpSpPr>
          <a:xfrm>
            <a:off x="9623991" y="2673685"/>
            <a:ext cx="2306982" cy="1779126"/>
            <a:chOff x="9038049" y="2337228"/>
            <a:chExt cx="2828971" cy="2181681"/>
          </a:xfrm>
        </p:grpSpPr>
        <p:grpSp>
          <p:nvGrpSpPr>
            <p:cNvPr id="131" name="Group 130"/>
            <p:cNvGrpSpPr/>
            <p:nvPr/>
          </p:nvGrpSpPr>
          <p:grpSpPr>
            <a:xfrm>
              <a:off x="9540416" y="2337228"/>
              <a:ext cx="1032357" cy="1027913"/>
              <a:chOff x="4751229" y="872704"/>
              <a:chExt cx="3992969" cy="3975781"/>
            </a:xfrm>
          </p:grpSpPr>
          <p:grpSp>
            <p:nvGrpSpPr>
              <p:cNvPr id="221" name="Group 220"/>
              <p:cNvGrpSpPr/>
              <p:nvPr/>
            </p:nvGrpSpPr>
            <p:grpSpPr>
              <a:xfrm>
                <a:off x="4751229" y="872704"/>
                <a:ext cx="3992969" cy="3975781"/>
                <a:chOff x="342786" y="300351"/>
                <a:chExt cx="6083067" cy="6056881"/>
              </a:xfrm>
              <a:solidFill>
                <a:schemeClr val="accent6"/>
              </a:solidFill>
            </p:grpSpPr>
            <p:sp>
              <p:nvSpPr>
                <p:cNvPr id="234" name="Triangle 233"/>
                <p:cNvSpPr/>
                <p:nvPr/>
              </p:nvSpPr>
              <p:spPr>
                <a:xfrm>
                  <a:off x="4743289" y="1115104"/>
                  <a:ext cx="932734" cy="792826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Triangle 234"/>
                <p:cNvSpPr/>
                <p:nvPr/>
              </p:nvSpPr>
              <p:spPr>
                <a:xfrm rot="1426466">
                  <a:off x="5493119" y="2662974"/>
                  <a:ext cx="932734" cy="792826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Triangle 235"/>
                <p:cNvSpPr/>
                <p:nvPr/>
              </p:nvSpPr>
              <p:spPr>
                <a:xfrm rot="4067805">
                  <a:off x="5058087" y="4396018"/>
                  <a:ext cx="932734" cy="792826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Triangle 236"/>
                <p:cNvSpPr/>
                <p:nvPr/>
              </p:nvSpPr>
              <p:spPr>
                <a:xfrm rot="6848335">
                  <a:off x="3453706" y="5494452"/>
                  <a:ext cx="932734" cy="792826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Triangle 237"/>
                <p:cNvSpPr/>
                <p:nvPr/>
              </p:nvSpPr>
              <p:spPr>
                <a:xfrm rot="9163785">
                  <a:off x="1534896" y="5125868"/>
                  <a:ext cx="932734" cy="792826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Triangle 238"/>
                <p:cNvSpPr/>
                <p:nvPr/>
              </p:nvSpPr>
              <p:spPr>
                <a:xfrm rot="12430754">
                  <a:off x="342786" y="3639513"/>
                  <a:ext cx="932734" cy="792826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Triangle 239"/>
                <p:cNvSpPr/>
                <p:nvPr/>
              </p:nvSpPr>
              <p:spPr>
                <a:xfrm rot="14661803">
                  <a:off x="545978" y="1647925"/>
                  <a:ext cx="932734" cy="792826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Triangle 240"/>
                <p:cNvSpPr/>
                <p:nvPr/>
              </p:nvSpPr>
              <p:spPr>
                <a:xfrm rot="16857954">
                  <a:off x="1729536" y="558525"/>
                  <a:ext cx="932734" cy="792826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Triangle 241"/>
                <p:cNvSpPr/>
                <p:nvPr/>
              </p:nvSpPr>
              <p:spPr>
                <a:xfrm rot="18636178">
                  <a:off x="3417726" y="370305"/>
                  <a:ext cx="932734" cy="792826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2" name="Group 221"/>
              <p:cNvGrpSpPr/>
              <p:nvPr/>
            </p:nvGrpSpPr>
            <p:grpSpPr>
              <a:xfrm>
                <a:off x="4789171" y="946498"/>
                <a:ext cx="3814853" cy="3768925"/>
                <a:chOff x="2808162" y="4280773"/>
                <a:chExt cx="3814853" cy="3768925"/>
              </a:xfrm>
            </p:grpSpPr>
            <p:sp>
              <p:nvSpPr>
                <p:cNvPr id="223" name="Oval 222"/>
                <p:cNvSpPr/>
                <p:nvPr/>
              </p:nvSpPr>
              <p:spPr>
                <a:xfrm>
                  <a:off x="3408708" y="4879546"/>
                  <a:ext cx="2663306" cy="2617388"/>
                </a:xfrm>
                <a:prstGeom prst="ellipse">
                  <a:avLst/>
                </a:prstGeom>
                <a:noFill/>
                <a:ln w="57150">
                  <a:solidFill>
                    <a:srgbClr val="1511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24" name="Group 223"/>
                <p:cNvGrpSpPr/>
                <p:nvPr/>
              </p:nvGrpSpPr>
              <p:grpSpPr>
                <a:xfrm>
                  <a:off x="2808162" y="4280773"/>
                  <a:ext cx="3814853" cy="3768925"/>
                  <a:chOff x="400588" y="412772"/>
                  <a:chExt cx="5811717" cy="5741748"/>
                </a:xfrm>
                <a:solidFill>
                  <a:srgbClr val="15111C"/>
                </a:solidFill>
              </p:grpSpPr>
              <p:sp>
                <p:nvSpPr>
                  <p:cNvPr id="225" name="Rectangle 224"/>
                  <p:cNvSpPr/>
                  <p:nvPr/>
                </p:nvSpPr>
                <p:spPr>
                  <a:xfrm rot="20485259">
                    <a:off x="5221870" y="2304629"/>
                    <a:ext cx="908300" cy="155705"/>
                  </a:xfrm>
                  <a:prstGeom prst="rect">
                    <a:avLst/>
                  </a:prstGeom>
                  <a:grpFill/>
                  <a:ln>
                    <a:solidFill>
                      <a:srgbClr val="15111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Rectangle 225"/>
                  <p:cNvSpPr/>
                  <p:nvPr/>
                </p:nvSpPr>
                <p:spPr>
                  <a:xfrm rot="18344413">
                    <a:off x="4198583" y="1126788"/>
                    <a:ext cx="908300" cy="155705"/>
                  </a:xfrm>
                  <a:prstGeom prst="rect">
                    <a:avLst/>
                  </a:prstGeom>
                  <a:grpFill/>
                  <a:ln>
                    <a:solidFill>
                      <a:srgbClr val="15111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>
                  <a:xfrm rot="15990619">
                    <a:off x="2622166" y="789069"/>
                    <a:ext cx="908300" cy="155705"/>
                  </a:xfrm>
                  <a:prstGeom prst="rect">
                    <a:avLst/>
                  </a:prstGeom>
                  <a:grpFill/>
                  <a:ln>
                    <a:solidFill>
                      <a:srgbClr val="15111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8" name="Rectangle 227"/>
                  <p:cNvSpPr/>
                  <p:nvPr/>
                </p:nvSpPr>
                <p:spPr>
                  <a:xfrm rot="13828733">
                    <a:off x="1214894" y="1359796"/>
                    <a:ext cx="908300" cy="155705"/>
                  </a:xfrm>
                  <a:prstGeom prst="rect">
                    <a:avLst/>
                  </a:prstGeom>
                  <a:grpFill/>
                  <a:ln>
                    <a:solidFill>
                      <a:srgbClr val="15111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" name="Rectangle 228"/>
                  <p:cNvSpPr/>
                  <p:nvPr/>
                </p:nvSpPr>
                <p:spPr>
                  <a:xfrm rot="11346799">
                    <a:off x="400588" y="2836446"/>
                    <a:ext cx="908300" cy="155705"/>
                  </a:xfrm>
                  <a:prstGeom prst="rect">
                    <a:avLst/>
                  </a:prstGeom>
                  <a:grpFill/>
                  <a:ln>
                    <a:solidFill>
                      <a:srgbClr val="15111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0" name="Rectangle 229"/>
                  <p:cNvSpPr/>
                  <p:nvPr/>
                </p:nvSpPr>
                <p:spPr>
                  <a:xfrm rot="9063162">
                    <a:off x="828766" y="4636935"/>
                    <a:ext cx="908300" cy="155705"/>
                  </a:xfrm>
                  <a:prstGeom prst="rect">
                    <a:avLst/>
                  </a:prstGeom>
                  <a:grpFill/>
                  <a:ln>
                    <a:solidFill>
                      <a:srgbClr val="15111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1" name="Rectangle 230"/>
                  <p:cNvSpPr/>
                  <p:nvPr/>
                </p:nvSpPr>
                <p:spPr>
                  <a:xfrm rot="6044999">
                    <a:off x="2294851" y="5622517"/>
                    <a:ext cx="908300" cy="155705"/>
                  </a:xfrm>
                  <a:prstGeom prst="rect">
                    <a:avLst/>
                  </a:prstGeom>
                  <a:grpFill/>
                  <a:ln>
                    <a:solidFill>
                      <a:srgbClr val="15111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2" name="Rectangle 231"/>
                  <p:cNvSpPr/>
                  <p:nvPr/>
                </p:nvSpPr>
                <p:spPr>
                  <a:xfrm rot="3958393">
                    <a:off x="4198583" y="5360053"/>
                    <a:ext cx="908300" cy="155705"/>
                  </a:xfrm>
                  <a:prstGeom prst="rect">
                    <a:avLst/>
                  </a:prstGeom>
                  <a:grpFill/>
                  <a:ln>
                    <a:solidFill>
                      <a:srgbClr val="15111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3" name="Rectangle 232"/>
                  <p:cNvSpPr/>
                  <p:nvPr/>
                </p:nvSpPr>
                <p:spPr>
                  <a:xfrm rot="1365067">
                    <a:off x="5304005" y="4003546"/>
                    <a:ext cx="908300" cy="155705"/>
                  </a:xfrm>
                  <a:prstGeom prst="rect">
                    <a:avLst/>
                  </a:prstGeom>
                  <a:grpFill/>
                  <a:ln>
                    <a:solidFill>
                      <a:srgbClr val="15111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32" name="Group 131"/>
            <p:cNvGrpSpPr/>
            <p:nvPr/>
          </p:nvGrpSpPr>
          <p:grpSpPr>
            <a:xfrm>
              <a:off x="10432338" y="2571539"/>
              <a:ext cx="1032357" cy="1027913"/>
              <a:chOff x="342786" y="300351"/>
              <a:chExt cx="6083067" cy="6056881"/>
            </a:xfrm>
            <a:solidFill>
              <a:schemeClr val="accent2"/>
            </a:solidFill>
          </p:grpSpPr>
          <p:sp>
            <p:nvSpPr>
              <p:cNvPr id="212" name="Triangle 211"/>
              <p:cNvSpPr/>
              <p:nvPr/>
            </p:nvSpPr>
            <p:spPr>
              <a:xfrm>
                <a:off x="4743289" y="1115104"/>
                <a:ext cx="932734" cy="792826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Triangle 212"/>
              <p:cNvSpPr/>
              <p:nvPr/>
            </p:nvSpPr>
            <p:spPr>
              <a:xfrm rot="1426466">
                <a:off x="5493119" y="2662974"/>
                <a:ext cx="932734" cy="792826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Triangle 213"/>
              <p:cNvSpPr/>
              <p:nvPr/>
            </p:nvSpPr>
            <p:spPr>
              <a:xfrm rot="4067805">
                <a:off x="5058087" y="4396018"/>
                <a:ext cx="932734" cy="792826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Triangle 214"/>
              <p:cNvSpPr/>
              <p:nvPr/>
            </p:nvSpPr>
            <p:spPr>
              <a:xfrm rot="6848335">
                <a:off x="3453706" y="5494452"/>
                <a:ext cx="932734" cy="792826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Triangle 215"/>
              <p:cNvSpPr/>
              <p:nvPr/>
            </p:nvSpPr>
            <p:spPr>
              <a:xfrm rot="9163785">
                <a:off x="1534896" y="5125868"/>
                <a:ext cx="932734" cy="792826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Triangle 216"/>
              <p:cNvSpPr/>
              <p:nvPr/>
            </p:nvSpPr>
            <p:spPr>
              <a:xfrm rot="12430754">
                <a:off x="342786" y="3639513"/>
                <a:ext cx="932734" cy="792826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Triangle 217"/>
              <p:cNvSpPr/>
              <p:nvPr/>
            </p:nvSpPr>
            <p:spPr>
              <a:xfrm rot="14661803">
                <a:off x="545978" y="1647925"/>
                <a:ext cx="932734" cy="792826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Triangle 218"/>
              <p:cNvSpPr/>
              <p:nvPr/>
            </p:nvSpPr>
            <p:spPr>
              <a:xfrm rot="16857954">
                <a:off x="1729536" y="558525"/>
                <a:ext cx="932734" cy="792826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Triangle 219"/>
              <p:cNvSpPr/>
              <p:nvPr/>
            </p:nvSpPr>
            <p:spPr>
              <a:xfrm rot="18636178">
                <a:off x="3417726" y="370305"/>
                <a:ext cx="932734" cy="792826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10442148" y="2590618"/>
              <a:ext cx="986306" cy="974432"/>
              <a:chOff x="2808162" y="4280773"/>
              <a:chExt cx="3814853" cy="3768925"/>
            </a:xfrm>
          </p:grpSpPr>
          <p:sp>
            <p:nvSpPr>
              <p:cNvPr id="201" name="Oval 200"/>
              <p:cNvSpPr/>
              <p:nvPr/>
            </p:nvSpPr>
            <p:spPr>
              <a:xfrm>
                <a:off x="3408708" y="4879546"/>
                <a:ext cx="2663306" cy="2617388"/>
              </a:xfrm>
              <a:prstGeom prst="ellipse">
                <a:avLst/>
              </a:prstGeom>
              <a:noFill/>
              <a:ln w="57150">
                <a:solidFill>
                  <a:srgbClr val="1511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02" name="Group 201"/>
              <p:cNvGrpSpPr/>
              <p:nvPr/>
            </p:nvGrpSpPr>
            <p:grpSpPr>
              <a:xfrm>
                <a:off x="2808162" y="4280773"/>
                <a:ext cx="3814853" cy="3768925"/>
                <a:chOff x="400588" y="412772"/>
                <a:chExt cx="5811717" cy="5741748"/>
              </a:xfrm>
              <a:solidFill>
                <a:srgbClr val="15111C"/>
              </a:solidFill>
            </p:grpSpPr>
            <p:sp>
              <p:nvSpPr>
                <p:cNvPr id="203" name="Rectangle 202"/>
                <p:cNvSpPr/>
                <p:nvPr/>
              </p:nvSpPr>
              <p:spPr>
                <a:xfrm rot="20485259">
                  <a:off x="5221870" y="2304629"/>
                  <a:ext cx="908300" cy="155705"/>
                </a:xfrm>
                <a:prstGeom prst="rect">
                  <a:avLst/>
                </a:prstGeom>
                <a:grpFill/>
                <a:ln>
                  <a:solidFill>
                    <a:srgbClr val="1511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 rot="18344413">
                  <a:off x="4198583" y="1126788"/>
                  <a:ext cx="908300" cy="155705"/>
                </a:xfrm>
                <a:prstGeom prst="rect">
                  <a:avLst/>
                </a:prstGeom>
                <a:grpFill/>
                <a:ln>
                  <a:solidFill>
                    <a:srgbClr val="1511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 rot="15990619">
                  <a:off x="2622166" y="789069"/>
                  <a:ext cx="908300" cy="155705"/>
                </a:xfrm>
                <a:prstGeom prst="rect">
                  <a:avLst/>
                </a:prstGeom>
                <a:grpFill/>
                <a:ln>
                  <a:solidFill>
                    <a:srgbClr val="1511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 rot="13828733">
                  <a:off x="1214894" y="1359796"/>
                  <a:ext cx="908300" cy="155705"/>
                </a:xfrm>
                <a:prstGeom prst="rect">
                  <a:avLst/>
                </a:prstGeom>
                <a:grpFill/>
                <a:ln>
                  <a:solidFill>
                    <a:srgbClr val="1511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 rot="11346799">
                  <a:off x="400588" y="2836446"/>
                  <a:ext cx="908300" cy="155705"/>
                </a:xfrm>
                <a:prstGeom prst="rect">
                  <a:avLst/>
                </a:prstGeom>
                <a:grpFill/>
                <a:ln>
                  <a:solidFill>
                    <a:srgbClr val="1511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 rot="9063162">
                  <a:off x="828766" y="4636935"/>
                  <a:ext cx="908300" cy="155705"/>
                </a:xfrm>
                <a:prstGeom prst="rect">
                  <a:avLst/>
                </a:prstGeom>
                <a:grpFill/>
                <a:ln>
                  <a:solidFill>
                    <a:srgbClr val="1511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Rectangle 208"/>
                <p:cNvSpPr/>
                <p:nvPr/>
              </p:nvSpPr>
              <p:spPr>
                <a:xfrm rot="6044999">
                  <a:off x="2294851" y="5622517"/>
                  <a:ext cx="908300" cy="155705"/>
                </a:xfrm>
                <a:prstGeom prst="rect">
                  <a:avLst/>
                </a:prstGeom>
                <a:grpFill/>
                <a:ln>
                  <a:solidFill>
                    <a:srgbClr val="1511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 rot="3958393">
                  <a:off x="4198583" y="5360053"/>
                  <a:ext cx="908300" cy="155705"/>
                </a:xfrm>
                <a:prstGeom prst="rect">
                  <a:avLst/>
                </a:prstGeom>
                <a:grpFill/>
                <a:ln>
                  <a:solidFill>
                    <a:srgbClr val="1511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 rot="1365067">
                  <a:off x="5304005" y="4003546"/>
                  <a:ext cx="908300" cy="155705"/>
                </a:xfrm>
                <a:prstGeom prst="rect">
                  <a:avLst/>
                </a:prstGeom>
                <a:grpFill/>
                <a:ln>
                  <a:solidFill>
                    <a:srgbClr val="1511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4" name="Group 133"/>
            <p:cNvGrpSpPr/>
            <p:nvPr/>
          </p:nvGrpSpPr>
          <p:grpSpPr>
            <a:xfrm>
              <a:off x="9039681" y="3205004"/>
              <a:ext cx="1032357" cy="1027914"/>
              <a:chOff x="410209" y="334058"/>
              <a:chExt cx="6083066" cy="6056882"/>
            </a:xfrm>
            <a:solidFill>
              <a:schemeClr val="accent2"/>
            </a:solidFill>
          </p:grpSpPr>
          <p:sp>
            <p:nvSpPr>
              <p:cNvPr id="192" name="Triangle 191"/>
              <p:cNvSpPr/>
              <p:nvPr/>
            </p:nvSpPr>
            <p:spPr>
              <a:xfrm>
                <a:off x="4810710" y="1148814"/>
                <a:ext cx="932730" cy="792827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Triangle 192"/>
              <p:cNvSpPr/>
              <p:nvPr/>
            </p:nvSpPr>
            <p:spPr>
              <a:xfrm rot="1426466">
                <a:off x="5560545" y="2696685"/>
                <a:ext cx="932730" cy="792827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Triangle 193"/>
              <p:cNvSpPr/>
              <p:nvPr/>
            </p:nvSpPr>
            <p:spPr>
              <a:xfrm rot="4067805">
                <a:off x="5125510" y="4429724"/>
                <a:ext cx="932730" cy="792827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/>
              <p:cNvSpPr/>
              <p:nvPr/>
            </p:nvSpPr>
            <p:spPr>
              <a:xfrm rot="6848335">
                <a:off x="3521126" y="5528161"/>
                <a:ext cx="932730" cy="792827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Triangle 195"/>
              <p:cNvSpPr/>
              <p:nvPr/>
            </p:nvSpPr>
            <p:spPr>
              <a:xfrm rot="9163785">
                <a:off x="1602318" y="5159573"/>
                <a:ext cx="932731" cy="792827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Triangle 196"/>
              <p:cNvSpPr/>
              <p:nvPr/>
            </p:nvSpPr>
            <p:spPr>
              <a:xfrm rot="12430754">
                <a:off x="410209" y="3673220"/>
                <a:ext cx="932731" cy="792827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Triangle 197"/>
              <p:cNvSpPr/>
              <p:nvPr/>
            </p:nvSpPr>
            <p:spPr>
              <a:xfrm rot="14661803">
                <a:off x="613402" y="1681636"/>
                <a:ext cx="932731" cy="792827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Triangle 198"/>
              <p:cNvSpPr/>
              <p:nvPr/>
            </p:nvSpPr>
            <p:spPr>
              <a:xfrm rot="16857954">
                <a:off x="1796956" y="592231"/>
                <a:ext cx="932731" cy="792827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Triangle 199"/>
              <p:cNvSpPr/>
              <p:nvPr/>
            </p:nvSpPr>
            <p:spPr>
              <a:xfrm rot="18636178">
                <a:off x="3485150" y="404010"/>
                <a:ext cx="932731" cy="792827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9038049" y="3218363"/>
              <a:ext cx="986306" cy="974432"/>
              <a:chOff x="2808162" y="4280773"/>
              <a:chExt cx="3814853" cy="3768925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3408708" y="4879546"/>
                <a:ext cx="2663306" cy="2617388"/>
              </a:xfrm>
              <a:prstGeom prst="ellipse">
                <a:avLst/>
              </a:prstGeom>
              <a:noFill/>
              <a:ln w="57150">
                <a:solidFill>
                  <a:srgbClr val="1511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82" name="Group 181"/>
              <p:cNvGrpSpPr/>
              <p:nvPr/>
            </p:nvGrpSpPr>
            <p:grpSpPr>
              <a:xfrm>
                <a:off x="2808162" y="4280773"/>
                <a:ext cx="3814853" cy="3768925"/>
                <a:chOff x="400588" y="412772"/>
                <a:chExt cx="5811717" cy="5741748"/>
              </a:xfrm>
              <a:solidFill>
                <a:srgbClr val="15111C"/>
              </a:solidFill>
            </p:grpSpPr>
            <p:sp>
              <p:nvSpPr>
                <p:cNvPr id="183" name="Rectangle 182"/>
                <p:cNvSpPr/>
                <p:nvPr/>
              </p:nvSpPr>
              <p:spPr>
                <a:xfrm rot="20485259">
                  <a:off x="5221870" y="2304629"/>
                  <a:ext cx="908300" cy="155705"/>
                </a:xfrm>
                <a:prstGeom prst="rect">
                  <a:avLst/>
                </a:prstGeom>
                <a:grpFill/>
                <a:ln>
                  <a:solidFill>
                    <a:srgbClr val="1511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 rot="18344413">
                  <a:off x="4198583" y="1126788"/>
                  <a:ext cx="908300" cy="155705"/>
                </a:xfrm>
                <a:prstGeom prst="rect">
                  <a:avLst/>
                </a:prstGeom>
                <a:grpFill/>
                <a:ln>
                  <a:solidFill>
                    <a:srgbClr val="1511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 rot="15990619">
                  <a:off x="2622166" y="789069"/>
                  <a:ext cx="908300" cy="155705"/>
                </a:xfrm>
                <a:prstGeom prst="rect">
                  <a:avLst/>
                </a:prstGeom>
                <a:grpFill/>
                <a:ln>
                  <a:solidFill>
                    <a:srgbClr val="1511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 rot="13828733">
                  <a:off x="1214894" y="1359796"/>
                  <a:ext cx="908300" cy="155705"/>
                </a:xfrm>
                <a:prstGeom prst="rect">
                  <a:avLst/>
                </a:prstGeom>
                <a:grpFill/>
                <a:ln>
                  <a:solidFill>
                    <a:srgbClr val="1511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 rot="11346799">
                  <a:off x="400588" y="2836446"/>
                  <a:ext cx="908300" cy="155705"/>
                </a:xfrm>
                <a:prstGeom prst="rect">
                  <a:avLst/>
                </a:prstGeom>
                <a:grpFill/>
                <a:ln>
                  <a:solidFill>
                    <a:srgbClr val="1511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 rot="9063162">
                  <a:off x="828766" y="4636935"/>
                  <a:ext cx="908300" cy="155705"/>
                </a:xfrm>
                <a:prstGeom prst="rect">
                  <a:avLst/>
                </a:prstGeom>
                <a:grpFill/>
                <a:ln>
                  <a:solidFill>
                    <a:srgbClr val="1511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Rectangle 188"/>
                <p:cNvSpPr/>
                <p:nvPr/>
              </p:nvSpPr>
              <p:spPr>
                <a:xfrm rot="6044999">
                  <a:off x="2294851" y="5622517"/>
                  <a:ext cx="908300" cy="155705"/>
                </a:xfrm>
                <a:prstGeom prst="rect">
                  <a:avLst/>
                </a:prstGeom>
                <a:grpFill/>
                <a:ln>
                  <a:solidFill>
                    <a:srgbClr val="1511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Rectangle 189"/>
                <p:cNvSpPr/>
                <p:nvPr/>
              </p:nvSpPr>
              <p:spPr>
                <a:xfrm rot="3958393">
                  <a:off x="4198583" y="5360053"/>
                  <a:ext cx="908300" cy="155705"/>
                </a:xfrm>
                <a:prstGeom prst="rect">
                  <a:avLst/>
                </a:prstGeom>
                <a:grpFill/>
                <a:ln>
                  <a:solidFill>
                    <a:srgbClr val="1511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Rectangle 190"/>
                <p:cNvSpPr/>
                <p:nvPr/>
              </p:nvSpPr>
              <p:spPr>
                <a:xfrm rot="1365067">
                  <a:off x="5304005" y="4003546"/>
                  <a:ext cx="908300" cy="155705"/>
                </a:xfrm>
                <a:prstGeom prst="rect">
                  <a:avLst/>
                </a:prstGeom>
                <a:grpFill/>
                <a:ln>
                  <a:solidFill>
                    <a:srgbClr val="1511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0844473" y="3485275"/>
              <a:ext cx="1022547" cy="1033634"/>
              <a:chOff x="36044063" y="-1735849"/>
              <a:chExt cx="3955027" cy="3997907"/>
            </a:xfrm>
          </p:grpSpPr>
          <p:grpSp>
            <p:nvGrpSpPr>
              <p:cNvPr id="159" name="Group 158"/>
              <p:cNvGrpSpPr/>
              <p:nvPr/>
            </p:nvGrpSpPr>
            <p:grpSpPr>
              <a:xfrm>
                <a:off x="36050378" y="-1735849"/>
                <a:ext cx="3948712" cy="3997907"/>
                <a:chOff x="410209" y="300351"/>
                <a:chExt cx="6015644" cy="6090589"/>
              </a:xfrm>
              <a:solidFill>
                <a:schemeClr val="accent2"/>
              </a:solidFill>
            </p:grpSpPr>
            <p:sp>
              <p:nvSpPr>
                <p:cNvPr id="172" name="Triangle 171"/>
                <p:cNvSpPr/>
                <p:nvPr/>
              </p:nvSpPr>
              <p:spPr>
                <a:xfrm>
                  <a:off x="4743289" y="1115104"/>
                  <a:ext cx="932734" cy="792826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Triangle 172"/>
                <p:cNvSpPr/>
                <p:nvPr/>
              </p:nvSpPr>
              <p:spPr>
                <a:xfrm rot="1426466">
                  <a:off x="5493119" y="2662974"/>
                  <a:ext cx="932734" cy="792826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Triangle 173"/>
                <p:cNvSpPr/>
                <p:nvPr/>
              </p:nvSpPr>
              <p:spPr>
                <a:xfrm rot="4067805">
                  <a:off x="5058087" y="4396018"/>
                  <a:ext cx="932734" cy="792826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Triangle 174"/>
                <p:cNvSpPr/>
                <p:nvPr/>
              </p:nvSpPr>
              <p:spPr>
                <a:xfrm rot="6848335">
                  <a:off x="3521126" y="5528161"/>
                  <a:ext cx="932730" cy="792827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Triangle 175"/>
                <p:cNvSpPr/>
                <p:nvPr/>
              </p:nvSpPr>
              <p:spPr>
                <a:xfrm rot="9163785">
                  <a:off x="1602318" y="5159573"/>
                  <a:ext cx="932731" cy="792827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Triangle 176"/>
                <p:cNvSpPr/>
                <p:nvPr/>
              </p:nvSpPr>
              <p:spPr>
                <a:xfrm rot="12430754">
                  <a:off x="410209" y="3673220"/>
                  <a:ext cx="932731" cy="792827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Triangle 177"/>
                <p:cNvSpPr/>
                <p:nvPr/>
              </p:nvSpPr>
              <p:spPr>
                <a:xfrm rot="14661803">
                  <a:off x="613402" y="1681636"/>
                  <a:ext cx="932731" cy="792827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Triangle 178"/>
                <p:cNvSpPr/>
                <p:nvPr/>
              </p:nvSpPr>
              <p:spPr>
                <a:xfrm rot="16857954">
                  <a:off x="1729536" y="558525"/>
                  <a:ext cx="932734" cy="792826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Triangle 179"/>
                <p:cNvSpPr/>
                <p:nvPr/>
              </p:nvSpPr>
              <p:spPr>
                <a:xfrm rot="18636178">
                  <a:off x="3417726" y="370305"/>
                  <a:ext cx="932734" cy="792826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159"/>
              <p:cNvGrpSpPr/>
              <p:nvPr/>
            </p:nvGrpSpPr>
            <p:grpSpPr>
              <a:xfrm>
                <a:off x="36044063" y="-1662055"/>
                <a:ext cx="3814853" cy="3768925"/>
                <a:chOff x="2808162" y="4280773"/>
                <a:chExt cx="3814853" cy="3768925"/>
              </a:xfrm>
            </p:grpSpPr>
            <p:sp>
              <p:nvSpPr>
                <p:cNvPr id="161" name="Oval 160"/>
                <p:cNvSpPr/>
                <p:nvPr/>
              </p:nvSpPr>
              <p:spPr>
                <a:xfrm>
                  <a:off x="3408708" y="4879546"/>
                  <a:ext cx="2663306" cy="2617388"/>
                </a:xfrm>
                <a:prstGeom prst="ellipse">
                  <a:avLst/>
                </a:prstGeom>
                <a:noFill/>
                <a:ln w="57150">
                  <a:solidFill>
                    <a:srgbClr val="1511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62" name="Group 161"/>
                <p:cNvGrpSpPr/>
                <p:nvPr/>
              </p:nvGrpSpPr>
              <p:grpSpPr>
                <a:xfrm>
                  <a:off x="2808162" y="4280773"/>
                  <a:ext cx="3814853" cy="3768925"/>
                  <a:chOff x="400588" y="412772"/>
                  <a:chExt cx="5811717" cy="5741748"/>
                </a:xfrm>
                <a:solidFill>
                  <a:srgbClr val="15111C"/>
                </a:solidFill>
              </p:grpSpPr>
              <p:sp>
                <p:nvSpPr>
                  <p:cNvPr id="163" name="Rectangle 162"/>
                  <p:cNvSpPr/>
                  <p:nvPr/>
                </p:nvSpPr>
                <p:spPr>
                  <a:xfrm rot="20485259">
                    <a:off x="5221870" y="2304629"/>
                    <a:ext cx="908300" cy="155705"/>
                  </a:xfrm>
                  <a:prstGeom prst="rect">
                    <a:avLst/>
                  </a:prstGeom>
                  <a:grpFill/>
                  <a:ln>
                    <a:solidFill>
                      <a:srgbClr val="15111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Rectangle 163"/>
                  <p:cNvSpPr/>
                  <p:nvPr/>
                </p:nvSpPr>
                <p:spPr>
                  <a:xfrm rot="18344413">
                    <a:off x="4198583" y="1126788"/>
                    <a:ext cx="908300" cy="155705"/>
                  </a:xfrm>
                  <a:prstGeom prst="rect">
                    <a:avLst/>
                  </a:prstGeom>
                  <a:grpFill/>
                  <a:ln>
                    <a:solidFill>
                      <a:srgbClr val="15111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Rectangle 164"/>
                  <p:cNvSpPr/>
                  <p:nvPr/>
                </p:nvSpPr>
                <p:spPr>
                  <a:xfrm rot="15990619">
                    <a:off x="2622166" y="789069"/>
                    <a:ext cx="908300" cy="155705"/>
                  </a:xfrm>
                  <a:prstGeom prst="rect">
                    <a:avLst/>
                  </a:prstGeom>
                  <a:grpFill/>
                  <a:ln>
                    <a:solidFill>
                      <a:srgbClr val="15111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Rectangle 165"/>
                  <p:cNvSpPr/>
                  <p:nvPr/>
                </p:nvSpPr>
                <p:spPr>
                  <a:xfrm rot="13828733">
                    <a:off x="1214894" y="1359796"/>
                    <a:ext cx="908300" cy="155705"/>
                  </a:xfrm>
                  <a:prstGeom prst="rect">
                    <a:avLst/>
                  </a:prstGeom>
                  <a:grpFill/>
                  <a:ln>
                    <a:solidFill>
                      <a:srgbClr val="15111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Rectangle 166"/>
                  <p:cNvSpPr/>
                  <p:nvPr/>
                </p:nvSpPr>
                <p:spPr>
                  <a:xfrm rot="11346799">
                    <a:off x="400588" y="2836446"/>
                    <a:ext cx="908300" cy="155705"/>
                  </a:xfrm>
                  <a:prstGeom prst="rect">
                    <a:avLst/>
                  </a:prstGeom>
                  <a:grpFill/>
                  <a:ln>
                    <a:solidFill>
                      <a:srgbClr val="15111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Rectangle 167"/>
                  <p:cNvSpPr/>
                  <p:nvPr/>
                </p:nvSpPr>
                <p:spPr>
                  <a:xfrm rot="9063162">
                    <a:off x="828766" y="4636935"/>
                    <a:ext cx="908300" cy="155705"/>
                  </a:xfrm>
                  <a:prstGeom prst="rect">
                    <a:avLst/>
                  </a:prstGeom>
                  <a:grpFill/>
                  <a:ln>
                    <a:solidFill>
                      <a:srgbClr val="15111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Rectangle 168"/>
                  <p:cNvSpPr/>
                  <p:nvPr/>
                </p:nvSpPr>
                <p:spPr>
                  <a:xfrm rot="6044999">
                    <a:off x="2294851" y="5622517"/>
                    <a:ext cx="908300" cy="155705"/>
                  </a:xfrm>
                  <a:prstGeom prst="rect">
                    <a:avLst/>
                  </a:prstGeom>
                  <a:grpFill/>
                  <a:ln>
                    <a:solidFill>
                      <a:srgbClr val="15111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Rectangle 169"/>
                  <p:cNvSpPr/>
                  <p:nvPr/>
                </p:nvSpPr>
                <p:spPr>
                  <a:xfrm rot="3958393">
                    <a:off x="4198583" y="5360053"/>
                    <a:ext cx="908300" cy="155705"/>
                  </a:xfrm>
                  <a:prstGeom prst="rect">
                    <a:avLst/>
                  </a:prstGeom>
                  <a:grpFill/>
                  <a:ln>
                    <a:solidFill>
                      <a:srgbClr val="15111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Rectangle 170"/>
                  <p:cNvSpPr/>
                  <p:nvPr/>
                </p:nvSpPr>
                <p:spPr>
                  <a:xfrm rot="1365067">
                    <a:off x="5304005" y="4003546"/>
                    <a:ext cx="908300" cy="155705"/>
                  </a:xfrm>
                  <a:prstGeom prst="rect">
                    <a:avLst/>
                  </a:prstGeom>
                  <a:grpFill/>
                  <a:ln>
                    <a:solidFill>
                      <a:srgbClr val="15111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37" name="Group 136"/>
            <p:cNvGrpSpPr/>
            <p:nvPr/>
          </p:nvGrpSpPr>
          <p:grpSpPr>
            <a:xfrm>
              <a:off x="9948466" y="3456596"/>
              <a:ext cx="1032357" cy="1027913"/>
              <a:chOff x="342786" y="300351"/>
              <a:chExt cx="6083067" cy="6056881"/>
            </a:xfrm>
            <a:solidFill>
              <a:schemeClr val="accent6"/>
            </a:solidFill>
          </p:grpSpPr>
          <p:sp>
            <p:nvSpPr>
              <p:cNvPr id="150" name="Triangle 149"/>
              <p:cNvSpPr/>
              <p:nvPr/>
            </p:nvSpPr>
            <p:spPr>
              <a:xfrm>
                <a:off x="4743289" y="1115104"/>
                <a:ext cx="932734" cy="792826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Triangle 150"/>
              <p:cNvSpPr/>
              <p:nvPr/>
            </p:nvSpPr>
            <p:spPr>
              <a:xfrm rot="1426466">
                <a:off x="5493119" y="2662974"/>
                <a:ext cx="932734" cy="792826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riangle 151"/>
              <p:cNvSpPr/>
              <p:nvPr/>
            </p:nvSpPr>
            <p:spPr>
              <a:xfrm rot="4067805">
                <a:off x="5058087" y="4396018"/>
                <a:ext cx="932734" cy="792826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/>
              <p:cNvSpPr/>
              <p:nvPr/>
            </p:nvSpPr>
            <p:spPr>
              <a:xfrm rot="6848335">
                <a:off x="3453706" y="5494452"/>
                <a:ext cx="932734" cy="792826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Triangle 153"/>
              <p:cNvSpPr/>
              <p:nvPr/>
            </p:nvSpPr>
            <p:spPr>
              <a:xfrm rot="9163785">
                <a:off x="1534896" y="5125868"/>
                <a:ext cx="932734" cy="792826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riangle 154"/>
              <p:cNvSpPr/>
              <p:nvPr/>
            </p:nvSpPr>
            <p:spPr>
              <a:xfrm rot="12430754">
                <a:off x="342786" y="3639513"/>
                <a:ext cx="932734" cy="792826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Triangle 155"/>
              <p:cNvSpPr/>
              <p:nvPr/>
            </p:nvSpPr>
            <p:spPr>
              <a:xfrm rot="14661803">
                <a:off x="545978" y="1647925"/>
                <a:ext cx="932734" cy="792826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riangle 156"/>
              <p:cNvSpPr/>
              <p:nvPr/>
            </p:nvSpPr>
            <p:spPr>
              <a:xfrm rot="16857954">
                <a:off x="1729536" y="558525"/>
                <a:ext cx="932734" cy="792826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Triangle 157"/>
              <p:cNvSpPr/>
              <p:nvPr/>
            </p:nvSpPr>
            <p:spPr>
              <a:xfrm rot="18636178">
                <a:off x="3417726" y="370305"/>
                <a:ext cx="932734" cy="792826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9958276" y="3475675"/>
              <a:ext cx="986306" cy="974432"/>
              <a:chOff x="2808162" y="4280773"/>
              <a:chExt cx="3814853" cy="3768925"/>
            </a:xfrm>
          </p:grpSpPr>
          <p:sp>
            <p:nvSpPr>
              <p:cNvPr id="139" name="Oval 138"/>
              <p:cNvSpPr/>
              <p:nvPr/>
            </p:nvSpPr>
            <p:spPr>
              <a:xfrm>
                <a:off x="3408708" y="4879546"/>
                <a:ext cx="2663306" cy="2617388"/>
              </a:xfrm>
              <a:prstGeom prst="ellipse">
                <a:avLst/>
              </a:prstGeom>
              <a:noFill/>
              <a:ln w="57150">
                <a:solidFill>
                  <a:srgbClr val="1511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40" name="Group 139"/>
              <p:cNvGrpSpPr/>
              <p:nvPr/>
            </p:nvGrpSpPr>
            <p:grpSpPr>
              <a:xfrm>
                <a:off x="2808162" y="4280773"/>
                <a:ext cx="3814853" cy="3768925"/>
                <a:chOff x="400588" y="412772"/>
                <a:chExt cx="5811717" cy="5741748"/>
              </a:xfrm>
              <a:solidFill>
                <a:srgbClr val="15111C"/>
              </a:solidFill>
            </p:grpSpPr>
            <p:sp>
              <p:nvSpPr>
                <p:cNvPr id="141" name="Rectangle 140"/>
                <p:cNvSpPr/>
                <p:nvPr/>
              </p:nvSpPr>
              <p:spPr>
                <a:xfrm rot="20485259">
                  <a:off x="5221870" y="2304629"/>
                  <a:ext cx="908300" cy="155705"/>
                </a:xfrm>
                <a:prstGeom prst="rect">
                  <a:avLst/>
                </a:prstGeom>
                <a:grpFill/>
                <a:ln>
                  <a:solidFill>
                    <a:srgbClr val="1511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 rot="18344413">
                  <a:off x="4198583" y="1126788"/>
                  <a:ext cx="908300" cy="155705"/>
                </a:xfrm>
                <a:prstGeom prst="rect">
                  <a:avLst/>
                </a:prstGeom>
                <a:grpFill/>
                <a:ln>
                  <a:solidFill>
                    <a:srgbClr val="1511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 rot="15990619">
                  <a:off x="2622166" y="789069"/>
                  <a:ext cx="908300" cy="155705"/>
                </a:xfrm>
                <a:prstGeom prst="rect">
                  <a:avLst/>
                </a:prstGeom>
                <a:grpFill/>
                <a:ln>
                  <a:solidFill>
                    <a:srgbClr val="1511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 rot="13828733">
                  <a:off x="1214894" y="1359796"/>
                  <a:ext cx="908300" cy="155705"/>
                </a:xfrm>
                <a:prstGeom prst="rect">
                  <a:avLst/>
                </a:prstGeom>
                <a:grpFill/>
                <a:ln>
                  <a:solidFill>
                    <a:srgbClr val="1511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 rot="11346799">
                  <a:off x="400588" y="2836446"/>
                  <a:ext cx="908300" cy="155705"/>
                </a:xfrm>
                <a:prstGeom prst="rect">
                  <a:avLst/>
                </a:prstGeom>
                <a:grpFill/>
                <a:ln>
                  <a:solidFill>
                    <a:srgbClr val="1511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 rot="9063162">
                  <a:off x="828766" y="4636935"/>
                  <a:ext cx="908300" cy="155705"/>
                </a:xfrm>
                <a:prstGeom prst="rect">
                  <a:avLst/>
                </a:prstGeom>
                <a:grpFill/>
                <a:ln>
                  <a:solidFill>
                    <a:srgbClr val="1511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 rot="6044999">
                  <a:off x="2294851" y="5622517"/>
                  <a:ext cx="908300" cy="155705"/>
                </a:xfrm>
                <a:prstGeom prst="rect">
                  <a:avLst/>
                </a:prstGeom>
                <a:grpFill/>
                <a:ln>
                  <a:solidFill>
                    <a:srgbClr val="1511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 rot="3958393">
                  <a:off x="4198583" y="5360053"/>
                  <a:ext cx="908300" cy="155705"/>
                </a:xfrm>
                <a:prstGeom prst="rect">
                  <a:avLst/>
                </a:prstGeom>
                <a:grpFill/>
                <a:ln>
                  <a:solidFill>
                    <a:srgbClr val="1511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 rot="1365067">
                  <a:off x="5304005" y="4003546"/>
                  <a:ext cx="908300" cy="155705"/>
                </a:xfrm>
                <a:prstGeom prst="rect">
                  <a:avLst/>
                </a:prstGeom>
                <a:grpFill/>
                <a:ln>
                  <a:solidFill>
                    <a:srgbClr val="1511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243" name="Straight Arrow Connector 242"/>
          <p:cNvCxnSpPr/>
          <p:nvPr/>
        </p:nvCxnSpPr>
        <p:spPr>
          <a:xfrm>
            <a:off x="1730079" y="3505481"/>
            <a:ext cx="6650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/>
          <p:nvPr/>
        </p:nvCxnSpPr>
        <p:spPr>
          <a:xfrm>
            <a:off x="5186788" y="3505481"/>
            <a:ext cx="6650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>
            <a:off x="8829842" y="3505481"/>
            <a:ext cx="6650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cxnSpLocks/>
          </p:cNvCxnSpPr>
          <p:nvPr/>
        </p:nvCxnSpPr>
        <p:spPr>
          <a:xfrm>
            <a:off x="3934537" y="4636774"/>
            <a:ext cx="2251910" cy="7510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H="1">
            <a:off x="9172420" y="4409504"/>
            <a:ext cx="766171" cy="5964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Can 247"/>
          <p:cNvSpPr/>
          <p:nvPr/>
        </p:nvSpPr>
        <p:spPr>
          <a:xfrm>
            <a:off x="6124499" y="3306040"/>
            <a:ext cx="2432649" cy="468330"/>
          </a:xfrm>
          <a:prstGeom prst="can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extBox 248"/>
          <p:cNvSpPr txBox="1"/>
          <p:nvPr/>
        </p:nvSpPr>
        <p:spPr>
          <a:xfrm>
            <a:off x="2928475" y="2226021"/>
            <a:ext cx="2981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Yu Gothic Light" charset="-128"/>
                <a:ea typeface="Yu Gothic Light" charset="-128"/>
                <a:cs typeface="Yu Gothic Light" charset="-128"/>
              </a:rPr>
              <a:t>Library of protein variants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6085527" y="2661536"/>
            <a:ext cx="2452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Yu Gothic Light" charset="-128"/>
                <a:ea typeface="Yu Gothic Light" charset="-128"/>
                <a:cs typeface="Yu Gothic Light" charset="-128"/>
              </a:rPr>
              <a:t>Functional selection</a:t>
            </a:r>
          </a:p>
          <a:p>
            <a:pPr algn="ctr"/>
            <a:r>
              <a:rPr lang="en-US" sz="2000" dirty="0">
                <a:latin typeface="Yu Gothic Light" charset="-128"/>
                <a:ea typeface="Yu Gothic Light" charset="-128"/>
                <a:cs typeface="Yu Gothic Light" charset="-128"/>
              </a:rPr>
              <a:t>i.e., growth in culture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2395097" y="5826821"/>
            <a:ext cx="3791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Yu Gothic Light" charset="-128"/>
                <a:ea typeface="Yu Gothic Light" charset="-128"/>
                <a:cs typeface="Yu Gothic Light" charset="-128"/>
              </a:rPr>
              <a:t>Map of amino-acid preferences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5371001" y="4482202"/>
            <a:ext cx="379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Yu Gothic Light" charset="-128"/>
                <a:ea typeface="Yu Gothic Light" charset="-128"/>
                <a:cs typeface="Yu Gothic Light" charset="-128"/>
              </a:rPr>
              <a:t>Deep sequencing to “count” initial and selected variants</a:t>
            </a:r>
          </a:p>
        </p:txBody>
      </p:sp>
      <p:pic>
        <p:nvPicPr>
          <p:cNvPr id="253" name="Picture 25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3" r="29048" b="14478"/>
          <a:stretch/>
        </p:blipFill>
        <p:spPr>
          <a:xfrm>
            <a:off x="6440606" y="5154347"/>
            <a:ext cx="2389236" cy="1634190"/>
          </a:xfrm>
          <a:prstGeom prst="rect">
            <a:avLst/>
          </a:prstGeom>
        </p:spPr>
      </p:pic>
      <p:sp>
        <p:nvSpPr>
          <p:cNvPr id="254" name="TextBox 253"/>
          <p:cNvSpPr txBox="1"/>
          <p:nvPr/>
        </p:nvSpPr>
        <p:spPr>
          <a:xfrm>
            <a:off x="9741958" y="2253550"/>
            <a:ext cx="1864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Yu Gothic Light" charset="-128"/>
                <a:ea typeface="Yu Gothic Light" charset="-128"/>
                <a:cs typeface="Yu Gothic Light" charset="-128"/>
              </a:rPr>
              <a:t>Selected library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653794" y="1954921"/>
            <a:ext cx="2099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Yu Gothic Light" charset="-128"/>
                <a:ea typeface="Yu Gothic Light" charset="-128"/>
                <a:cs typeface="Yu Gothic Light" charset="-128"/>
              </a:rPr>
              <a:t>Mutagenized wildtype gene</a:t>
            </a:r>
          </a:p>
        </p:txBody>
      </p:sp>
      <p:cxnSp>
        <p:nvCxnSpPr>
          <p:cNvPr id="259" name="Straight Arrow Connector 258"/>
          <p:cNvCxnSpPr/>
          <p:nvPr/>
        </p:nvCxnSpPr>
        <p:spPr>
          <a:xfrm>
            <a:off x="8949454" y="5998140"/>
            <a:ext cx="736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/>
          <p:cNvSpPr txBox="1"/>
          <p:nvPr/>
        </p:nvSpPr>
        <p:spPr>
          <a:xfrm>
            <a:off x="10017560" y="5694443"/>
            <a:ext cx="13516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Yu Gothic" charset="-128"/>
                <a:ea typeface="Yu Gothic" charset="-128"/>
                <a:cs typeface="Yu Gothic" charset="-128"/>
              </a:rPr>
              <a:t>Null</a:t>
            </a:r>
          </a:p>
          <a:p>
            <a:pPr algn="ctr"/>
            <a:r>
              <a:rPr lang="en-US" sz="3000" b="1" dirty="0">
                <a:latin typeface="Yu Gothic" charset="-128"/>
                <a:ea typeface="Yu Gothic" charset="-128"/>
                <a:cs typeface="Yu Gothic" charset="-128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023020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1E0F-1754-4916-914E-51A4F295F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dirty="0" err="1"/>
              <a:t>dN</a:t>
            </a:r>
            <a:r>
              <a:rPr lang="en-US" dirty="0"/>
              <a:t>/</a:t>
            </a:r>
            <a:r>
              <a:rPr lang="en-US" dirty="0" err="1"/>
              <a:t>dS</a:t>
            </a:r>
            <a:r>
              <a:rPr lang="en-US" dirty="0"/>
              <a:t> ratio can be misleading.</a:t>
            </a:r>
          </a:p>
        </p:txBody>
      </p:sp>
      <p:pic>
        <p:nvPicPr>
          <p:cNvPr id="258" name="Picture 257">
            <a:extLst>
              <a:ext uri="{FF2B5EF4-FFF2-40B4-BE49-F238E27FC236}">
                <a16:creationId xmlns:a16="http://schemas.microsoft.com/office/drawing/2014/main" id="{6125E73B-5A1E-4800-B8F7-1113691338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78"/>
          <a:stretch/>
        </p:blipFill>
        <p:spPr>
          <a:xfrm>
            <a:off x="333220" y="3045644"/>
            <a:ext cx="12210734" cy="3122613"/>
          </a:xfrm>
          <a:prstGeom prst="rect">
            <a:avLst/>
          </a:prstGeom>
        </p:spPr>
      </p:pic>
      <p:sp>
        <p:nvSpPr>
          <p:cNvPr id="259" name="Rectangle 258">
            <a:extLst>
              <a:ext uri="{FF2B5EF4-FFF2-40B4-BE49-F238E27FC236}">
                <a16:creationId xmlns:a16="http://schemas.microsoft.com/office/drawing/2014/main" id="{0FA804A4-2B29-481C-9E65-73DA171FCF2A}"/>
              </a:ext>
            </a:extLst>
          </p:cNvPr>
          <p:cNvSpPr/>
          <p:nvPr/>
        </p:nvSpPr>
        <p:spPr>
          <a:xfrm>
            <a:off x="88488" y="2888250"/>
            <a:ext cx="3191499" cy="3437399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62A3D075-1941-4718-A5AE-8B8CFA15EAC2}"/>
              </a:ext>
            </a:extLst>
          </p:cNvPr>
          <p:cNvSpPr/>
          <p:nvPr/>
        </p:nvSpPr>
        <p:spPr>
          <a:xfrm>
            <a:off x="3863001" y="3045644"/>
            <a:ext cx="2852432" cy="3437399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30DD52D3-C76A-49D8-A44E-AAF0B3DCBF9F}"/>
              </a:ext>
            </a:extLst>
          </p:cNvPr>
          <p:cNvSpPr/>
          <p:nvPr/>
        </p:nvSpPr>
        <p:spPr>
          <a:xfrm>
            <a:off x="7298446" y="2888249"/>
            <a:ext cx="4560333" cy="3437399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8" name="Picture 267">
            <a:extLst>
              <a:ext uri="{FF2B5EF4-FFF2-40B4-BE49-F238E27FC236}">
                <a16:creationId xmlns:a16="http://schemas.microsoft.com/office/drawing/2014/main" id="{F02FFCF8-1336-43C5-BBEE-F7000E8B59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61" y="5892766"/>
            <a:ext cx="11430633" cy="237545"/>
          </a:xfrm>
          <a:prstGeom prst="rect">
            <a:avLst/>
          </a:prstGeom>
        </p:spPr>
      </p:pic>
      <p:sp>
        <p:nvSpPr>
          <p:cNvPr id="269" name="TextBox 268">
            <a:extLst>
              <a:ext uri="{FF2B5EF4-FFF2-40B4-BE49-F238E27FC236}">
                <a16:creationId xmlns:a16="http://schemas.microsoft.com/office/drawing/2014/main" id="{A0061EDB-6583-48FE-A02D-6456833C7809}"/>
              </a:ext>
            </a:extLst>
          </p:cNvPr>
          <p:cNvSpPr txBox="1"/>
          <p:nvPr/>
        </p:nvSpPr>
        <p:spPr>
          <a:xfrm>
            <a:off x="2663755" y="6130311"/>
            <a:ext cx="1963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8 non-synonymous</a:t>
            </a:r>
          </a:p>
          <a:p>
            <a:pPr algn="ctr"/>
            <a:r>
              <a:rPr lang="en-US" dirty="0"/>
              <a:t>mutations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AB88368-5C99-42E2-AE43-8F0FA9F22E77}"/>
              </a:ext>
            </a:extLst>
          </p:cNvPr>
          <p:cNvSpPr txBox="1"/>
          <p:nvPr/>
        </p:nvSpPr>
        <p:spPr>
          <a:xfrm>
            <a:off x="6148377" y="6130311"/>
            <a:ext cx="1963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 non-synonymous</a:t>
            </a:r>
          </a:p>
          <a:p>
            <a:pPr algn="ctr"/>
            <a:r>
              <a:rPr lang="en-US" dirty="0"/>
              <a:t>mutations</a:t>
            </a:r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E5956E2A-9C27-4CAB-BE08-490319E93652}"/>
              </a:ext>
            </a:extLst>
          </p:cNvPr>
          <p:cNvSpPr/>
          <p:nvPr/>
        </p:nvSpPr>
        <p:spPr>
          <a:xfrm>
            <a:off x="3372555" y="5758836"/>
            <a:ext cx="419100" cy="390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0D87E806-D71C-4DA5-BF71-909E2E6D3841}"/>
              </a:ext>
            </a:extLst>
          </p:cNvPr>
          <p:cNvSpPr/>
          <p:nvPr/>
        </p:nvSpPr>
        <p:spPr>
          <a:xfrm>
            <a:off x="6804800" y="5749311"/>
            <a:ext cx="419100" cy="390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146359B8-F353-432A-8D95-87BD62B1FB75}"/>
                  </a:ext>
                </a:extLst>
              </p:cNvPr>
              <p:cNvSpPr txBox="1"/>
              <p:nvPr/>
            </p:nvSpPr>
            <p:spPr>
              <a:xfrm>
                <a:off x="390525" y="1804827"/>
                <a:ext cx="11458903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Null</m:t>
                      </m:r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model</m:t>
                      </m:r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Experimentally</m:t>
                      </m:r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Informed</m:t>
                      </m:r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Codon</m:t>
                      </m:r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sz="4000" dirty="0"/>
              </a:p>
              <a:p>
                <a:pPr algn="ctr"/>
                <a:r>
                  <a:rPr lang="en-US" sz="4000" dirty="0"/>
                  <a:t>(</a:t>
                </a:r>
                <a:r>
                  <a:rPr lang="en-US" sz="4000" dirty="0" err="1"/>
                  <a:t>ExpCM</a:t>
                </a:r>
                <a:r>
                  <a:rPr lang="en-US" sz="4000" dirty="0"/>
                  <a:t>)</a:t>
                </a:r>
              </a:p>
            </p:txBody>
          </p:sp>
        </mc:Choice>
        <mc:Fallback xmlns="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146359B8-F353-432A-8D95-87BD62B1F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25" y="1804827"/>
                <a:ext cx="11458903" cy="1231106"/>
              </a:xfrm>
              <a:prstGeom prst="rect">
                <a:avLst/>
              </a:prstGeom>
              <a:blipFill>
                <a:blip r:embed="rId6"/>
                <a:stretch>
                  <a:fillRect b="-24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3805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3329</TotalTime>
  <Words>154</Words>
  <Application>Microsoft Office PowerPoint</Application>
  <PresentationFormat>Widescreen</PresentationFormat>
  <Paragraphs>38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Yu Gothic</vt:lpstr>
      <vt:lpstr>Yu Gothic Light</vt:lpstr>
      <vt:lpstr>Arial</vt:lpstr>
      <vt:lpstr>Calibri</vt:lpstr>
      <vt:lpstr>Calibri Light</vt:lpstr>
      <vt:lpstr>Cambria Math</vt:lpstr>
      <vt:lpstr>Office Theme</vt:lpstr>
      <vt:lpstr>Experimentally Informed Quantitative Models for Protein Evolution (in viruses)</vt:lpstr>
      <vt:lpstr>The dN/dS ratio serves as a traditional null model.</vt:lpstr>
      <vt:lpstr>Deep mutational scanning quantifies the effects of all possible singular mutations.</vt:lpstr>
      <vt:lpstr>The dN/dS ratio can be misleading.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determine preferences a priori using data from deep mutational scanning experiments.</dc:title>
  <dc:creator>Jonathan Mah</dc:creator>
  <cp:lastModifiedBy>Jonathan Mah</cp:lastModifiedBy>
  <cp:revision>12</cp:revision>
  <dcterms:created xsi:type="dcterms:W3CDTF">2019-06-27T21:14:19Z</dcterms:created>
  <dcterms:modified xsi:type="dcterms:W3CDTF">2019-07-01T16:02:45Z</dcterms:modified>
</cp:coreProperties>
</file>