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6" r:id="rId4"/>
    <p:sldId id="309" r:id="rId5"/>
    <p:sldId id="315" r:id="rId6"/>
    <p:sldId id="327" r:id="rId7"/>
    <p:sldId id="321" r:id="rId8"/>
    <p:sldId id="310" r:id="rId9"/>
    <p:sldId id="316" r:id="rId10"/>
    <p:sldId id="328" r:id="rId11"/>
    <p:sldId id="322" r:id="rId12"/>
    <p:sldId id="311" r:id="rId13"/>
    <p:sldId id="317" r:id="rId14"/>
    <p:sldId id="329" r:id="rId15"/>
    <p:sldId id="323" r:id="rId16"/>
    <p:sldId id="312" r:id="rId17"/>
    <p:sldId id="319" r:id="rId18"/>
    <p:sldId id="330" r:id="rId19"/>
    <p:sldId id="324" r:id="rId20"/>
    <p:sldId id="313" r:id="rId21"/>
    <p:sldId id="318" r:id="rId22"/>
    <p:sldId id="331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5BE-5AE6-4A0E-9D06-6E24B20C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60CC-DAAF-4B4B-8993-0580B55B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7E6D-77BE-4EA8-BF1E-3EB8CD2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AAB-5F1C-40CF-8765-98AD208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8B-AC96-488F-9017-4F0D727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DB0-A5DC-47B2-8C78-68C4DBD4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63B7-74BD-42EB-9707-DE2D8E43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68C0-28F0-420F-959F-F8C32CC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85F1-98E0-4148-B5CB-909D894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80F9-2E25-4D5A-98CB-1FCDF0E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7134-961E-48A0-9300-DA842C0E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204-CE3F-4355-A825-F05356FC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1E9C-4F21-42E3-88EB-4A26B1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80BA-56DC-4BB4-B0B0-67C7234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FC2B-BA28-4EA9-AA04-21F7E49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3EA7-E5BC-4E77-83EA-FF8FD9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5760-59C7-491C-B5E5-7E8CBDF1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79-9209-40AA-A50E-0D03E40D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C67F-261D-46C0-84FA-0259014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EBF-711B-4BC3-BE6A-0D06542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39A-10A0-4908-86ED-7E4FF4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2B32-F129-43E7-A48C-A33AB5C1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13B6-8ABD-4A25-A902-FD5E36E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748-BF0C-415D-BDA2-7048D313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7C08-B351-41E8-ADDB-E1910D8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CA55-8DAC-4162-8493-9CB19A9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CAAF-7B36-4543-A2F5-A655CD0E9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FE6-9BBE-4CD2-9AD4-8BFE271C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0AB4-A1EA-4DE7-AAA8-599F0C8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53FE-51A4-44E6-9045-0862470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F194-6F3E-4563-99FA-D11CCC1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AD49-33EA-4DEC-9C28-1DA40590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E3C4-3FF9-4238-835F-57F729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41D-B07C-4A78-931E-DA61B983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36DD9-D6C6-4EC1-92C4-400142B9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74E9-AF41-42B0-AD15-C68CD81BC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1E82E-DD35-4C2E-9337-5D5DF1A3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B8A3-77D6-4940-A7E2-A074817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531E5-0C83-4AF9-94FD-87C9B88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B1-8AD4-4D51-B182-477E906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0B475-4373-4246-BD55-E210301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B8C6-BD38-401C-B9E2-E0CCBD6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4E7C-9BB9-4193-B234-2B681D20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887F-5EEB-4D73-9D1E-6AE52BA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C7039-563E-4417-A113-62CE1B6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7FE-E557-4FE3-8C1C-80A4C06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02D-DF58-496A-9714-0F9BB3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CF1-BCD4-46B2-94D9-B8A1C7CF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987C-A728-4FEB-B585-E4A87E70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473-48F8-44E1-B298-D421A5A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DC50-C3D0-47A0-AD34-865A92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B1B4-1CF0-4D56-8154-B75BF26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E4-22A6-4995-AF53-B54D506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980F-4EA5-4182-947C-BE003F4A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8215-329B-45B8-8ABF-25655E8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49A5-B095-4DD0-A351-FD347EC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9059-7FC5-4DD7-ABDE-2F99FD7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D566-F890-43CD-9939-9E10D39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74C0-B0F2-4CEA-B1FA-36A1166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4DE5-D469-418D-8BFD-B309F43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8D30-7B7C-4CB4-8A46-93AF2C2C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F62-7ABC-43A0-9D83-5FC5F205A8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1A57-0CF8-403E-AAF4-58DF627F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3DB8-8710-4A64-B5D0-8CFE78C4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9EA1-A9D6-4ECA-BC28-AB26B949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7FA7-60CE-408F-8ED3-D0D2F600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DFE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E0232-9749-44C8-AA10-8B8B1759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7/14/2020 feat. Kirk and Eduardo</a:t>
            </a:r>
          </a:p>
        </p:txBody>
      </p:sp>
    </p:spTree>
    <p:extLst>
      <p:ext uri="{BB962C8B-B14F-4D97-AF65-F5344CB8AC3E}">
        <p14:creationId xmlns:p14="http://schemas.microsoft.com/office/powerpoint/2010/main" val="16919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C10303C-4926-4E66-9664-6393031A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3" y="350196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87D91-C5BA-4FD3-927F-8E50BE8F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" y="173067"/>
            <a:ext cx="5838927" cy="4114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5B297E-4BE4-46AA-8FBB-2E3428E4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067"/>
            <a:ext cx="583892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4AB01-6618-4BDE-A55F-998E34F1ED82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11705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[-35.86036371889577 array([ 0.47562804, 64.7016557 ])].</a:t>
            </a:r>
          </a:p>
          <a:p>
            <a:r>
              <a:rPr lang="en-US" sz="1600" dirty="0"/>
              <a:t>The population-scaled best-fit parameters: [-35.86323807045346 array([ 0.47453927, 65.13021638])].</a:t>
            </a:r>
          </a:p>
          <a:p>
            <a:r>
              <a:rPr lang="en-US" sz="1600" dirty="0"/>
              <a:t>The population-scaled best-fit parameters: [-35.863489858975754 array([ 0.4743693 , 65.22424747])].</a:t>
            </a:r>
          </a:p>
          <a:p>
            <a:r>
              <a:rPr lang="en-US" sz="1600" dirty="0"/>
              <a:t>The population-scaled best-fit parameters: [-35.86368425184219 array([ 0.4743141 , 65.24637038])].</a:t>
            </a:r>
          </a:p>
          <a:p>
            <a:r>
              <a:rPr lang="en-US" sz="1600" dirty="0"/>
              <a:t>The population-scaled best-fit parameters: [-35.86368034553175 array([ 0.47431541, 65.24574088])].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[-35.80557252696144 array([ 0.16382066,  0.99456779, 33.42607545])].</a:t>
            </a:r>
          </a:p>
          <a:p>
            <a:r>
              <a:rPr lang="en-US" sz="1600" dirty="0"/>
              <a:t>The population-scaled best-fit parameters: [-35.80807717872949 array([ 0.15880418,  0.96084792, 34.40328342])].</a:t>
            </a:r>
          </a:p>
          <a:p>
            <a:r>
              <a:rPr lang="en-US" sz="1600" dirty="0"/>
              <a:t>The population-scaled best-fit parameters: [-35.810768383263394 array([ 0.14972956,  0.90373204, 36.46252821])].</a:t>
            </a:r>
          </a:p>
          <a:p>
            <a:r>
              <a:rPr lang="en-US" sz="1600" dirty="0"/>
              <a:t>The population-scaled best-fit parameters: [-35.81348710953739 array([ 0.14197972,  0.86232906, 38.0037647 ])].</a:t>
            </a:r>
          </a:p>
          <a:p>
            <a:r>
              <a:rPr lang="en-US" sz="1600" dirty="0"/>
              <a:t>The population-scaled best-fit parameters: [-35.8136301853699 array([ 0.14128116,  0.85797647, 38.2021284 ])].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[-46.0166809706 array([0.99999999, 5.21275728e-02, 1.55425852e+04])].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60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B8E9BCE-38B9-4465-A6B1-B280BA03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7" y="200197"/>
            <a:ext cx="5190155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2AED615-BC0A-48B6-BCA3-A8E98C70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39" y="200197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16047-DCCA-442C-A374-1E1ACE13C1E6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three match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044316B-E5BB-4F6A-8AF4-57A9D9FB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7" y="351199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15F63-7736-42F3-872D-FA2DF06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4" y="350197"/>
            <a:ext cx="5838927" cy="4114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E4D4F-BC05-409E-B8F5-44C7B556D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39" y="350197"/>
            <a:ext cx="5838927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AAE790-F3D1-4BF3-BECE-2ED1C1868A01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83481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[-38.74844208191689 array([ 0.39553438, 62.81749496])].</a:t>
            </a:r>
          </a:p>
          <a:p>
            <a:r>
              <a:rPr lang="en-US" sz="1600" dirty="0"/>
              <a:t>The population-scaled best-fit parameters: [-38.74884830318183 array([ 0.39541822, 62.88766437])].</a:t>
            </a:r>
          </a:p>
          <a:p>
            <a:r>
              <a:rPr lang="en-US" sz="1600" dirty="0"/>
              <a:t>The population-scaled best-fit parameters: [-38.74886628602758 array([ 0.39541916, 62.88489728])].</a:t>
            </a:r>
          </a:p>
          <a:p>
            <a:r>
              <a:rPr lang="en-US" sz="1600" dirty="0"/>
              <a:t>The population-scaled best-fit parameters: [-38.74913920115978 array([ 0.39536176, 62.91430469])].</a:t>
            </a:r>
          </a:p>
          <a:p>
            <a:r>
              <a:rPr lang="en-US" sz="1600" dirty="0"/>
              <a:t>The population-scaled best-fit parameters: [-38.74984761720202 array([ 0.39521526, 62.99153585])].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[-38.47589613095738 array([ 0.20848412,  0.96321807, 26.79482919])].</a:t>
            </a:r>
          </a:p>
          <a:p>
            <a:r>
              <a:rPr lang="en-US" sz="1600" dirty="0"/>
              <a:t>The population-scaled best-fit parameters: [-38.47710668460468 array([ 0.21531336,  0.99693284, 26.30979454])].</a:t>
            </a:r>
          </a:p>
          <a:p>
            <a:r>
              <a:rPr lang="en-US" sz="1600" dirty="0"/>
              <a:t>The population-scaled best-fit parameters: [-38.48420680245022 array([ 0.20460114,  0.93568218, 27.57623833])].</a:t>
            </a:r>
          </a:p>
          <a:p>
            <a:r>
              <a:rPr lang="en-US" sz="1600" dirty="0"/>
              <a:t>The population-scaled best-fit parameters: [-38.49574542472237 array([ 0.1991047 ,  0.89871485, 28.72799608])].</a:t>
            </a:r>
          </a:p>
          <a:p>
            <a:r>
              <a:rPr lang="en-US" sz="1600" dirty="0"/>
              <a:t>The population-scaled best-fit parameters: [-38.503241299855745 array([ 0.1952837 ,  0.87630218, 29.40933897])].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[-52.6253057832 array([0.99999999, 1.40510334e-01, 1.32043682e+04])].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42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BD0338-A21B-462F-9784-B602186E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" y="757898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610AE62-E575-4B64-A1F6-B6872419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3" y="762260"/>
            <a:ext cx="5190157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17E93-6F7F-42A0-9AB8-4936A0920B83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very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752DB39-5CB5-498C-A6B2-2EDED7EC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" y="149863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F563A-1F06-4840-B0A5-E856AE63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96"/>
            <a:ext cx="5838927" cy="41148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7D88814-C26A-4885-8CEB-A9C50BDFB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3" y="274696"/>
            <a:ext cx="5838927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00230A-DCCC-48C1-A9EB-5F73A52127F8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41715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836-54D4-4D0E-B44C-3B9CD54C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B77A-0659-41AA-BF0A-01EC468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4870143"/>
          </a:xfrm>
        </p:spPr>
        <p:txBody>
          <a:bodyPr>
            <a:normAutofit/>
          </a:bodyPr>
          <a:lstStyle/>
          <a:p>
            <a:r>
              <a:rPr lang="en-US" dirty="0"/>
              <a:t>I think I figured out the truly neutral inference, i.e., inferring a DFE based purely on demographic info.</a:t>
            </a:r>
          </a:p>
          <a:p>
            <a:pPr lvl="1"/>
            <a:r>
              <a:rPr lang="en-US" dirty="0"/>
              <a:t>As a spot check, the proportional (simulated) empirical synonymous </a:t>
            </a:r>
            <a:r>
              <a:rPr lang="en-US" dirty="0" err="1"/>
              <a:t>sfs</a:t>
            </a:r>
            <a:r>
              <a:rPr lang="en-US" dirty="0"/>
              <a:t> matches the proportional inferred nonsynonymous </a:t>
            </a:r>
            <a:r>
              <a:rPr lang="en-US" dirty="0" err="1"/>
              <a:t>sfs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However, optimizing around highly constrained parameter space results in the same solution regardless of how many iterations and guesses, so when I spit out the top 5 best guesses, they were all the same – here I am only reporting one.</a:t>
            </a:r>
          </a:p>
        </p:txBody>
      </p:sp>
    </p:spTree>
    <p:extLst>
      <p:ext uri="{BB962C8B-B14F-4D97-AF65-F5344CB8AC3E}">
        <p14:creationId xmlns:p14="http://schemas.microsoft.com/office/powerpoint/2010/main" val="6131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[-41.18736659210276 array([ 0.47250698, 28.53572553])].</a:t>
            </a:r>
          </a:p>
          <a:p>
            <a:r>
              <a:rPr lang="en-US" sz="1600" dirty="0"/>
              <a:t>The population-scaled best-fit parameters: [-41.197702138380464 array([ 0.46769026, 29.31877681])].</a:t>
            </a:r>
          </a:p>
          <a:p>
            <a:r>
              <a:rPr lang="en-US" sz="1600" dirty="0"/>
              <a:t>The population-scaled best-fit parameters: [-41.19883822089696 array([ 0.46700085, 29.46730036])].</a:t>
            </a:r>
          </a:p>
          <a:p>
            <a:r>
              <a:rPr lang="en-US" sz="1600" dirty="0"/>
              <a:t>The population-scaled best-fit parameters: [-41.19883973259152 array([ 0.46700076, 29.46725743])].</a:t>
            </a:r>
          </a:p>
          <a:p>
            <a:r>
              <a:rPr lang="en-US" sz="1600" dirty="0"/>
              <a:t>The population-scaled best-fit parameters: [-41.19893973989497 array([ 0.46697561, 29.47171607])].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[-40.57924850629888 array([ 0.17848647,  0.99190092, 14.82176145])].</a:t>
            </a:r>
          </a:p>
          <a:p>
            <a:r>
              <a:rPr lang="en-US" sz="1600" dirty="0"/>
              <a:t>The population-scaled best-fit parameters: [-40.583878945695915 array([ 0.18344173,  0.99849742, 15.0951423 ])].</a:t>
            </a:r>
          </a:p>
          <a:p>
            <a:r>
              <a:rPr lang="en-US" sz="1600" dirty="0"/>
              <a:t>The population-scaled best-fit parameters: [-40.58519878928291 array([ 0.17749106,  0.98318778, 14.9808741 ])].</a:t>
            </a:r>
          </a:p>
          <a:p>
            <a:r>
              <a:rPr lang="en-US" sz="1600" dirty="0"/>
              <a:t>The population-scaled best-fit parameters: [-40.608597607257025 array([ 0.17257341,  0.95335154, 15.40841799])].</a:t>
            </a:r>
          </a:p>
          <a:p>
            <a:r>
              <a:rPr lang="en-US" sz="1600" dirty="0"/>
              <a:t>The population-scaled best-fit parameters: [-40.64645580871979 array([ 0.16472813,  0.90630135, 16.20490918])].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[-48.2744538697 array([0.99999999, 7.80034765e-02, 1.98261051e+04])].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907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627C5EE-F1F6-4607-8721-0030B2F8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3" y="804672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2438EEF-4C0E-482E-A5E7-EADF59016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95" y="804672"/>
            <a:ext cx="5190157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5FA18-6A70-424A-83E5-A225D7DCD818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0E4608-20FF-4179-BF93-42167C9E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5" y="401533"/>
            <a:ext cx="625879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C6A40-8140-457C-8B80-FD3520FAE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3" y="258920"/>
            <a:ext cx="5838927" cy="41148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3D7271-6B9C-4725-8A72-24EAB9B7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920"/>
            <a:ext cx="5838927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D1798-5649-45B7-9EC6-4089851EBB38}"/>
              </a:ext>
            </a:extLst>
          </p:cNvPr>
          <p:cNvSpPr txBox="1"/>
          <p:nvPr/>
        </p:nvSpPr>
        <p:spPr>
          <a:xfrm>
            <a:off x="527969" y="4291951"/>
            <a:ext cx="11333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side-note, the continuous DFE / density plot has values below 0, but those are just plotting artifacts from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925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C76-6864-445A-A10F-B6635B9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A75C-82C6-47EC-9CC3-C717E947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reminder, the simulations were performed as follows:</a:t>
            </a:r>
          </a:p>
          <a:p>
            <a:r>
              <a:rPr lang="en-US" dirty="0"/>
              <a:t>An ancestral population of 80,000 wolves existed some time in the past.</a:t>
            </a:r>
          </a:p>
          <a:p>
            <a:r>
              <a:rPr lang="en-US" dirty="0"/>
              <a:t>Their evolution was “burnt in” for 80,000 * 10 generations, i.e., 800,000 generations.</a:t>
            </a:r>
          </a:p>
          <a:p>
            <a:r>
              <a:rPr lang="en-US" dirty="0"/>
              <a:t>24,251 generations ago, the ancestral population was subject to a bottleneck to 19,000 individuals, i.e., a Labrador demography</a:t>
            </a:r>
          </a:p>
          <a:p>
            <a:r>
              <a:rPr lang="en-US" dirty="0"/>
              <a:t>10,000 generations ago, we shifted ALL new mutations to s=0, i.e., all new mutations became neutral</a:t>
            </a:r>
          </a:p>
          <a:p>
            <a:r>
              <a:rPr lang="en-US" dirty="0"/>
              <a:t>Today, we sample 8 individuals, or 16 chromosomes.</a:t>
            </a:r>
          </a:p>
        </p:txBody>
      </p:sp>
    </p:spTree>
    <p:extLst>
      <p:ext uri="{BB962C8B-B14F-4D97-AF65-F5344CB8AC3E}">
        <p14:creationId xmlns:p14="http://schemas.microsoft.com/office/powerpoint/2010/main" val="19967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274"/>
            <a:ext cx="10515600" cy="1325563"/>
          </a:xfrm>
        </p:spPr>
        <p:txBody>
          <a:bodyPr/>
          <a:lstStyle/>
          <a:p>
            <a:r>
              <a:rPr lang="en-US" dirty="0"/>
              <a:t>Seed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07B03-9AF9-41EF-8C7D-2A53DDD1F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69094"/>
              </p:ext>
            </p:extLst>
          </p:nvPr>
        </p:nvGraphicFramePr>
        <p:xfrm>
          <a:off x="256672" y="613047"/>
          <a:ext cx="11097128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627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3315167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2278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Gamma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-37.03836514753061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0.52218345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24.12967973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-37.049454227536444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0.51824542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24.57352965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44982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-37.05172348908468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0.5178686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24.60263265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90864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-37.05283117527006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0.51724331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24.69234263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97529"/>
                  </a:ext>
                </a:extLst>
              </a:tr>
              <a:tr h="221973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-37.05337365397099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0.51702315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24.72539149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1238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5A7903F-A992-4C01-A5B3-FD0FB25F8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92502"/>
              </p:ext>
            </p:extLst>
          </p:nvPr>
        </p:nvGraphicFramePr>
        <p:xfrm>
          <a:off x="256672" y="2967335"/>
          <a:ext cx="11097130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726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1340190988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3067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err="1"/>
                        <a:t>Neugamma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-37.02622174959947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0.07137269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0.67459489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19.0715012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-37.0298378098546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0.11362355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0.81176614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16.16062565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44982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-37.03034517304923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0.11515994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0.81978776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15.98178463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90864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-37.05283117527006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0.12217263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0.8471402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15.56531733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97529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r>
                        <a:rPr lang="en-US" sz="1600" baseline="30000" dirty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-37.032484712146015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0.12558326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0.86278551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15.29135375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1238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A10EFAE-744C-4358-891E-455DE15CC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28161"/>
              </p:ext>
            </p:extLst>
          </p:nvPr>
        </p:nvGraphicFramePr>
        <p:xfrm>
          <a:off x="256670" y="5373995"/>
          <a:ext cx="11097130" cy="112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726">
                  <a:extLst>
                    <a:ext uri="{9D8B030D-6E8A-4147-A177-3AD203B41FA5}">
                      <a16:colId xmlns:a16="http://schemas.microsoft.com/office/drawing/2014/main" val="922554636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944968802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1340190988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868840147"/>
                    </a:ext>
                  </a:extLst>
                </a:gridCol>
                <a:gridCol w="2552601">
                  <a:extLst>
                    <a:ext uri="{9D8B030D-6E8A-4147-A177-3AD203B41FA5}">
                      <a16:colId xmlns:a16="http://schemas.microsoft.com/office/drawing/2014/main" val="546327725"/>
                    </a:ext>
                  </a:extLst>
                </a:gridCol>
              </a:tblGrid>
              <a:tr h="38068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Neutral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8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-54.4911494809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6.05813971e-02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1.91695839e+04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0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037F590-B46D-441D-9AC1-522FAD9E8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5" y="212186"/>
            <a:ext cx="5190159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39DC771-2456-43A0-B69A-6E5AE337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42" y="212186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C4188-261C-42C3-B3E3-52997E07E76F}"/>
              </a:ext>
            </a:extLst>
          </p:cNvPr>
          <p:cNvSpPr txBox="1"/>
          <p:nvPr/>
        </p:nvSpPr>
        <p:spPr>
          <a:xfrm>
            <a:off x="516635" y="4189431"/>
            <a:ext cx="10309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Synonymous and nonsynonymous </a:t>
            </a:r>
            <a:r>
              <a:rPr lang="en-US" dirty="0" err="1"/>
              <a:t>sfs</a:t>
            </a:r>
            <a:r>
              <a:rPr lang="en-US" dirty="0"/>
              <a:t> do not match very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suggests that the current simulations do not have a truly neutral DFE (which makes sense due to setup, as only the last 10,000 generations were shifted to a truly neutral DFE, whereas all previous generations were under an Arctic wolf DFE.)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E7A244-FB9F-481B-A3B9-93CC48CB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3" y="196271"/>
            <a:ext cx="6258798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B43A8-00A6-4E8C-A648-08ED889840D6}"/>
              </a:ext>
            </a:extLst>
          </p:cNvPr>
          <p:cNvSpPr txBox="1"/>
          <p:nvPr/>
        </p:nvSpPr>
        <p:spPr>
          <a:xfrm>
            <a:off x="6882920" y="1437842"/>
            <a:ext cx="495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comparing the (simulated) empirical synonymous </a:t>
            </a:r>
            <a:r>
              <a:rPr lang="en-US" dirty="0" err="1"/>
              <a:t>sfs</a:t>
            </a:r>
            <a:r>
              <a:rPr lang="en-US" dirty="0"/>
              <a:t> and the nonsynonymous </a:t>
            </a:r>
            <a:r>
              <a:rPr lang="en-US" dirty="0" err="1"/>
              <a:t>sfs</a:t>
            </a:r>
            <a:r>
              <a:rPr lang="en-US" dirty="0"/>
              <a:t> produced when inferring the DFE based purely on demography, i.e., a purely neutral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F7060-D39D-4066-916C-841CA848A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" y="177151"/>
            <a:ext cx="5838927" cy="4114800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C708F-39D1-40AF-8698-C6FA1409A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72" y="177151"/>
            <a:ext cx="5838927" cy="41148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87EF3D-0A02-4D68-91AC-42F46663391A}"/>
              </a:ext>
            </a:extLst>
          </p:cNvPr>
          <p:cNvSpPr txBox="1"/>
          <p:nvPr/>
        </p:nvSpPr>
        <p:spPr>
          <a:xfrm>
            <a:off x="527969" y="4291951"/>
            <a:ext cx="11333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DFE inferred under a neutral-gamma assumption has a point-mass at s=0,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shown either binned or continuous, the DFE inferred under either a gamma or neutral gamma model differ.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makes sense (through the lens of statistics) because different assumptions result in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make sense (through the lens of biology) because the SFS’s match super close to each other, so the true underlying DFE’s should be similar or identical.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takeaway is that the underlying assumption of what form the DFE takes affects our inferred DFE,</a:t>
            </a:r>
            <a:br>
              <a:rPr lang="en-US" dirty="0"/>
            </a:br>
            <a:r>
              <a:rPr lang="en-US" dirty="0"/>
              <a:t>which is kind of worrying. Not sure which inferred DFE is “correct”.</a:t>
            </a:r>
          </a:p>
        </p:txBody>
      </p:sp>
    </p:spTree>
    <p:extLst>
      <p:ext uri="{BB962C8B-B14F-4D97-AF65-F5344CB8AC3E}">
        <p14:creationId xmlns:p14="http://schemas.microsoft.com/office/powerpoint/2010/main" val="29272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C42-2852-47CF-9B65-7F26C004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36EE-6ACD-4CEE-A8BA-1AF8BE86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population-scaled best-fit parameters: [-37.91140720271733 array([ 0.42616827, 82.97655387])].</a:t>
            </a:r>
          </a:p>
          <a:p>
            <a:r>
              <a:rPr lang="en-US" sz="1600" dirty="0"/>
              <a:t>The population-scaled best-fit parameters: [-37.933275721346035 array([ 0.41815093, 87.34678929])].</a:t>
            </a:r>
          </a:p>
          <a:p>
            <a:r>
              <a:rPr lang="en-US" sz="1600" dirty="0"/>
              <a:t>The population-scaled best-fit parameters: [-37.93457382288716 array([ 0.41754515, 87.80641927])].</a:t>
            </a:r>
          </a:p>
          <a:p>
            <a:r>
              <a:rPr lang="en-US" sz="1600" dirty="0"/>
              <a:t>The population-scaled best-fit parameters: [-37.93472132248462 array([ 0.41753396, 87.80113349])].</a:t>
            </a:r>
          </a:p>
          <a:p>
            <a:r>
              <a:rPr lang="en-US" sz="1600" dirty="0"/>
              <a:t>The population-scaled best-fit parameters: [-37.9351083160218 array([ 0.41740083, 87.91552924])].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[-37.91343543225207 array([ 0.0861595 ,  0.56581974, 65.54497081])].</a:t>
            </a:r>
          </a:p>
          <a:p>
            <a:r>
              <a:rPr lang="en-US" sz="1600" dirty="0"/>
              <a:t>The population-scaled best-fit parameters: [-37.9143875851114 array([ 0.12388146,  0.66492325, 56.87671786])].</a:t>
            </a:r>
          </a:p>
          <a:p>
            <a:r>
              <a:rPr lang="en-US" sz="1600" dirty="0"/>
              <a:t>The population-scaled best-fit parameters: [-37.9152873172186 array([ 0.13110814,  0.68872322, 55.15147521])].</a:t>
            </a:r>
          </a:p>
          <a:p>
            <a:r>
              <a:rPr lang="en-US" sz="1600" dirty="0"/>
              <a:t>The population-scaled best-fit parameters: [-37.91582999705952 array([ 0.12805149,  0.67634901, 56.33555846])].</a:t>
            </a:r>
          </a:p>
          <a:p>
            <a:r>
              <a:rPr lang="en-US" sz="1600" dirty="0"/>
              <a:t>The population-scaled best-fit parameters: [-37.916041961289466 array([ 0.13807284,  0.71379824, 53.37138283])].</a:t>
            </a:r>
          </a:p>
          <a:p>
            <a:endParaRPr lang="en-US" sz="1600" dirty="0"/>
          </a:p>
          <a:p>
            <a:r>
              <a:rPr lang="en-US" sz="1600" dirty="0"/>
              <a:t>The population-scaled best-fit parameters: [-53.7533563669array([0.99999999, 5.25045079e-02, 5.01122255e+04])].</a:t>
            </a:r>
          </a:p>
        </p:txBody>
      </p:sp>
    </p:spTree>
    <p:extLst>
      <p:ext uri="{BB962C8B-B14F-4D97-AF65-F5344CB8AC3E}">
        <p14:creationId xmlns:p14="http://schemas.microsoft.com/office/powerpoint/2010/main" val="117218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FCCF0A-9B21-4E11-801C-4724E8C4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" y="305303"/>
            <a:ext cx="5190156" cy="36576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A238A22-3B87-4042-A141-831B2EAA6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99" y="305303"/>
            <a:ext cx="519015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88D10-93B5-4A13-A228-9C540AA6C1D7}"/>
              </a:ext>
            </a:extLst>
          </p:cNvPr>
          <p:cNvSpPr txBox="1"/>
          <p:nvPr/>
        </p:nvSpPr>
        <p:spPr>
          <a:xfrm>
            <a:off x="516635" y="4189431"/>
            <a:ext cx="1030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 is an </a:t>
            </a:r>
            <a:r>
              <a:rPr lang="en-US" dirty="0" err="1"/>
              <a:t>sfs</a:t>
            </a:r>
            <a:r>
              <a:rPr lang="en-US" dirty="0"/>
              <a:t> comparison between the inferred </a:t>
            </a:r>
            <a:r>
              <a:rPr lang="en-US" dirty="0" err="1"/>
              <a:t>sfs</a:t>
            </a:r>
            <a:r>
              <a:rPr lang="en-US" dirty="0"/>
              <a:t> using a gamma distribution or a neutral-gamma distribution, as well as the “empirical” nonsynonymous </a:t>
            </a:r>
            <a:r>
              <a:rPr lang="en-US" dirty="0" err="1"/>
              <a:t>sfs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Gamma and </a:t>
            </a:r>
            <a:r>
              <a:rPr lang="en-US" dirty="0" err="1"/>
              <a:t>neugamma</a:t>
            </a:r>
            <a:r>
              <a:rPr lang="en-US" dirty="0"/>
              <a:t> </a:t>
            </a:r>
            <a:r>
              <a:rPr lang="en-US" dirty="0" err="1"/>
              <a:t>sfs</a:t>
            </a:r>
            <a:r>
              <a:rPr lang="en-US" dirty="0"/>
              <a:t> match each other well, but very slightly worse matching with 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 is an </a:t>
            </a:r>
            <a:r>
              <a:rPr lang="en-US" dirty="0" err="1"/>
              <a:t>sfs</a:t>
            </a:r>
            <a:r>
              <a:rPr lang="en-US" dirty="0"/>
              <a:t> comparison between the “empirical” synonymous and nonsynonymous </a:t>
            </a:r>
            <a:r>
              <a:rPr lang="en-US" dirty="0" err="1"/>
              <a:t>sfs’s</a:t>
            </a:r>
            <a:r>
              <a:rPr lang="en-US" dirty="0"/>
              <a:t> spit out by </a:t>
            </a:r>
            <a:r>
              <a:rPr lang="en-US" dirty="0" err="1"/>
              <a:t>SLiM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story as seed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2197</Words>
  <Application>Microsoft Office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Dog DFE Meeting</vt:lpstr>
      <vt:lpstr>Summary from last week</vt:lpstr>
      <vt:lpstr>Simulation summary</vt:lpstr>
      <vt:lpstr>Seed 1</vt:lpstr>
      <vt:lpstr>PowerPoint Presentation</vt:lpstr>
      <vt:lpstr>PowerPoint Presentation</vt:lpstr>
      <vt:lpstr>PowerPoint Presentation</vt:lpstr>
      <vt:lpstr>Seed 2</vt:lpstr>
      <vt:lpstr>PowerPoint Presentation</vt:lpstr>
      <vt:lpstr>PowerPoint Presentation</vt:lpstr>
      <vt:lpstr>PowerPoint Presentation</vt:lpstr>
      <vt:lpstr>Seed 3</vt:lpstr>
      <vt:lpstr>PowerPoint Presentation</vt:lpstr>
      <vt:lpstr>PowerPoint Presentation</vt:lpstr>
      <vt:lpstr>PowerPoint Presentation</vt:lpstr>
      <vt:lpstr>Seed 4</vt:lpstr>
      <vt:lpstr>PowerPoint Presentation</vt:lpstr>
      <vt:lpstr>PowerPoint Presentation</vt:lpstr>
      <vt:lpstr>PowerPoint Presentation</vt:lpstr>
      <vt:lpstr>Seed 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DFE Meeting</dc:title>
  <dc:creator>Jonathan Mah</dc:creator>
  <cp:lastModifiedBy>jonmah</cp:lastModifiedBy>
  <cp:revision>42</cp:revision>
  <dcterms:created xsi:type="dcterms:W3CDTF">2020-06-02T15:04:07Z</dcterms:created>
  <dcterms:modified xsi:type="dcterms:W3CDTF">2020-07-28T13:03:33Z</dcterms:modified>
</cp:coreProperties>
</file>