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401" r:id="rId5"/>
    <p:sldId id="260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573" r:id="rId14"/>
    <p:sldId id="5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789"/>
  </p:normalViewPr>
  <p:slideViewPr>
    <p:cSldViewPr snapToGrid="0" snapToObjects="1">
      <p:cViewPr varScale="1">
        <p:scale>
          <a:sx n="112" d="100"/>
          <a:sy n="112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08E85-D88B-A541-8477-E03E9ECC75AE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285E-9459-CE47-BD4C-203BE5E2A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7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9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1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0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E03F2-E3EC-8F44-99BA-95E926278D56}" type="datetimeFigureOut">
              <a:rPr lang="en-US" smtClean="0"/>
              <a:t>5/9/22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1647-5278-8E45-823D-B68E9786B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 (programming language) - Wikipedia">
            <a:extLst>
              <a:ext uri="{FF2B5EF4-FFF2-40B4-BE49-F238E27FC236}">
                <a16:creationId xmlns:a16="http://schemas.microsoft.com/office/drawing/2014/main" id="{D4EB6D16-0662-164A-8483-8205F2299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5" t="158" r="15010" b="6668"/>
          <a:stretch/>
        </p:blipFill>
        <p:spPr bwMode="auto">
          <a:xfrm>
            <a:off x="1459367" y="468086"/>
            <a:ext cx="7683953" cy="63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35C70F-4DF2-7848-B46D-6DFC9F0B01BB}"/>
              </a:ext>
            </a:extLst>
          </p:cNvPr>
          <p:cNvSpPr/>
          <p:nvPr/>
        </p:nvSpPr>
        <p:spPr>
          <a:xfrm>
            <a:off x="1459366" y="468086"/>
            <a:ext cx="7684633" cy="6389914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90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16F11-735D-2040-AD23-A9803407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56" y="2340428"/>
            <a:ext cx="4920343" cy="973592"/>
          </a:xfrm>
        </p:spPr>
        <p:txBody>
          <a:bodyPr/>
          <a:lstStyle/>
          <a:p>
            <a:pPr algn="l"/>
            <a:r>
              <a:rPr lang="en-US" dirty="0"/>
              <a:t>R: The Basics</a:t>
            </a:r>
          </a:p>
        </p:txBody>
      </p:sp>
    </p:spTree>
    <p:extLst>
      <p:ext uri="{BB962C8B-B14F-4D97-AF65-F5344CB8AC3E}">
        <p14:creationId xmlns:p14="http://schemas.microsoft.com/office/powerpoint/2010/main" val="394846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5E7E-8F49-2945-B361-F614F60E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8D17-23B9-8843-B8AE-950D6477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vector</a:t>
            </a:r>
            <a:r>
              <a:rPr lang="en-US" dirty="0"/>
              <a:t>: a sequence of at least one value</a:t>
            </a:r>
          </a:p>
          <a:p>
            <a:pPr lvl="1"/>
            <a:r>
              <a:rPr lang="en-US" b="1" dirty="0"/>
              <a:t>atomic vector</a:t>
            </a:r>
            <a:r>
              <a:rPr lang="en-US" dirty="0"/>
              <a:t>: all values of the same type (e.g. all numeric)</a:t>
            </a:r>
          </a:p>
          <a:p>
            <a:pPr lvl="1"/>
            <a:r>
              <a:rPr lang="en-US" b="1" dirty="0"/>
              <a:t>list</a:t>
            </a:r>
            <a:r>
              <a:rPr lang="en-US" dirty="0"/>
              <a:t> (see below)</a:t>
            </a:r>
          </a:p>
          <a:p>
            <a:r>
              <a:rPr lang="en-US" b="1" dirty="0"/>
              <a:t>matrix</a:t>
            </a:r>
            <a:r>
              <a:rPr lang="en-US" dirty="0"/>
              <a:t>: a 2d form of a vector that can be indexed by rows and columns; all data must be of the same type</a:t>
            </a:r>
          </a:p>
          <a:p>
            <a:r>
              <a:rPr lang="en-US" b="1" dirty="0"/>
              <a:t>data frame</a:t>
            </a:r>
            <a:r>
              <a:rPr lang="en-US" dirty="0"/>
              <a:t>: like a matrix, but columns (or rows) can vary in type, and columns can be named</a:t>
            </a:r>
          </a:p>
          <a:p>
            <a:r>
              <a:rPr lang="en-US" b="1" dirty="0"/>
              <a:t>array</a:t>
            </a:r>
            <a:r>
              <a:rPr lang="en-US" dirty="0"/>
              <a:t>: a multi-dimensional (i.e. N-dimensional) form of a vector that can be indexed by rows, columns, depth, etc.</a:t>
            </a:r>
          </a:p>
          <a:p>
            <a:r>
              <a:rPr lang="en-US" b="1" dirty="0"/>
              <a:t>list</a:t>
            </a:r>
            <a:r>
              <a:rPr lang="en-US" dirty="0"/>
              <a:t>: a vector in which elements need not be the same type; can be a list of lists! It’s lists all the way down!</a:t>
            </a:r>
          </a:p>
        </p:txBody>
      </p:sp>
    </p:spTree>
    <p:extLst>
      <p:ext uri="{BB962C8B-B14F-4D97-AF65-F5344CB8AC3E}">
        <p14:creationId xmlns:p14="http://schemas.microsoft.com/office/powerpoint/2010/main" val="277130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5E7E-8F49-2945-B361-F614F60E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R – visualized!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71A9DC1-AC66-6445-8AC0-C031D9FE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321027"/>
            <a:ext cx="8712200" cy="467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203E3878-7D37-9842-B418-C4070E77E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6205538"/>
            <a:ext cx="52117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5868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lnSpc>
                <a:spcPct val="94000"/>
              </a:lnSpc>
              <a:buSzPct val="100000"/>
            </a:pPr>
            <a:r>
              <a:rPr lang="en-CA" altLang="en-US" dirty="0">
                <a:solidFill>
                  <a:srgbClr val="000000"/>
                </a:solidFill>
              </a:rPr>
              <a:t>http://venus.ifca.unican.es/Rintro/dataStruct.html</a:t>
            </a:r>
          </a:p>
        </p:txBody>
      </p:sp>
    </p:spTree>
    <p:extLst>
      <p:ext uri="{BB962C8B-B14F-4D97-AF65-F5344CB8AC3E}">
        <p14:creationId xmlns:p14="http://schemas.microsoft.com/office/powerpoint/2010/main" val="330631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24D1-31D6-564B-B1E2-D91E7672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data “into” 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F1D1B1-8F50-5CF2-CCDC-E6DBEDC9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it in with a function: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read.csv</a:t>
            </a:r>
            <a:r>
              <a:rPr lang="en-CA" dirty="0"/>
              <a:t>(file, header = TRUE, ...)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read.table</a:t>
            </a:r>
            <a:r>
              <a:rPr lang="en-CA" dirty="0"/>
              <a:t>(file, header = FALSE, ...)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it in R: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1"/>
                </a:solidFill>
              </a:rPr>
              <a:t>c</a:t>
            </a:r>
            <a:r>
              <a:rPr lang="en-CA" dirty="0"/>
              <a:t>(4,5,9,8)</a:t>
            </a:r>
            <a:endParaRPr lang="en-CA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CA" dirty="0" err="1">
                <a:solidFill>
                  <a:schemeClr val="accent1"/>
                </a:solidFill>
              </a:rPr>
              <a:t>data.frame</a:t>
            </a:r>
            <a:r>
              <a:rPr lang="en-CA" dirty="0"/>
              <a:t>(treat = </a:t>
            </a:r>
            <a:r>
              <a:rPr lang="en-CA" dirty="0">
                <a:solidFill>
                  <a:schemeClr val="accent1"/>
                </a:solidFill>
              </a:rPr>
              <a:t>c</a:t>
            </a:r>
            <a:r>
              <a:rPr lang="en-CA" dirty="0"/>
              <a:t>(”</a:t>
            </a:r>
            <a:r>
              <a:rPr lang="en-CA" dirty="0" err="1"/>
              <a:t>high”,”high”,”low”,”low</a:t>
            </a:r>
            <a:r>
              <a:rPr lang="en-CA" dirty="0"/>
              <a:t>”), height=c(4,5,9,8))</a:t>
            </a:r>
          </a:p>
        </p:txBody>
      </p:sp>
    </p:spTree>
    <p:extLst>
      <p:ext uri="{BB962C8B-B14F-4D97-AF65-F5344CB8AC3E}">
        <p14:creationId xmlns:p14="http://schemas.microsoft.com/office/powerpoint/2010/main" val="17545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1C8C-7A47-9DF7-0486-B2045621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“Base R”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155-1D84-30BB-06DD-44223364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Base R </a:t>
            </a:r>
            <a:r>
              <a:rPr lang="en-US" dirty="0"/>
              <a:t>refers to all the functions and defaults that are part of the base installation of your version of 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Packages</a:t>
            </a:r>
            <a:r>
              <a:rPr lang="en-US" b="1" dirty="0"/>
              <a:t> </a:t>
            </a:r>
            <a:r>
              <a:rPr lang="en-US" dirty="0"/>
              <a:t>add functions and capabilities beyond base R. Examples: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chemeClr val="accent1"/>
                </a:solidFill>
              </a:rPr>
              <a:t>car</a:t>
            </a:r>
            <a:r>
              <a:rPr lang="en-CA" b="1" dirty="0"/>
              <a:t>: Companion to Applied Regression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chemeClr val="accent1"/>
                </a:solidFill>
              </a:rPr>
              <a:t>lme4</a:t>
            </a:r>
            <a:r>
              <a:rPr lang="en-CA" b="1" dirty="0"/>
              <a:t>: Linear Mixed-Effects Models using 'Eigen' and S4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chemeClr val="accent1"/>
                </a:solidFill>
              </a:rPr>
              <a:t>ggplot2</a:t>
            </a:r>
            <a:r>
              <a:rPr lang="en-CA" b="1" dirty="0"/>
              <a:t>: Create Elegant Data Visualisations Using the Grammar of Graphics</a:t>
            </a:r>
          </a:p>
          <a:p>
            <a:pPr marL="457200" lvl="1" indent="0">
              <a:buNone/>
            </a:pPr>
            <a:r>
              <a:rPr lang="en-CA" b="1" dirty="0" err="1">
                <a:solidFill>
                  <a:schemeClr val="accent1"/>
                </a:solidFill>
              </a:rPr>
              <a:t>geomorph</a:t>
            </a:r>
            <a:r>
              <a:rPr lang="en-CA" b="1" dirty="0"/>
              <a:t>: Geometric Morphometric Analyses of 2D/3D Landmark Data</a:t>
            </a:r>
          </a:p>
          <a:p>
            <a:pPr marL="457200" lvl="1" indent="0">
              <a:buNone/>
            </a:pPr>
            <a:r>
              <a:rPr lang="en-CA" b="1" dirty="0">
                <a:solidFill>
                  <a:schemeClr val="accent1"/>
                </a:solidFill>
              </a:rPr>
              <a:t>dada2</a:t>
            </a:r>
            <a:r>
              <a:rPr lang="en-CA" b="1" dirty="0"/>
              <a:t>: Fast and accurate sample inference from amplicon data with single-nucleotide resolution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7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 (programming language) - Wikipedia">
            <a:extLst>
              <a:ext uri="{FF2B5EF4-FFF2-40B4-BE49-F238E27FC236}">
                <a16:creationId xmlns:a16="http://schemas.microsoft.com/office/drawing/2014/main" id="{FA79AAB0-9C26-7A4E-84CE-38DD0012F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5" t="158" r="15010" b="6668"/>
          <a:stretch/>
        </p:blipFill>
        <p:spPr bwMode="auto">
          <a:xfrm>
            <a:off x="1459367" y="468086"/>
            <a:ext cx="7683953" cy="63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F27082-B5BF-A243-96AE-6D4A3B71C37B}"/>
              </a:ext>
            </a:extLst>
          </p:cNvPr>
          <p:cNvSpPr/>
          <p:nvPr/>
        </p:nvSpPr>
        <p:spPr>
          <a:xfrm>
            <a:off x="1459366" y="468086"/>
            <a:ext cx="7684633" cy="6389914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90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E88CC-8447-D943-9089-DDD01925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open R!</a:t>
            </a:r>
          </a:p>
        </p:txBody>
      </p:sp>
    </p:spTree>
    <p:extLst>
      <p:ext uri="{BB962C8B-B14F-4D97-AF65-F5344CB8AC3E}">
        <p14:creationId xmlns:p14="http://schemas.microsoft.com/office/powerpoint/2010/main" val="7582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 (programming language) - Wikipedia">
            <a:extLst>
              <a:ext uri="{FF2B5EF4-FFF2-40B4-BE49-F238E27FC236}">
                <a16:creationId xmlns:a16="http://schemas.microsoft.com/office/drawing/2014/main" id="{5DAE81A1-145D-E74B-B86D-A220B1F5D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5" t="158" r="15010" b="6668"/>
          <a:stretch/>
        </p:blipFill>
        <p:spPr bwMode="auto">
          <a:xfrm>
            <a:off x="1459367" y="468086"/>
            <a:ext cx="7683953" cy="638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BDAB05-41B1-BF4A-B79E-CDA5818F3D26}"/>
              </a:ext>
            </a:extLst>
          </p:cNvPr>
          <p:cNvSpPr/>
          <p:nvPr/>
        </p:nvSpPr>
        <p:spPr>
          <a:xfrm>
            <a:off x="1459366" y="468086"/>
            <a:ext cx="7684633" cy="6389914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90000"/>
                </a:schemeClr>
              </a:gs>
              <a:gs pos="8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BD2D1-6883-7D47-8486-FE546643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71AB-ADC6-1649-9E1C-DB589C7F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</a:t>
            </a:r>
          </a:p>
          <a:p>
            <a:r>
              <a:rPr lang="en-US" dirty="0"/>
              <a:t>An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1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D2D1-6883-7D47-8486-FE546643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 is like learning a language…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71AB-ADC6-1649-9E1C-DB589C7F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… except with more problem solving and troubleshooting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Coding can be fun!</a:t>
            </a:r>
          </a:p>
          <a:p>
            <a:r>
              <a:rPr lang="en-US" dirty="0"/>
              <a:t>treat it as a game</a:t>
            </a:r>
          </a:p>
          <a:p>
            <a:r>
              <a:rPr lang="en-US" dirty="0"/>
              <a:t>there are several ways to do a thing</a:t>
            </a:r>
          </a:p>
          <a:p>
            <a:pPr marL="0" indent="0">
              <a:buNone/>
            </a:pPr>
            <a:r>
              <a:rPr lang="en-US" dirty="0"/>
              <a:t>Writing code is an investment</a:t>
            </a:r>
          </a:p>
          <a:p>
            <a:r>
              <a:rPr lang="en-US" dirty="0"/>
              <a:t>slow the first time, but easy to replicate</a:t>
            </a:r>
          </a:p>
          <a:p>
            <a:r>
              <a:rPr lang="en-US" dirty="0"/>
              <a:t>save your code!</a:t>
            </a:r>
          </a:p>
          <a:p>
            <a:r>
              <a:rPr lang="en-US" dirty="0"/>
              <a:t>copy-and-paste!</a:t>
            </a:r>
          </a:p>
        </p:txBody>
      </p:sp>
    </p:spTree>
    <p:extLst>
      <p:ext uri="{BB962C8B-B14F-4D97-AF65-F5344CB8AC3E}">
        <p14:creationId xmlns:p14="http://schemas.microsoft.com/office/powerpoint/2010/main" val="116053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20E9-9DB0-5B4C-8688-61DA0372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5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 is a higher order object-oriented programming language</a:t>
            </a:r>
          </a:p>
          <a:p>
            <a:r>
              <a:rPr lang="en-US" dirty="0"/>
              <a:t>Built as a statistical programming language</a:t>
            </a:r>
          </a:p>
          <a:p>
            <a:pPr lvl="1"/>
            <a:r>
              <a:rPr lang="en-US" dirty="0"/>
              <a:t>Graphing/Plotting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Data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RStudio is an interface for using R</a:t>
            </a:r>
          </a:p>
        </p:txBody>
      </p:sp>
      <p:pic>
        <p:nvPicPr>
          <p:cNvPr id="2050" name="Picture 2" descr="R">
            <a:extLst>
              <a:ext uri="{FF2B5EF4-FFF2-40B4-BE49-F238E27FC236}">
                <a16:creationId xmlns:a16="http://schemas.microsoft.com/office/drawing/2014/main" id="{9691A667-1A8F-E644-AB20-DAE438D7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38843"/>
            <a:ext cx="1270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the RStudio IDE - RStudio">
            <a:extLst>
              <a:ext uri="{FF2B5EF4-FFF2-40B4-BE49-F238E27FC236}">
                <a16:creationId xmlns:a16="http://schemas.microsoft.com/office/drawing/2014/main" id="{6730589D-1403-5441-AD0A-83A6DB43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132430"/>
            <a:ext cx="2190750" cy="77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03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2684-B122-D544-B55E-D0A1D988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R-Studio is an interface for using R</a:t>
            </a:r>
          </a:p>
          <a:p>
            <a:r>
              <a:rPr lang="en-US" dirty="0"/>
              <a:t>R is the language. R-Studio is your notebook, drawing pad, etc.</a:t>
            </a:r>
          </a:p>
        </p:txBody>
      </p:sp>
      <p:pic>
        <p:nvPicPr>
          <p:cNvPr id="4" name="Picture 2" descr="R">
            <a:extLst>
              <a:ext uri="{FF2B5EF4-FFF2-40B4-BE49-F238E27FC236}">
                <a16:creationId xmlns:a16="http://schemas.microsoft.com/office/drawing/2014/main" id="{39DEADAC-6D7E-304A-8E69-624657DB2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38843"/>
            <a:ext cx="1270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wnload the RStudio IDE - RStudio">
            <a:extLst>
              <a:ext uri="{FF2B5EF4-FFF2-40B4-BE49-F238E27FC236}">
                <a16:creationId xmlns:a16="http://schemas.microsoft.com/office/drawing/2014/main" id="{CA4D3B2D-6DF3-FE46-BA56-D8B6FD90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536" y="538843"/>
            <a:ext cx="280177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CBA3-C7E4-5C47-B50F-A35354107CD2}"/>
              </a:ext>
            </a:extLst>
          </p:cNvPr>
          <p:cNvSpPr txBox="1"/>
          <p:nvPr/>
        </p:nvSpPr>
        <p:spPr>
          <a:xfrm>
            <a:off x="2119991" y="803310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40284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">
            <a:extLst>
              <a:ext uri="{FF2B5EF4-FFF2-40B4-BE49-F238E27FC236}">
                <a16:creationId xmlns:a16="http://schemas.microsoft.com/office/drawing/2014/main" id="{39DEADAC-6D7E-304A-8E69-624657DB2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64" y="157843"/>
            <a:ext cx="1270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ownload the RStudio IDE - RStudio">
            <a:extLst>
              <a:ext uri="{FF2B5EF4-FFF2-40B4-BE49-F238E27FC236}">
                <a16:creationId xmlns:a16="http://schemas.microsoft.com/office/drawing/2014/main" id="{CA4D3B2D-6DF3-FE46-BA56-D8B6FD90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57843"/>
            <a:ext cx="280177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DCBA3-C7E4-5C47-B50F-A35354107CD2}"/>
              </a:ext>
            </a:extLst>
          </p:cNvPr>
          <p:cNvSpPr txBox="1"/>
          <p:nvPr/>
        </p:nvSpPr>
        <p:spPr>
          <a:xfrm>
            <a:off x="1651905" y="422310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5D7A31-68E2-5149-87C6-0844C9CE0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2840"/>
            <a:ext cx="9144000" cy="58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20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083C-40A9-F746-9486-57E93550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types of data in R</a:t>
            </a:r>
            <a:br>
              <a:rPr lang="en-US" dirty="0"/>
            </a:br>
            <a:r>
              <a:rPr lang="en-US" sz="2200" dirty="0"/>
              <a:t>(and in pretty much any other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9BA7-6484-2D44-8D3F-FC55AF23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/>
              <a:t>2, 0, -405, 178094980.564, Inf, -Inf, pi, 1e-2</a:t>
            </a:r>
          </a:p>
          <a:p>
            <a:endParaRPr lang="en-US" dirty="0"/>
          </a:p>
          <a:p>
            <a:r>
              <a:rPr lang="en-US" dirty="0"/>
              <a:t>Character</a:t>
            </a:r>
          </a:p>
          <a:p>
            <a:pPr lvl="1"/>
            <a:r>
              <a:rPr lang="en-US" dirty="0"/>
              <a:t>“A”, “Alberta”, “GCTTACG”, “Treatment 1”, “54”</a:t>
            </a:r>
          </a:p>
          <a:p>
            <a:r>
              <a:rPr lang="en-US" b="1" dirty="0"/>
              <a:t>Factors</a:t>
            </a:r>
            <a:r>
              <a:rPr lang="en-US" dirty="0"/>
              <a:t> are a special way to store a character with a rank</a:t>
            </a:r>
          </a:p>
          <a:p>
            <a:pPr lvl="1"/>
            <a:r>
              <a:rPr lang="en-US" dirty="0"/>
              <a:t>“British Columbia”, “Alberta”, and “Saskatchewan” are recognized in alpha-numeric order:</a:t>
            </a:r>
          </a:p>
          <a:p>
            <a:pPr lvl="2"/>
            <a:r>
              <a:rPr lang="en-US" dirty="0"/>
              <a:t>“British Columbia” = 1</a:t>
            </a:r>
          </a:p>
          <a:p>
            <a:pPr lvl="2"/>
            <a:r>
              <a:rPr lang="en-US" dirty="0"/>
              <a:t>“Alberta” = 0</a:t>
            </a:r>
          </a:p>
          <a:p>
            <a:pPr lvl="2"/>
            <a:r>
              <a:rPr lang="en-US" dirty="0"/>
              <a:t>“Saskatchewan” = 2</a:t>
            </a:r>
          </a:p>
          <a:p>
            <a:endParaRPr lang="en-US" dirty="0"/>
          </a:p>
          <a:p>
            <a:r>
              <a:rPr lang="en-US" dirty="0"/>
              <a:t>Logical</a:t>
            </a:r>
          </a:p>
          <a:p>
            <a:pPr lvl="1"/>
            <a:r>
              <a:rPr lang="en-US" dirty="0"/>
              <a:t>TRUE, FALSE, NA</a:t>
            </a:r>
          </a:p>
        </p:txBody>
      </p:sp>
    </p:spTree>
    <p:extLst>
      <p:ext uri="{BB962C8B-B14F-4D97-AF65-F5344CB8AC3E}">
        <p14:creationId xmlns:p14="http://schemas.microsoft.com/office/powerpoint/2010/main" val="408160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5E7E-8F49-2945-B361-F614F60E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in R is an </a:t>
            </a:r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8D17-23B9-8843-B8AE-950D6477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can be a simple number or character</a:t>
            </a:r>
          </a:p>
          <a:p>
            <a:pPr lvl="1"/>
            <a:r>
              <a:rPr lang="en-US" dirty="0"/>
              <a:t>1, “Alberta”, pi</a:t>
            </a:r>
          </a:p>
          <a:p>
            <a:r>
              <a:rPr lang="en-US" dirty="0"/>
              <a:t>A data object has one of several structures: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/>
              <a:t>data frame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04279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5E7E-8F49-2945-B361-F614F60E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in R is an </a:t>
            </a:r>
            <a:r>
              <a:rPr lang="en-US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8D17-23B9-8843-B8AE-950D64778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are another important type of object in R</a:t>
            </a:r>
          </a:p>
          <a:p>
            <a:pPr lvl="1"/>
            <a:r>
              <a:rPr lang="en-US" dirty="0"/>
              <a:t>They </a:t>
            </a:r>
            <a:r>
              <a:rPr lang="en-US" i="1" dirty="0"/>
              <a:t>do things!</a:t>
            </a:r>
            <a:endParaRPr lang="en-US" dirty="0"/>
          </a:p>
          <a:p>
            <a:pPr lvl="1"/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/>
              <a:t> – creates a vector by </a:t>
            </a:r>
            <a:r>
              <a:rPr lang="en-US" b="1" i="1" dirty="0"/>
              <a:t>c</a:t>
            </a:r>
            <a:r>
              <a:rPr lang="en-US" i="1" dirty="0"/>
              <a:t>oncatenating</a:t>
            </a:r>
            <a:r>
              <a:rPr lang="en-US" dirty="0"/>
              <a:t> a list of numbers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mean</a:t>
            </a:r>
            <a:r>
              <a:rPr lang="en-US" dirty="0"/>
              <a:t> – calculates the mean of a numeric vector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sd</a:t>
            </a:r>
            <a:r>
              <a:rPr lang="en-US" dirty="0"/>
              <a:t> – calculates the standard deviation of a numeric vector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plot</a:t>
            </a:r>
            <a:r>
              <a:rPr lang="en-US" dirty="0"/>
              <a:t> – plots things!</a:t>
            </a:r>
          </a:p>
          <a:p>
            <a:r>
              <a:rPr lang="en-US" dirty="0"/>
              <a:t>Every </a:t>
            </a:r>
            <a:r>
              <a:rPr lang="en-US" b="1" dirty="0"/>
              <a:t>function</a:t>
            </a:r>
            <a:r>
              <a:rPr lang="en-US" dirty="0"/>
              <a:t> needs </a:t>
            </a:r>
            <a:r>
              <a:rPr lang="en-US" i="1" dirty="0"/>
              <a:t>arguments: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mean</a:t>
            </a:r>
            <a:r>
              <a:rPr lang="en-CA" dirty="0"/>
              <a:t>(x)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mean</a:t>
            </a:r>
            <a:r>
              <a:rPr lang="en-CA" dirty="0"/>
              <a:t>(x, trim = 0, </a:t>
            </a:r>
            <a:r>
              <a:rPr lang="en-CA" dirty="0" err="1"/>
              <a:t>na.rm</a:t>
            </a:r>
            <a:r>
              <a:rPr lang="en-CA" dirty="0"/>
              <a:t> = FALSE, ...)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plot</a:t>
            </a:r>
            <a:r>
              <a:rPr lang="en-CA" dirty="0"/>
              <a:t>(x, y, </a:t>
            </a:r>
            <a:r>
              <a:rPr lang="en-CA" dirty="0" err="1"/>
              <a:t>xlab</a:t>
            </a:r>
            <a:r>
              <a:rPr lang="en-CA" dirty="0"/>
              <a:t> = NULL, </a:t>
            </a:r>
            <a:r>
              <a:rPr lang="en-CA" dirty="0" err="1"/>
              <a:t>ylab</a:t>
            </a:r>
            <a:r>
              <a:rPr lang="en-CA" dirty="0"/>
              <a:t> = NULL,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675</Words>
  <Application>Microsoft Macintosh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R: The Basics</vt:lpstr>
      <vt:lpstr>What is R?</vt:lpstr>
      <vt:lpstr>Learning R is like learning a language…</vt:lpstr>
      <vt:lpstr>PowerPoint Presentation</vt:lpstr>
      <vt:lpstr>PowerPoint Presentation</vt:lpstr>
      <vt:lpstr>PowerPoint Presentation</vt:lpstr>
      <vt:lpstr>Common types of data in R (and in pretty much any other language)</vt:lpstr>
      <vt:lpstr>Everything in R is an object</vt:lpstr>
      <vt:lpstr>Everything in R is an object</vt:lpstr>
      <vt:lpstr>Data structures in R</vt:lpstr>
      <vt:lpstr>Data structures in R – visualized!</vt:lpstr>
      <vt:lpstr>How do we get data “into” R?</vt:lpstr>
      <vt:lpstr>“Base R” and packages</vt:lpstr>
      <vt:lpstr>Now, open 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Mee</dc:creator>
  <cp:lastModifiedBy>Jonathan Mee</cp:lastModifiedBy>
  <cp:revision>14</cp:revision>
  <dcterms:created xsi:type="dcterms:W3CDTF">2022-01-06T17:16:00Z</dcterms:created>
  <dcterms:modified xsi:type="dcterms:W3CDTF">2022-05-09T14:10:30Z</dcterms:modified>
</cp:coreProperties>
</file>