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8" r:id="rId6"/>
    <p:sldId id="269" r:id="rId7"/>
    <p:sldId id="271" r:id="rId8"/>
    <p:sldId id="270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FFF2-29A7-4777-9E1E-B705FA93666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309A-3B90-45C9-A611-19707291A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5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FFF2-29A7-4777-9E1E-B705FA93666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309A-3B90-45C9-A611-19707291A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7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FFF2-29A7-4777-9E1E-B705FA93666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309A-3B90-45C9-A611-19707291A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FFF2-29A7-4777-9E1E-B705FA93666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309A-3B90-45C9-A611-19707291A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1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FFF2-29A7-4777-9E1E-B705FA93666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309A-3B90-45C9-A611-19707291A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7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FFF2-29A7-4777-9E1E-B705FA93666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309A-3B90-45C9-A611-19707291A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9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FFF2-29A7-4777-9E1E-B705FA93666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309A-3B90-45C9-A611-19707291A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1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FFF2-29A7-4777-9E1E-B705FA93666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309A-3B90-45C9-A611-19707291A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1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FFF2-29A7-4777-9E1E-B705FA93666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309A-3B90-45C9-A611-19707291A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FFF2-29A7-4777-9E1E-B705FA93666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309A-3B90-45C9-A611-19707291A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4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FFF2-29A7-4777-9E1E-B705FA93666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309A-3B90-45C9-A611-19707291A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7FFF2-29A7-4777-9E1E-B705FA93666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A309A-3B90-45C9-A611-19707291A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9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ws-samples/amazon-sagemaker-architecting-for-ml/blob/master/Writeups/Images/forecast_1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Solar Farms Forecasting</a:t>
            </a:r>
            <a:br>
              <a:rPr lang="en-US" dirty="0"/>
            </a:br>
            <a:r>
              <a:rPr lang="en-US" sz="4000" dirty="0"/>
              <a:t>AWS Machine Learning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Anant, Jon, Kartik, Sandy and Sri</a:t>
            </a:r>
          </a:p>
          <a:p>
            <a:r>
              <a:rPr lang="en-US" sz="3200" dirty="0">
                <a:solidFill>
                  <a:srgbClr val="C00000"/>
                </a:solidFill>
              </a:rPr>
              <a:t>October 29 to 31 at Northwestern University</a:t>
            </a:r>
          </a:p>
        </p:txBody>
      </p:sp>
    </p:spTree>
    <p:extLst>
      <p:ext uri="{BB962C8B-B14F-4D97-AF65-F5344CB8AC3E}">
        <p14:creationId xmlns:p14="http://schemas.microsoft.com/office/powerpoint/2010/main" val="1609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Solar Farms Prediction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  <a:p>
            <a:r>
              <a:rPr lang="en-US" dirty="0"/>
              <a:t>ETL Strategy &amp; the Data</a:t>
            </a:r>
          </a:p>
          <a:p>
            <a:r>
              <a:rPr lang="en-US" dirty="0"/>
              <a:t>Modeling Strategy</a:t>
            </a:r>
          </a:p>
          <a:p>
            <a:r>
              <a:rPr lang="en-US" dirty="0"/>
              <a:t>Goal for going into Production </a:t>
            </a:r>
          </a:p>
          <a:p>
            <a:r>
              <a:rPr lang="en-US" dirty="0"/>
              <a:t>Lessons Learned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lt text">
            <a:hlinkClick r:id="rId2" tgtFrame="&quot;_blank&quot;"/>
            <a:extLst>
              <a:ext uri="{FF2B5EF4-FFF2-40B4-BE49-F238E27FC236}">
                <a16:creationId xmlns:a16="http://schemas.microsoft.com/office/drawing/2014/main" id="{A139CCF4-E12C-4505-AF8D-3CE80B9122A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9" y="1825625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997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Predict accurately (85%+) solar energy production in the short term for Oklahoma-based Solar Farms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Compare our SageMaker model (in DeepARPredictor) against the fully-managed forecasting model (Forecast)</a:t>
            </a:r>
          </a:p>
          <a:p>
            <a:endParaRPr lang="en-US" dirty="0"/>
          </a:p>
          <a:p>
            <a:r>
              <a:rPr lang="en-US" dirty="0"/>
              <a:t>Why do it?</a:t>
            </a:r>
          </a:p>
          <a:p>
            <a:pPr lvl="1"/>
            <a:r>
              <a:rPr lang="en-US" dirty="0"/>
              <a:t>By accurately predicting short-term solar energy output to avoid fossil fuel and utility plants cost to meet demand</a:t>
            </a:r>
          </a:p>
          <a:p>
            <a:pPr lvl="1"/>
            <a:r>
              <a:rPr lang="en-US" dirty="0"/>
              <a:t>To utilize a deep learning model (Recurrent Neural Network) for forecasting</a:t>
            </a:r>
          </a:p>
          <a:p>
            <a:pPr lvl="1"/>
            <a:r>
              <a:rPr lang="en-US" dirty="0"/>
              <a:t>To learn modeling in AWS from a beginning to end fashion for reinforced learning</a:t>
            </a:r>
          </a:p>
          <a:p>
            <a:pPr lvl="1"/>
            <a:r>
              <a:rPr lang="en-US" dirty="0"/>
              <a:t>To demonstrate machine learning benefits as compared to humans in forecasting</a:t>
            </a:r>
          </a:p>
        </p:txBody>
      </p:sp>
    </p:spTree>
    <p:extLst>
      <p:ext uri="{BB962C8B-B14F-4D97-AF65-F5344CB8AC3E}">
        <p14:creationId xmlns:p14="http://schemas.microsoft.com/office/powerpoint/2010/main" val="339237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ETL Strategy and the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7535334"/>
            <a:ext cx="1122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112 98 69 82 91 93 91 95 111 96 97 124 95 107 83 84 50 28 87 16 57 111 113 20 145 119 66 97 90 115 8 48 106 7 11 19 21 50 142 28 18 10 59 109 114 47 135 92 21 79 114 29 26 97 137 15 103 37 114 100 21 54 72 28 128 14 77 8 121 94 118 50 131 126 113 10 34 107 63 90 8 9 137 58 118 89 116 115 136 28 38 20 85 55 128 137 82 59 117 20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7166002"/>
            <a:ext cx="17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RUL-FD001.text: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7100" y="4639552"/>
            <a:ext cx="1033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Sources:  EnergyX, American Meteorological Society (AMS), Weather prediction data comes from the NOAA/ESRL Global Ensemble Forecast System (GEFS) or </a:t>
            </a:r>
            <a:r>
              <a:rPr lang="en-US" dirty="0" err="1"/>
              <a:t>netCDF</a:t>
            </a:r>
            <a:r>
              <a:rPr lang="en-US" dirty="0"/>
              <a:t> files.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Used data:  </a:t>
            </a:r>
            <a:r>
              <a:rPr lang="en-US" dirty="0"/>
              <a:t>The solar energy was directly measured by a pyranometer at each </a:t>
            </a:r>
            <a:r>
              <a:rPr lang="en-US" dirty="0" err="1"/>
              <a:t>Mesonet</a:t>
            </a:r>
            <a:r>
              <a:rPr lang="en-US" dirty="0"/>
              <a:t> site every 5 minutes and summed from sunrise to 23:55 UTC of the date listed for all 98 sites over multiple years and days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21F54-E71A-4EBD-93A8-7DF6BAA912A0}"/>
              </a:ext>
            </a:extLst>
          </p:cNvPr>
          <p:cNvSpPr txBox="1"/>
          <p:nvPr/>
        </p:nvSpPr>
        <p:spPr>
          <a:xfrm>
            <a:off x="838200" y="1559104"/>
            <a:ext cx="80150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Solar energy production depends on various environmental factors such 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Latitude of the farm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Elevaton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Cloud cover and other Weather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Presence of aerosol and pollution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of 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of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Past Actuals of Solar Energy by Site by day and time of 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7358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Input Data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17F84D-8CED-44D9-B6F6-2C333E194C07}"/>
              </a:ext>
            </a:extLst>
          </p:cNvPr>
          <p:cNvSpPr/>
          <p:nvPr/>
        </p:nvSpPr>
        <p:spPr>
          <a:xfrm>
            <a:off x="501841" y="3897178"/>
            <a:ext cx="2101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 rows × 99 columns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12AB2D-53E6-4C3C-90FD-F886FED71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1" y="1789726"/>
            <a:ext cx="11364112" cy="178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9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6662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Used </a:t>
            </a:r>
            <a:r>
              <a:rPr lang="en-US" b="1" dirty="0"/>
              <a:t>Recurrent Neural Network deep leaning model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Predicting best fit of solar energy by day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/>
              <a:t>Data split 70% Training to 30% Test / Validation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options considered:</a:t>
            </a:r>
          </a:p>
          <a:p>
            <a:pPr>
              <a:buFontTx/>
              <a:buChar char="-"/>
            </a:pPr>
            <a:r>
              <a:rPr lang="en-US" b="1" dirty="0"/>
              <a:t>Forecast </a:t>
            </a:r>
            <a:r>
              <a:rPr lang="en-US" dirty="0"/>
              <a:t>(AWS full feature forecasting model)</a:t>
            </a:r>
          </a:p>
          <a:p>
            <a:pPr>
              <a:buFontTx/>
              <a:buChar char="-"/>
            </a:pPr>
            <a:r>
              <a:rPr lang="en-US" dirty="0"/>
              <a:t>Linear and multi-variate regression analysis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697EE6-7E81-4BA5-A626-CCCAE3207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306936"/>
              </p:ext>
            </p:extLst>
          </p:nvPr>
        </p:nvGraphicFramePr>
        <p:xfrm>
          <a:off x="9533282" y="617406"/>
          <a:ext cx="2315818" cy="1982526"/>
        </p:xfrm>
        <a:graphic>
          <a:graphicData uri="http://schemas.openxmlformats.org/drawingml/2006/table">
            <a:tbl>
              <a:tblPr/>
              <a:tblGrid>
                <a:gridCol w="1157909">
                  <a:extLst>
                    <a:ext uri="{9D8B030D-6E8A-4147-A177-3AD203B41FA5}">
                      <a16:colId xmlns:a16="http://schemas.microsoft.com/office/drawing/2014/main" val="779374180"/>
                    </a:ext>
                  </a:extLst>
                </a:gridCol>
                <a:gridCol w="1157909">
                  <a:extLst>
                    <a:ext uri="{9D8B030D-6E8A-4147-A177-3AD203B41FA5}">
                      <a16:colId xmlns:a16="http://schemas.microsoft.com/office/drawing/2014/main" val="947726735"/>
                    </a:ext>
                  </a:extLst>
                </a:gridCol>
              </a:tblGrid>
              <a:tr h="283218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ACME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535006"/>
                  </a:ext>
                </a:extLst>
              </a:tr>
              <a:tr h="283218">
                <a:tc>
                  <a:txBody>
                    <a:bodyPr/>
                    <a:lstStyle/>
                    <a:p>
                      <a:r>
                        <a:rPr lang="en-US" sz="1200"/>
                        <a:t>Timestamp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040999"/>
                  </a:ext>
                </a:extLst>
              </a:tr>
              <a:tr h="283218">
                <a:tc>
                  <a:txBody>
                    <a:bodyPr/>
                    <a:lstStyle/>
                    <a:p>
                      <a:r>
                        <a:rPr lang="en-US" sz="1200" dirty="0"/>
                        <a:t>2005-11-25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7437900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553357"/>
                  </a:ext>
                </a:extLst>
              </a:tr>
              <a:tr h="283218">
                <a:tc>
                  <a:txBody>
                    <a:bodyPr/>
                    <a:lstStyle/>
                    <a:p>
                      <a:r>
                        <a:rPr lang="en-US" sz="1200" dirty="0"/>
                        <a:t>2005-11-26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8199600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361153"/>
                  </a:ext>
                </a:extLst>
              </a:tr>
              <a:tr h="283218">
                <a:tc>
                  <a:txBody>
                    <a:bodyPr/>
                    <a:lstStyle/>
                    <a:p>
                      <a:r>
                        <a:rPr lang="en-US" sz="1200" dirty="0"/>
                        <a:t>2005-11-27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10694400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852592"/>
                  </a:ext>
                </a:extLst>
              </a:tr>
              <a:tr h="283218">
                <a:tc>
                  <a:txBody>
                    <a:bodyPr/>
                    <a:lstStyle/>
                    <a:p>
                      <a:r>
                        <a:rPr lang="en-US" sz="1200" dirty="0"/>
                        <a:t>2005-11-28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8704800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329939"/>
                  </a:ext>
                </a:extLst>
              </a:tr>
              <a:tr h="283218">
                <a:tc>
                  <a:txBody>
                    <a:bodyPr/>
                    <a:lstStyle/>
                    <a:p>
                      <a:r>
                        <a:rPr lang="en-US" sz="1200"/>
                        <a:t>2005-11-29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12803100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879381"/>
                  </a:ext>
                </a:extLst>
              </a:tr>
            </a:tbl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96F2CDAD-F4D0-4D2F-B17F-44A749B53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651688"/>
            <a:ext cx="11398526" cy="225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8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A545-244B-4E99-86D1-DFED1F77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 for going into Production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B3807-3E73-4D92-A9CB-D19C810AA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1510748"/>
            <a:ext cx="10946296" cy="511533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Use our model (DeepAR) as is or ….</a:t>
            </a:r>
          </a:p>
          <a:p>
            <a:r>
              <a:rPr lang="en-US" dirty="0"/>
              <a:t>Use a pre-determined optimizer (Bayesian) to determine best RMSE via hyperparameters</a:t>
            </a:r>
          </a:p>
          <a:p>
            <a:pPr lvl="1"/>
            <a:r>
              <a:rPr lang="en-US" dirty="0"/>
              <a:t>Using hyperparameters:</a:t>
            </a:r>
          </a:p>
          <a:p>
            <a:pPr lvl="2"/>
            <a:r>
              <a:rPr lang="en-US" dirty="0"/>
              <a:t>Epochs</a:t>
            </a:r>
          </a:p>
          <a:p>
            <a:pPr lvl="2"/>
            <a:r>
              <a:rPr lang="en-US" dirty="0"/>
              <a:t>Prediction length</a:t>
            </a:r>
          </a:p>
          <a:p>
            <a:pPr lvl="2"/>
            <a:r>
              <a:rPr lang="en-US" dirty="0"/>
              <a:t>Context length</a:t>
            </a:r>
          </a:p>
          <a:p>
            <a:pPr lvl="2"/>
            <a:r>
              <a:rPr lang="en-US" dirty="0"/>
              <a:t>Learning rate</a:t>
            </a:r>
          </a:p>
          <a:p>
            <a:pPr lvl="2"/>
            <a:r>
              <a:rPr lang="en-US" dirty="0"/>
              <a:t>Likelihood</a:t>
            </a:r>
          </a:p>
          <a:p>
            <a:pPr lvl="3"/>
            <a:r>
              <a:rPr lang="en-US" dirty="0"/>
              <a:t>Gaussian</a:t>
            </a:r>
          </a:p>
          <a:p>
            <a:pPr lvl="3"/>
            <a:r>
              <a:rPr lang="en-US" dirty="0"/>
              <a:t>Student-T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Improved DeepAR model by __% RMSE</a:t>
            </a:r>
          </a:p>
          <a:p>
            <a:r>
              <a:rPr lang="en-US" dirty="0"/>
              <a:t>Understood modeling requirements with more data types </a:t>
            </a:r>
            <a:r>
              <a:rPr lang="en-US" sz="2600" i="1" dirty="0"/>
              <a:t>(i.e. weather, pollution, seasonality,…)</a:t>
            </a:r>
          </a:p>
          <a:p>
            <a:pPr lvl="1"/>
            <a:r>
              <a:rPr lang="en-US" dirty="0"/>
              <a:t>Maybe use principal component analysis (PCA) to perform the feature selection engineering or</a:t>
            </a:r>
          </a:p>
          <a:p>
            <a:pPr lvl="1"/>
            <a:r>
              <a:rPr lang="en-US" dirty="0"/>
              <a:t>Use </a:t>
            </a:r>
            <a:r>
              <a:rPr lang="en-US" u="sng" dirty="0"/>
              <a:t>AWS Forecast </a:t>
            </a:r>
            <a:r>
              <a:rPr lang="en-US" dirty="0"/>
              <a:t>with its built-in capabilities for feature selection and analysis</a:t>
            </a:r>
          </a:p>
          <a:p>
            <a:r>
              <a:rPr lang="en-US" dirty="0"/>
              <a:t>Cross-verification with AWS Forecast service</a:t>
            </a:r>
          </a:p>
          <a:p>
            <a:r>
              <a:rPr lang="en-US" dirty="0"/>
              <a:t>“Production Readiness” considerations for model use </a:t>
            </a:r>
          </a:p>
          <a:p>
            <a:pPr lvl="1"/>
            <a:r>
              <a:rPr lang="en-US" dirty="0"/>
              <a:t>i.e. data collection by day automatically from all Solar Farm sites and monthly model updates including hyperparameters analysis</a:t>
            </a:r>
          </a:p>
          <a:p>
            <a:r>
              <a:rPr lang="en-US" dirty="0"/>
              <a:t>Compare in production the use of our model versus the current EnergyX method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0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91C1-574C-473B-99AA-B06C7B1E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C3C8-AC1F-4948-9D3C-F2A00D204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didn’t get as far as we expected but progressed</a:t>
            </a:r>
          </a:p>
          <a:p>
            <a:r>
              <a:rPr lang="en-US" dirty="0"/>
              <a:t>Exercising model have gained know-how but model selection is a bit vague</a:t>
            </a:r>
          </a:p>
          <a:p>
            <a:r>
              <a:rPr lang="en-US" dirty="0"/>
              <a:t>Domain knowledge would be very helpful</a:t>
            </a:r>
          </a:p>
          <a:p>
            <a:r>
              <a:rPr lang="en-US" dirty="0"/>
              <a:t>Struggled with model’s valid data framework parameters</a:t>
            </a:r>
          </a:p>
          <a:p>
            <a:r>
              <a:rPr lang="en-US" dirty="0"/>
              <a:t>Comparing SageMaker to other modeling environments</a:t>
            </a:r>
          </a:p>
          <a:p>
            <a:r>
              <a:rPr lang="en-US" dirty="0"/>
              <a:t>Finding things and confidence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Individual Questions to Answer to Emily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work, I think I can use _____ to ____</a:t>
            </a:r>
          </a:p>
          <a:p>
            <a:r>
              <a:rPr lang="en-US" dirty="0"/>
              <a:t>We want to see AWS do __________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0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596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Solar Farms Forecasting AWS Machine Learning Workshop</vt:lpstr>
      <vt:lpstr>Solar Farms Prediction </vt:lpstr>
      <vt:lpstr>Project Goal</vt:lpstr>
      <vt:lpstr>ETL Strategy and the Data</vt:lpstr>
      <vt:lpstr>Model Input Data</vt:lpstr>
      <vt:lpstr>Modeling Strategy</vt:lpstr>
      <vt:lpstr>Goal for going into Production </vt:lpstr>
      <vt:lpstr>Lessons Learned</vt:lpstr>
      <vt:lpstr>Individual Questions to Answer to Emily</vt:lpstr>
    </vt:vector>
  </TitlesOfParts>
  <Company>Baxter Healthcare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Biggam, Sandy</dc:creator>
  <cp:lastModifiedBy>Biggam, Sandy</cp:lastModifiedBy>
  <cp:revision>34</cp:revision>
  <dcterms:created xsi:type="dcterms:W3CDTF">2019-02-14T16:05:54Z</dcterms:created>
  <dcterms:modified xsi:type="dcterms:W3CDTF">2019-10-31T17:51:45Z</dcterms:modified>
</cp:coreProperties>
</file>