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8" r:id="rId5"/>
    <p:sldId id="270" r:id="rId6"/>
    <p:sldId id="269" r:id="rId7"/>
    <p:sldId id="260" r:id="rId8"/>
    <p:sldId id="263" r:id="rId9"/>
    <p:sldId id="264" r:id="rId10"/>
    <p:sldId id="271" r:id="rId11"/>
    <p:sldId id="272" r:id="rId12"/>
    <p:sldId id="261" r:id="rId13"/>
    <p:sldId id="265" r:id="rId14"/>
    <p:sldId id="266" r:id="rId15"/>
    <p:sldId id="26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6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F8A-A6D9-B040-9BC2-718C5C9E1F91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8A72-0032-E84E-8A61-854B32F2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imgproc/doc/miscellaneous_transformations.html#cvtcolor" TargetMode="External"/><Relationship Id="rId2" Type="http://schemas.openxmlformats.org/officeDocument/2006/relationships/hyperlink" Target="http://www.guinnessworldrecords.com/world-records/fastest-robot-to-solve-a-rubiks-c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ciemba.org/cube.htm" TargetMode="External"/><Relationship Id="rId5" Type="http://schemas.openxmlformats.org/officeDocument/2006/relationships/hyperlink" Target="http://docs.opencv.org/modules/imgproc/doc/structural_analysis_and_shape_descriptors.html?highlight=findcontours#findcontours" TargetMode="External"/><Relationship Id="rId4" Type="http://schemas.openxmlformats.org/officeDocument/2006/relationships/hyperlink" Target="http://docs.opencv.org/modules/imgproc/doc/feature_detection.html?highlight=canny#cann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0pFZG7j5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HERBERT</a:t>
            </a:r>
            <a:br>
              <a:rPr lang="en-US" dirty="0" smtClean="0"/>
            </a:br>
            <a:r>
              <a:rPr lang="en-US" sz="2800" dirty="0" smtClean="0"/>
              <a:t>Autonomous Rubik’s Cube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9" y="3602038"/>
            <a:ext cx="569363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Dylan Lytle</a:t>
            </a:r>
          </a:p>
          <a:p>
            <a:pPr algn="r"/>
            <a:r>
              <a:rPr lang="en-US" dirty="0" smtClean="0"/>
              <a:t>Li Lao</a:t>
            </a:r>
          </a:p>
          <a:p>
            <a:pPr algn="r"/>
            <a:r>
              <a:rPr lang="en-US" dirty="0" smtClean="0"/>
              <a:t>Matt Frandsen</a:t>
            </a:r>
          </a:p>
          <a:p>
            <a:pPr algn="r"/>
            <a:r>
              <a:rPr lang="en-US" dirty="0" smtClean="0"/>
              <a:t>Jon </a:t>
            </a:r>
            <a:r>
              <a:rPr lang="en-US" dirty="0" smtClean="0"/>
              <a:t>Whitaker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" y="476100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93" y="3011800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endCxn id="141" idx="0"/>
          </p:cNvCxnSpPr>
          <p:nvPr/>
        </p:nvCxnSpPr>
        <p:spPr>
          <a:xfrm flipH="1">
            <a:off x="279980" y="838200"/>
            <a:ext cx="345382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3" idx="0"/>
          </p:cNvCxnSpPr>
          <p:nvPr/>
        </p:nvCxnSpPr>
        <p:spPr>
          <a:xfrm flipH="1">
            <a:off x="728899" y="838200"/>
            <a:ext cx="30049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240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3589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25257" y="14501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51150" y="14501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95223" y="14501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14501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0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748" y="1450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8509" y="14501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34000" y="14501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18128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7400" y="14501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0800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34200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72134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35" idx="0"/>
          </p:cNvCxnSpPr>
          <p:nvPr/>
        </p:nvCxnSpPr>
        <p:spPr>
          <a:xfrm flipH="1">
            <a:off x="1584916" y="838200"/>
            <a:ext cx="214888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4" idx="0"/>
          </p:cNvCxnSpPr>
          <p:nvPr/>
        </p:nvCxnSpPr>
        <p:spPr>
          <a:xfrm flipH="1">
            <a:off x="1191263" y="838200"/>
            <a:ext cx="254253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6" idx="0"/>
          </p:cNvCxnSpPr>
          <p:nvPr/>
        </p:nvCxnSpPr>
        <p:spPr>
          <a:xfrm flipH="1">
            <a:off x="1993978" y="838200"/>
            <a:ext cx="173982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0"/>
          </p:cNvCxnSpPr>
          <p:nvPr/>
        </p:nvCxnSpPr>
        <p:spPr>
          <a:xfrm flipH="1">
            <a:off x="2368508" y="838200"/>
            <a:ext cx="136529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38" idx="0"/>
          </p:cNvCxnSpPr>
          <p:nvPr/>
        </p:nvCxnSpPr>
        <p:spPr>
          <a:xfrm flipH="1">
            <a:off x="2922897" y="838200"/>
            <a:ext cx="81090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9" idx="0"/>
          </p:cNvCxnSpPr>
          <p:nvPr/>
        </p:nvCxnSpPr>
        <p:spPr>
          <a:xfrm flipH="1">
            <a:off x="3392119" y="838200"/>
            <a:ext cx="34168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3" idx="0"/>
          </p:cNvCxnSpPr>
          <p:nvPr/>
        </p:nvCxnSpPr>
        <p:spPr>
          <a:xfrm>
            <a:off x="4717220" y="838200"/>
            <a:ext cx="38617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4" idx="0"/>
          </p:cNvCxnSpPr>
          <p:nvPr/>
        </p:nvCxnSpPr>
        <p:spPr>
          <a:xfrm>
            <a:off x="4717220" y="838200"/>
            <a:ext cx="822125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6" idx="0"/>
          </p:cNvCxnSpPr>
          <p:nvPr/>
        </p:nvCxnSpPr>
        <p:spPr>
          <a:xfrm>
            <a:off x="4717220" y="838200"/>
            <a:ext cx="1362738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7" idx="0"/>
          </p:cNvCxnSpPr>
          <p:nvPr/>
        </p:nvCxnSpPr>
        <p:spPr>
          <a:xfrm>
            <a:off x="4717220" y="838200"/>
            <a:ext cx="190816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8" idx="0"/>
          </p:cNvCxnSpPr>
          <p:nvPr/>
        </p:nvCxnSpPr>
        <p:spPr>
          <a:xfrm>
            <a:off x="4717220" y="838200"/>
            <a:ext cx="244797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45" idx="0"/>
          </p:cNvCxnSpPr>
          <p:nvPr/>
        </p:nvCxnSpPr>
        <p:spPr>
          <a:xfrm>
            <a:off x="4717220" y="838200"/>
            <a:ext cx="30254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49" idx="0"/>
          </p:cNvCxnSpPr>
          <p:nvPr/>
        </p:nvCxnSpPr>
        <p:spPr>
          <a:xfrm>
            <a:off x="4717220" y="838200"/>
            <a:ext cx="3462663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4717220" y="838200"/>
            <a:ext cx="3902986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1730" y="3036333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279980" y="236058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4748" y="2700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4748" y="3376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34748" y="405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776" y="4752611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194" y="4728078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0603" y="2360581"/>
            <a:ext cx="37509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80823" y="26671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95250" y="30387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48763" y="3414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348529" y="37144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2733" y="41070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14036" y="439167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0823" y="4808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8937" y="5074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13400" y="5467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87791" y="58847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9" name="Straight Arrow Connector 208"/>
          <p:cNvCxnSpPr>
            <a:stCxn id="199" idx="2"/>
            <a:endCxn id="200" idx="1"/>
          </p:cNvCxnSpPr>
          <p:nvPr/>
        </p:nvCxnSpPr>
        <p:spPr>
          <a:xfrm>
            <a:off x="948497" y="3036446"/>
            <a:ext cx="446753" cy="18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0" idx="2"/>
            <a:endCxn id="201" idx="3"/>
          </p:cNvCxnSpPr>
          <p:nvPr/>
        </p:nvCxnSpPr>
        <p:spPr>
          <a:xfrm flipH="1">
            <a:off x="1164261" y="3408033"/>
            <a:ext cx="443547" cy="19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1" idx="2"/>
            <a:endCxn id="202" idx="1"/>
          </p:cNvCxnSpPr>
          <p:nvPr/>
        </p:nvCxnSpPr>
        <p:spPr>
          <a:xfrm>
            <a:off x="956512" y="3783922"/>
            <a:ext cx="392017" cy="11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2" idx="2"/>
            <a:endCxn id="203" idx="3"/>
          </p:cNvCxnSpPr>
          <p:nvPr/>
        </p:nvCxnSpPr>
        <p:spPr>
          <a:xfrm flipH="1">
            <a:off x="1181895" y="4083784"/>
            <a:ext cx="397627" cy="2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3" idx="2"/>
            <a:endCxn id="204" idx="1"/>
          </p:cNvCxnSpPr>
          <p:nvPr/>
        </p:nvCxnSpPr>
        <p:spPr>
          <a:xfrm>
            <a:off x="957314" y="4476333"/>
            <a:ext cx="456722" cy="10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4" idx="2"/>
            <a:endCxn id="205" idx="3"/>
          </p:cNvCxnSpPr>
          <p:nvPr/>
        </p:nvCxnSpPr>
        <p:spPr>
          <a:xfrm flipH="1">
            <a:off x="1116171" y="4761008"/>
            <a:ext cx="472753" cy="23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5" idx="2"/>
            <a:endCxn id="206" idx="1"/>
          </p:cNvCxnSpPr>
          <p:nvPr/>
        </p:nvCxnSpPr>
        <p:spPr>
          <a:xfrm>
            <a:off x="948497" y="5178276"/>
            <a:ext cx="410440" cy="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2"/>
            <a:endCxn id="207" idx="3"/>
          </p:cNvCxnSpPr>
          <p:nvPr/>
        </p:nvCxnSpPr>
        <p:spPr>
          <a:xfrm flipH="1">
            <a:off x="1108674" y="5444132"/>
            <a:ext cx="474844" cy="20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2"/>
            <a:endCxn id="208" idx="1"/>
          </p:cNvCxnSpPr>
          <p:nvPr/>
        </p:nvCxnSpPr>
        <p:spPr>
          <a:xfrm>
            <a:off x="961037" y="5836348"/>
            <a:ext cx="426754" cy="2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6673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03754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1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3715188" y="3801456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94130" y="6400800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0" y="1836039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2" y="5753069"/>
            <a:ext cx="958612" cy="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" y="4756659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51" y="2996151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17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536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61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4456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0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411730" y="3011800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06" y="27202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7069" y="30387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042" y="3403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1874" y="373736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064" y="41108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1530" y="4478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5035" y="48479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9361" y="5179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2" idx="2"/>
            <a:endCxn id="73" idx="3"/>
          </p:cNvCxnSpPr>
          <p:nvPr/>
        </p:nvCxnSpPr>
        <p:spPr>
          <a:xfrm flipH="1">
            <a:off x="1344204" y="3408033"/>
            <a:ext cx="538210" cy="17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4" idx="1"/>
          </p:cNvCxnSpPr>
          <p:nvPr/>
        </p:nvCxnSpPr>
        <p:spPr>
          <a:xfrm>
            <a:off x="1119623" y="3772531"/>
            <a:ext cx="502251" cy="14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3"/>
          </p:cNvCxnSpPr>
          <p:nvPr/>
        </p:nvCxnSpPr>
        <p:spPr>
          <a:xfrm flipH="1">
            <a:off x="1332180" y="4106697"/>
            <a:ext cx="487024" cy="1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6" idx="1"/>
          </p:cNvCxnSpPr>
          <p:nvPr/>
        </p:nvCxnSpPr>
        <p:spPr>
          <a:xfrm>
            <a:off x="1119622" y="4480222"/>
            <a:ext cx="531908" cy="1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3"/>
          </p:cNvCxnSpPr>
          <p:nvPr/>
        </p:nvCxnSpPr>
        <p:spPr>
          <a:xfrm flipH="1">
            <a:off x="1331605" y="4847968"/>
            <a:ext cx="4875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8" idx="1"/>
          </p:cNvCxnSpPr>
          <p:nvPr/>
        </p:nvCxnSpPr>
        <p:spPr>
          <a:xfrm>
            <a:off x="1158320" y="5217300"/>
            <a:ext cx="581041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2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423007" y="3676592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>
            <a:endCxn id="6" idx="0"/>
          </p:cNvCxnSpPr>
          <p:nvPr/>
        </p:nvCxnSpPr>
        <p:spPr>
          <a:xfrm flipH="1">
            <a:off x="285291" y="914400"/>
            <a:ext cx="3429897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" idx="0"/>
          </p:cNvCxnSpPr>
          <p:nvPr/>
        </p:nvCxnSpPr>
        <p:spPr>
          <a:xfrm flipH="1">
            <a:off x="1118821" y="914400"/>
            <a:ext cx="259636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2" idx="0"/>
          </p:cNvCxnSpPr>
          <p:nvPr/>
        </p:nvCxnSpPr>
        <p:spPr>
          <a:xfrm flipH="1">
            <a:off x="1992491" y="914400"/>
            <a:ext cx="172269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 flipH="1">
            <a:off x="2796145" y="914400"/>
            <a:ext cx="919043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2" idx="0"/>
          </p:cNvCxnSpPr>
          <p:nvPr/>
        </p:nvCxnSpPr>
        <p:spPr>
          <a:xfrm>
            <a:off x="4530310" y="914400"/>
            <a:ext cx="4089896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058" y="4792314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7617" y="4778444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306" y="40837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306" y="340803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>
            <a:endCxn id="71" idx="0"/>
          </p:cNvCxnSpPr>
          <p:nvPr/>
        </p:nvCxnSpPr>
        <p:spPr>
          <a:xfrm flipH="1">
            <a:off x="279980" y="2412491"/>
            <a:ext cx="83551" cy="30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3531" y="2412491"/>
            <a:ext cx="582005" cy="25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25909" y="27202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7" name="Straight Arrow Connector 136"/>
          <p:cNvCxnSpPr>
            <a:stCxn id="135" idx="2"/>
            <a:endCxn id="72" idx="1"/>
          </p:cNvCxnSpPr>
          <p:nvPr/>
        </p:nvCxnSpPr>
        <p:spPr>
          <a:xfrm>
            <a:off x="1150490" y="3089615"/>
            <a:ext cx="526579" cy="13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078224" y="5742918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078224" y="604908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" y="1741400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06" y="1729349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1" y="5752812"/>
            <a:ext cx="981267" cy="9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Mechanical Actuators</a:t>
            </a:r>
            <a:endParaRPr lang="en-US" dirty="0"/>
          </a:p>
        </p:txBody>
      </p:sp>
      <p:pic>
        <p:nvPicPr>
          <p:cNvPr id="6" name="Content Placeholder 5" descr="AirCylin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26" y="2249488"/>
            <a:ext cx="4717974" cy="3541712"/>
          </a:xfrm>
        </p:spPr>
      </p:pic>
    </p:spTree>
    <p:extLst>
      <p:ext uri="{BB962C8B-B14F-4D97-AF65-F5344CB8AC3E}">
        <p14:creationId xmlns:p14="http://schemas.microsoft.com/office/powerpoint/2010/main" val="37464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Electro-Mechanical Stepper Motors</a:t>
            </a:r>
            <a:endParaRPr lang="en-US" dirty="0"/>
          </a:p>
        </p:txBody>
      </p:sp>
      <p:pic>
        <p:nvPicPr>
          <p:cNvPr id="4" name="Content Placeholder 3" descr="StepperMotorAr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94" y="2249488"/>
            <a:ext cx="4729437" cy="3541712"/>
          </a:xfrm>
        </p:spPr>
      </p:pic>
    </p:spTree>
    <p:extLst>
      <p:ext uri="{BB962C8B-B14F-4D97-AF65-F5344CB8AC3E}">
        <p14:creationId xmlns:p14="http://schemas.microsoft.com/office/powerpoint/2010/main" val="16779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</a:t>
            </a:r>
            <a:r>
              <a:rPr lang="en-US" dirty="0"/>
              <a:t>various technologies and domains of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Computer and Electrical engineering combined with mechatronics and robotics</a:t>
            </a:r>
          </a:p>
          <a:p>
            <a:r>
              <a:rPr lang="en-US" dirty="0" smtClean="0"/>
              <a:t>Great application </a:t>
            </a:r>
            <a:r>
              <a:rPr lang="en-US" dirty="0"/>
              <a:t>of system integration </a:t>
            </a:r>
            <a:r>
              <a:rPr lang="en-US" dirty="0" smtClean="0"/>
              <a:t>and teamwork.</a:t>
            </a:r>
          </a:p>
          <a:p>
            <a:r>
              <a:rPr lang="en-US" dirty="0" smtClean="0"/>
              <a:t>Mechanical</a:t>
            </a:r>
            <a:r>
              <a:rPr lang="en-US" dirty="0"/>
              <a:t> </a:t>
            </a:r>
            <a:r>
              <a:rPr lang="en-US" dirty="0" smtClean="0"/>
              <a:t>components pose </a:t>
            </a:r>
            <a:r>
              <a:rPr lang="en-US" dirty="0"/>
              <a:t>the greatest </a:t>
            </a:r>
            <a:r>
              <a:rPr lang="en-US" dirty="0" smtClean="0"/>
              <a:t>limitations.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8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18971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Grey Research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BioFire</a:t>
            </a:r>
            <a:r>
              <a:rPr lang="en-US" dirty="0" smtClean="0"/>
              <a:t> Defense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smtClean="0"/>
              <a:t>Industries</a:t>
            </a:r>
            <a:endParaRPr lang="en-US" dirty="0"/>
          </a:p>
        </p:txBody>
      </p:sp>
      <p:pic>
        <p:nvPicPr>
          <p:cNvPr id="4" name="Content Placeholder 3" descr="point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3" r="-10713"/>
          <a:stretch>
            <a:fillRect/>
          </a:stretch>
        </p:blipFill>
        <p:spPr>
          <a:xfrm>
            <a:off x="4452116" y="2100405"/>
            <a:ext cx="3167883" cy="732718"/>
          </a:xfrm>
          <a:prstGeom prst="rect">
            <a:avLst/>
          </a:prstGeom>
        </p:spPr>
      </p:pic>
      <p:pic>
        <p:nvPicPr>
          <p:cNvPr id="5" name="Picture 4" descr="biofir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059095"/>
            <a:ext cx="2997199" cy="1248833"/>
          </a:xfrm>
          <a:prstGeom prst="rect">
            <a:avLst/>
          </a:prstGeom>
        </p:spPr>
      </p:pic>
      <p:pic>
        <p:nvPicPr>
          <p:cNvPr id="6" name="Picture 5" descr="futura_indu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15" y="4533901"/>
            <a:ext cx="25295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Guinness World Records. </a:t>
            </a:r>
            <a:r>
              <a:rPr lang="en-US" i="1" dirty="0"/>
              <a:t>Fastest robot to solve a Rubik's Cube</a:t>
            </a:r>
            <a:r>
              <a:rPr lang="en-US" dirty="0"/>
              <a:t> [</a:t>
            </a:r>
            <a:r>
              <a:rPr lang="en-US" dirty="0" smtClean="0"/>
              <a:t>Online</a:t>
            </a:r>
            <a:r>
              <a:rPr lang="en-US" dirty="0"/>
              <a:t>].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www.guinnessworldrecords.com/world-records/fastest-robot-to-solve-a-rubiks-cub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Miscellaneous Image Transformations</a:t>
            </a:r>
            <a:r>
              <a:rPr lang="en-US" dirty="0"/>
              <a:t> [Online].</a:t>
            </a:r>
          </a:p>
          <a:p>
            <a:pPr marL="0" indent="0">
              <a:buNone/>
            </a:pPr>
            <a:r>
              <a:rPr lang="en-US" dirty="0"/>
              <a:t>Available: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docs.opencv.org/modules/imgproc/doc/miscellaneous_transformations.html#cvtcolor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OpenCV</a:t>
            </a:r>
            <a:r>
              <a:rPr lang="en-US" dirty="0"/>
              <a:t> Developers Team. </a:t>
            </a:r>
            <a:r>
              <a:rPr lang="en-US" i="1" dirty="0"/>
              <a:t>Feature Detection </a:t>
            </a:r>
            <a:r>
              <a:rPr lang="en-US" dirty="0"/>
              <a:t>[Online]. Available: </a:t>
            </a:r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://docs.opencv.org/modules/imgproc/doc/feature_detection.html?highlight=canny#canny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OpenCV</a:t>
            </a:r>
            <a:r>
              <a:rPr lang="en-US" dirty="0"/>
              <a:t> Developers Team</a:t>
            </a:r>
            <a:r>
              <a:rPr lang="en-US" i="1" dirty="0"/>
              <a:t>. Structural Analysis and Shape Descriptors </a:t>
            </a:r>
            <a:r>
              <a:rPr lang="en-US" dirty="0"/>
              <a:t>[Online]. Available: </a:t>
            </a:r>
            <a:r>
              <a:rPr lang="en-US" dirty="0">
                <a:hlinkClick r:id="rId5"/>
              </a:rPr>
              <a:t>http://docs.opencv.org/modules/imgproc/doc/structural_analysis_and_shape_descriptors.html?highlight=findcontours#findcontours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[5] Herbert </a:t>
            </a:r>
            <a:r>
              <a:rPr lang="en-US" dirty="0" err="1"/>
              <a:t>Kociemba</a:t>
            </a:r>
            <a:r>
              <a:rPr lang="en-US" dirty="0"/>
              <a:t>. </a:t>
            </a:r>
            <a:r>
              <a:rPr lang="en-US" i="1" dirty="0"/>
              <a:t>The Two-Phase Algorithm</a:t>
            </a:r>
            <a:r>
              <a:rPr lang="en-US" dirty="0"/>
              <a:t> [Online]. Available: </a:t>
            </a:r>
            <a:r>
              <a:rPr lang="en-US" dirty="0">
                <a:hlinkClick r:id="rId6"/>
              </a:rPr>
              <a:t>http://kociemba.org/cube.htm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CubeStormer</a:t>
            </a:r>
            <a:r>
              <a:rPr lang="en-US" dirty="0" smtClean="0"/>
              <a:t> 3 – Fastest robot to solv</a:t>
            </a:r>
            <a:r>
              <a:rPr lang="en-US" dirty="0" smtClean="0"/>
              <a:t>e a Rubik’s Cube (3.253s) [1].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X0pFZG7j5c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4809" y="3429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05647"/>
            <a:ext cx="74294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Create </a:t>
            </a:r>
            <a:r>
              <a:rPr lang="en-US" dirty="0"/>
              <a:t>an autonomous robotic Rubik's Cube </a:t>
            </a:r>
            <a:r>
              <a:rPr lang="en-US" dirty="0" smtClean="0"/>
              <a:t>solver. </a:t>
            </a:r>
          </a:p>
          <a:p>
            <a:r>
              <a:rPr lang="en-US" dirty="0" smtClean="0"/>
              <a:t>Integrates various technologies</a:t>
            </a:r>
          </a:p>
          <a:p>
            <a:pPr lvl="1"/>
            <a:r>
              <a:rPr lang="en-US" dirty="0" smtClean="0"/>
              <a:t>Video cameras, stepper motors, mechanical actuators, singl</a:t>
            </a:r>
            <a:r>
              <a:rPr lang="en-US" dirty="0" smtClean="0"/>
              <a:t>e-board computer, FPGA</a:t>
            </a:r>
            <a:endParaRPr lang="en-US" dirty="0"/>
          </a:p>
          <a:p>
            <a:r>
              <a:rPr lang="en-US" dirty="0" smtClean="0"/>
              <a:t>Take Guinness </a:t>
            </a:r>
            <a:r>
              <a:rPr lang="en-US" dirty="0"/>
              <a:t>World </a:t>
            </a:r>
            <a:r>
              <a:rPr lang="en-US" dirty="0" smtClean="0"/>
              <a:t>Record (3.253s)</a:t>
            </a:r>
          </a:p>
          <a:p>
            <a:r>
              <a:rPr lang="en-US" dirty="0" smtClean="0"/>
              <a:t>Optimize mechanical operations while maintaining </a:t>
            </a:r>
            <a:r>
              <a:rPr lang="en-US" dirty="0"/>
              <a:t>the precision needed to rotate the cube.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980069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637" y="211276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91" y="2481937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2" y="420537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3" y="4054462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2516109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7251" y="2109547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64" y="5545640"/>
            <a:ext cx="1498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Cubelet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7330" y="550233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2889" y="3808240"/>
            <a:ext cx="1120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 smtClean="0"/>
              <a:t>Cubies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9611" y="228600"/>
            <a:ext cx="4153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1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94" y="75309"/>
            <a:ext cx="2409162" cy="2274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88" y="3278736"/>
            <a:ext cx="2523390" cy="238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2" y="3226095"/>
            <a:ext cx="2634881" cy="2488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5650" y="2213693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Middle </a:t>
            </a:r>
            <a:r>
              <a:rPr lang="en-US" sz="1600" dirty="0" err="1" smtClean="0"/>
              <a:t>Facelets</a:t>
            </a:r>
            <a:r>
              <a:rPr lang="en-US" sz="1600" dirty="0" smtClean="0"/>
              <a:t> </a:t>
            </a:r>
            <a:r>
              <a:rPr lang="en-US" sz="1600" dirty="0" smtClean="0"/>
              <a:t>Determine </a:t>
            </a:r>
            <a:r>
              <a:rPr lang="en-US" sz="1600" dirty="0" smtClean="0"/>
              <a:t>Face Color </a:t>
            </a:r>
          </a:p>
          <a:p>
            <a:pPr algn="ctr"/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45899" y="5510955"/>
            <a:ext cx="272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9771" y="5510955"/>
            <a:ext cx="272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</a:t>
            </a:r>
            <a:r>
              <a:rPr lang="en-US" sz="1600" dirty="0" smtClean="0"/>
              <a:t>Edge </a:t>
            </a:r>
            <a:r>
              <a:rPr lang="en-US" sz="1600" dirty="0" err="1" smtClean="0"/>
              <a:t>Cubies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7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417269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784" y="16616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2887" y="16875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537" y="8281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2098" y="17276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572" y="27887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984" y="16680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4048784" y="1354715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1315640" y="1661695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3085288" y="2587977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651888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4942837" y="88048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7491" y="328722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85" y="3878951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547481" y="4247816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1920" y="3098225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67" y="3730980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113297" y="3121380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5113297" y="4088528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4" y="52670"/>
            <a:ext cx="7429499" cy="1478570"/>
          </a:xfrm>
        </p:spPr>
        <p:txBody>
          <a:bodyPr/>
          <a:lstStyle/>
          <a:p>
            <a:pPr algn="ctr"/>
            <a:r>
              <a:rPr lang="en-US" dirty="0" smtClean="0"/>
              <a:t>High level System Diagram</a:t>
            </a:r>
            <a:endParaRPr lang="en-US" dirty="0"/>
          </a:p>
        </p:txBody>
      </p:sp>
      <p:pic>
        <p:nvPicPr>
          <p:cNvPr id="4" name="Content Placeholder 3" descr="Herbert System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93" r="-29793"/>
          <a:stretch>
            <a:fillRect/>
          </a:stretch>
        </p:blipFill>
        <p:spPr>
          <a:xfrm>
            <a:off x="190500" y="1308100"/>
            <a:ext cx="8760728" cy="4818063"/>
          </a:xfrm>
        </p:spPr>
      </p:pic>
    </p:spTree>
    <p:extLst>
      <p:ext uri="{BB962C8B-B14F-4D97-AF65-F5344CB8AC3E}">
        <p14:creationId xmlns:p14="http://schemas.microsoft.com/office/powerpoint/2010/main" val="2272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&amp;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05944"/>
            <a:ext cx="74294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Two cameras, one for three </a:t>
            </a:r>
            <a:r>
              <a:rPr lang="en-US" dirty="0"/>
              <a:t>of the </a:t>
            </a:r>
            <a:r>
              <a:rPr lang="en-US" dirty="0" smtClean="0"/>
              <a:t>six faces </a:t>
            </a:r>
            <a:r>
              <a:rPr lang="en-US" dirty="0"/>
              <a:t>of the cube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Grayscale conversion – Convert RGB to pixel intensity  for feature filtration [2].</a:t>
            </a:r>
          </a:p>
          <a:p>
            <a:r>
              <a:rPr lang="en-US" dirty="0" smtClean="0"/>
              <a:t>Canny edge detection - Identify </a:t>
            </a:r>
            <a:r>
              <a:rPr lang="en-US" dirty="0"/>
              <a:t>the edges of the </a:t>
            </a:r>
            <a:r>
              <a:rPr lang="en-US" dirty="0" smtClean="0"/>
              <a:t>cube</a:t>
            </a:r>
            <a:r>
              <a:rPr lang="en-US" dirty="0"/>
              <a:t> </a:t>
            </a:r>
            <a:r>
              <a:rPr lang="en-US" dirty="0" smtClean="0"/>
              <a:t>and the faces [3].</a:t>
            </a:r>
          </a:p>
          <a:p>
            <a:r>
              <a:rPr lang="en-US" dirty="0" smtClean="0"/>
              <a:t>Contour filtering - </a:t>
            </a:r>
            <a:r>
              <a:rPr lang="en-US" dirty="0" smtClean="0"/>
              <a:t>Identify </a:t>
            </a:r>
            <a:r>
              <a:rPr lang="en-US" dirty="0" err="1" smtClean="0"/>
              <a:t>cubelets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each face [4].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60" y="4545874"/>
            <a:ext cx="7181951" cy="1245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Kcube</a:t>
            </a:r>
            <a:r>
              <a:rPr lang="en-US" dirty="0" smtClean="0"/>
              <a:t> </a:t>
            </a:r>
            <a:r>
              <a:rPr lang="en-US" dirty="0" smtClean="0"/>
              <a:t>&amp; Solution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Cubelets</a:t>
            </a:r>
            <a:r>
              <a:rPr lang="en-US" dirty="0" smtClean="0"/>
              <a:t> represented with an ASCII character</a:t>
            </a:r>
          </a:p>
          <a:p>
            <a:pPr lvl="1"/>
            <a:r>
              <a:rPr lang="en-US" dirty="0" smtClean="0"/>
              <a:t>‘W’, ‘R’, ‘B’, ‘G’, ‘O’, ‘Y’</a:t>
            </a:r>
          </a:p>
          <a:p>
            <a:r>
              <a:rPr lang="en-US" dirty="0" err="1" smtClean="0"/>
              <a:t>Kcube</a:t>
            </a:r>
            <a:r>
              <a:rPr lang="en-US" dirty="0"/>
              <a:t> </a:t>
            </a:r>
            <a:r>
              <a:rPr lang="en-US" dirty="0" smtClean="0"/>
              <a:t>application used </a:t>
            </a:r>
            <a:r>
              <a:rPr lang="en-US" dirty="0"/>
              <a:t>to generate the solution </a:t>
            </a:r>
            <a:r>
              <a:rPr lang="en-US" dirty="0" smtClean="0"/>
              <a:t>sequence [5].</a:t>
            </a:r>
            <a:endParaRPr lang="en-US" dirty="0"/>
          </a:p>
          <a:p>
            <a:pPr lvl="1"/>
            <a:r>
              <a:rPr lang="en-US" dirty="0" smtClean="0"/>
              <a:t>Created by Greg Schmidt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Kociemba’s</a:t>
            </a:r>
            <a:r>
              <a:rPr lang="en-US" dirty="0" smtClean="0"/>
              <a:t> algorithm</a:t>
            </a:r>
          </a:p>
          <a:p>
            <a:pPr marL="0" indent="0">
              <a:buNone/>
            </a:pP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Windows [ Version X.X. XXX ]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2015 Microsoft Corporation . All rights reserved .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c:&gt;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kcube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L: GGWWOWBRB F: GWGBGYWBO U: YOOOWYROY D: ORGWYYYRB R: OGBBRYWRR B: YBROBGWGR</a:t>
            </a:r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666</Words>
  <Application>Microsoft Office PowerPoint</Application>
  <PresentationFormat>On-screen Show (4:3)</PresentationFormat>
  <Paragraphs>169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Tw Cen MT</vt:lpstr>
      <vt:lpstr>Circuit</vt:lpstr>
      <vt:lpstr>HERBERT Autonomous Rubik’s Cube Solver</vt:lpstr>
      <vt:lpstr>Background</vt:lpstr>
      <vt:lpstr>Introduction</vt:lpstr>
      <vt:lpstr>PowerPoint Presentation</vt:lpstr>
      <vt:lpstr>PowerPoint Presentation</vt:lpstr>
      <vt:lpstr>PowerPoint Presentation</vt:lpstr>
      <vt:lpstr>High level System Diagram</vt:lpstr>
      <vt:lpstr>OpenCV &amp; Image Processing</vt:lpstr>
      <vt:lpstr>Kcube &amp; Solution Sequence</vt:lpstr>
      <vt:lpstr>PowerPoint Presentation</vt:lpstr>
      <vt:lpstr>PowerPoint Presentation</vt:lpstr>
      <vt:lpstr>Mechanical Actuators</vt:lpstr>
      <vt:lpstr>Electro-Mechanical Stepper Motors</vt:lpstr>
      <vt:lpstr>Summary</vt:lpstr>
      <vt:lpstr>Acknowledgments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3992 Presentation </dc:title>
  <dc:creator>Matt Frandsen</dc:creator>
  <cp:lastModifiedBy>Jonathan B Whitaker</cp:lastModifiedBy>
  <cp:revision>21</cp:revision>
  <dcterms:created xsi:type="dcterms:W3CDTF">2015-04-22T17:43:20Z</dcterms:created>
  <dcterms:modified xsi:type="dcterms:W3CDTF">2015-04-29T00:17:56Z</dcterms:modified>
</cp:coreProperties>
</file>