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76" r:id="rId6"/>
    <p:sldId id="263" r:id="rId7"/>
    <p:sldId id="274" r:id="rId8"/>
    <p:sldId id="281" r:id="rId9"/>
    <p:sldId id="264" r:id="rId10"/>
    <p:sldId id="279" r:id="rId11"/>
    <p:sldId id="261" r:id="rId12"/>
    <p:sldId id="277" r:id="rId13"/>
    <p:sldId id="280" r:id="rId14"/>
    <p:sldId id="265" r:id="rId15"/>
    <p:sldId id="278" r:id="rId16"/>
    <p:sldId id="275" r:id="rId17"/>
    <p:sldId id="266" r:id="rId18"/>
    <p:sldId id="26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DBCA-735A-C442-8C08-0AC227CDDC4A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4257C-E5CB-084B-ADFF-74383AFB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30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4257C-E5CB-084B-ADFF-74383AFBCE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54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Dylan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4257C-E5CB-084B-ADFF-74383AFBCE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18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4257C-E5CB-084B-ADFF-74383AFBCE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4257C-E5CB-084B-ADFF-74383AFBCE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59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4257C-E5CB-084B-ADFF-74383AFBCE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04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4257C-E5CB-084B-ADFF-74383AFBCE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4257C-E5CB-084B-ADFF-74383AFBCE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49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4257C-E5CB-084B-ADFF-74383AFBCE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39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4257C-E5CB-084B-ADFF-74383AFBCE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77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4257C-E5CB-084B-ADFF-74383AFBCE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70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4257C-E5CB-084B-ADFF-74383AFBCE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37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4257C-E5CB-084B-ADFF-74383AFBCE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58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Dylan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4257C-E5CB-084B-ADFF-74383AFBCE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39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Dylan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4257C-E5CB-084B-ADFF-74383AFBCE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41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B3D6EF8A-A6D9-B040-9BC2-718C5C9E1F9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2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5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53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0561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4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60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44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61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2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B3D6EF8A-A6D9-B040-9BC2-718C5C9E1F9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9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2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8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8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1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7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6EF8A-A6D9-B040-9BC2-718C5C9E1F9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77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innessworldrecords.com/news/2015/11/robot-created-by-american-student-solves-a-rubiks-cube-in-just-2-39-seconds" TargetMode="External"/><Relationship Id="rId4" Type="http://schemas.openxmlformats.org/officeDocument/2006/relationships/hyperlink" Target="http://docs.opencv.org/modules/imgproc/doc/miscellaneous_transformations.html%23cvtcolor" TargetMode="External"/><Relationship Id="rId5" Type="http://schemas.openxmlformats.org/officeDocument/2006/relationships/hyperlink" Target="http://docs.opencv.org/modules/imgproc/doc/feature_detection.html?highlight=canny%23canny" TargetMode="External"/><Relationship Id="rId6" Type="http://schemas.openxmlformats.org/officeDocument/2006/relationships/hyperlink" Target="http://docs.opencv.org/modules/imgproc/doc/structural_analysis_and_shape_descriptors.html?highlight=findcontours%23findcontours" TargetMode="External"/><Relationship Id="rId7" Type="http://schemas.openxmlformats.org/officeDocument/2006/relationships/hyperlink" Target="http://opencv-python-tutroals.readthedocs.org/en/latest/py_tutorials/py_imgproc/py_histograms/py_histogram_begins/py_histogram_begin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uinnessworldrecords.com/world-records/fastest-robot-to-solve-a-rubiks-cub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0pFZG7j5cE" TargetMode="External"/><Relationship Id="rId4" Type="http://schemas.openxmlformats.org/officeDocument/2006/relationships/hyperlink" Target="https://youtu.be/bEiQwmEe45s?t=13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HERBERT</a:t>
            </a:r>
            <a:br>
              <a:rPr lang="en-US" dirty="0" smtClean="0"/>
            </a:br>
            <a:r>
              <a:rPr lang="en-US" sz="2800" dirty="0" smtClean="0"/>
              <a:t>Autonomous Rubik’s Cube Solver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9" y="3602038"/>
            <a:ext cx="5693636" cy="165576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 smtClean="0"/>
              <a:t>Dylan Lytle</a:t>
            </a:r>
          </a:p>
          <a:p>
            <a:pPr algn="r"/>
            <a:r>
              <a:rPr lang="en-US" dirty="0" smtClean="0"/>
              <a:t>Li Lao</a:t>
            </a:r>
          </a:p>
          <a:p>
            <a:pPr algn="r"/>
            <a:r>
              <a:rPr lang="en-US" dirty="0" smtClean="0"/>
              <a:t>Matt Frandsen</a:t>
            </a:r>
          </a:p>
          <a:p>
            <a:pPr algn="r"/>
            <a:r>
              <a:rPr lang="en-US" dirty="0" smtClean="0"/>
              <a:t>Jon Whitaker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6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16494"/>
            <a:ext cx="7429499" cy="1478570"/>
          </a:xfrm>
        </p:spPr>
        <p:txBody>
          <a:bodyPr/>
          <a:lstStyle/>
          <a:p>
            <a:pPr algn="ctr"/>
            <a:r>
              <a:rPr lang="en-US" dirty="0"/>
              <a:t>Mechanical Actuators</a:t>
            </a:r>
          </a:p>
        </p:txBody>
      </p:sp>
      <p:pic>
        <p:nvPicPr>
          <p:cNvPr id="4" name="Content Placeholder 3" descr="Herbert System Diagram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793" r="-29793"/>
          <a:stretch>
            <a:fillRect/>
          </a:stretch>
        </p:blipFill>
        <p:spPr>
          <a:xfrm>
            <a:off x="190500" y="1582276"/>
            <a:ext cx="8760728" cy="4818063"/>
          </a:xfrm>
        </p:spPr>
      </p:pic>
      <p:sp>
        <p:nvSpPr>
          <p:cNvPr id="5" name="Rectangle 4"/>
          <p:cNvSpPr/>
          <p:nvPr/>
        </p:nvSpPr>
        <p:spPr>
          <a:xfrm>
            <a:off x="5267406" y="1688345"/>
            <a:ext cx="1688456" cy="226555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2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269332"/>
            <a:ext cx="7429499" cy="1478570"/>
          </a:xfrm>
        </p:spPr>
        <p:txBody>
          <a:bodyPr/>
          <a:lstStyle/>
          <a:p>
            <a:pPr algn="ctr"/>
            <a:r>
              <a:rPr lang="en-US" dirty="0" smtClean="0"/>
              <a:t>Mechanical Actuators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6060" y="1764168"/>
            <a:ext cx="671419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One arm for each face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Improvement over 4 arms solutions</a:t>
            </a:r>
          </a:p>
          <a:p>
            <a:pPr lvl="1"/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Each </a:t>
            </a:r>
            <a:r>
              <a:rPr lang="en-US" sz="2400" dirty="0"/>
              <a:t>arm </a:t>
            </a:r>
            <a:r>
              <a:rPr lang="en-US" sz="2400" dirty="0" smtClean="0"/>
              <a:t>actuates, avoiding contact with the other arms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4" name="Content Placeholder 3" descr="FirstOneArmPrototypePhoto1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6" b="7626"/>
          <a:stretch>
            <a:fillRect/>
          </a:stretch>
        </p:blipFill>
        <p:spPr>
          <a:xfrm>
            <a:off x="3947103" y="3918604"/>
            <a:ext cx="4338456" cy="2068184"/>
          </a:xfrm>
        </p:spPr>
      </p:pic>
      <p:cxnSp>
        <p:nvCxnSpPr>
          <p:cNvPr id="8" name="Straight Arrow Connector 7"/>
          <p:cNvCxnSpPr/>
          <p:nvPr/>
        </p:nvCxnSpPr>
        <p:spPr>
          <a:xfrm flipH="1">
            <a:off x="7772188" y="2108960"/>
            <a:ext cx="513371" cy="203467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9591" y="3739584"/>
            <a:ext cx="330751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Original Ideas</a:t>
            </a:r>
            <a:endParaRPr lang="en-US" sz="2400" dirty="0"/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Rotary </a:t>
            </a:r>
            <a:r>
              <a:rPr lang="en-US" dirty="0" smtClean="0">
                <a:sym typeface="Wingdings"/>
              </a:rPr>
              <a:t> </a:t>
            </a:r>
            <a:r>
              <a:rPr lang="en-US" sz="2400" dirty="0" smtClean="0">
                <a:sym typeface="Wingdings"/>
              </a:rPr>
              <a:t>Linear </a:t>
            </a:r>
            <a:r>
              <a:rPr lang="en-US" sz="2400" dirty="0" smtClean="0"/>
              <a:t>motion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Linear </a:t>
            </a:r>
            <a:r>
              <a:rPr lang="en-US" sz="2400" dirty="0"/>
              <a:t>actuator motor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8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373202"/>
            <a:ext cx="7429499" cy="1478570"/>
          </a:xfrm>
        </p:spPr>
        <p:txBody>
          <a:bodyPr/>
          <a:lstStyle/>
          <a:p>
            <a:pPr algn="ctr"/>
            <a:r>
              <a:rPr lang="en-US" dirty="0"/>
              <a:t>Mechanical Actuators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047463"/>
            <a:ext cx="4786557" cy="35417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u="sng" dirty="0" smtClean="0"/>
              <a:t>Final Implementation</a:t>
            </a:r>
            <a:r>
              <a:rPr lang="en-US" sz="2000" dirty="0" smtClean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Double </a:t>
            </a:r>
            <a:r>
              <a:rPr lang="en-US" sz="2000" dirty="0"/>
              <a:t>action pneumatic air cylinder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High Speed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Affordable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Small footprint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Controlled by solenoid valve and </a:t>
            </a:r>
            <a:r>
              <a:rPr lang="en-US" sz="2000" dirty="0" smtClean="0"/>
              <a:t>a </a:t>
            </a:r>
            <a:r>
              <a:rPr lang="en-US" sz="2000" dirty="0"/>
              <a:t>relay board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Simultaneous coaxial pair motion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Approximately </a:t>
            </a:r>
            <a:r>
              <a:rPr lang="en-US" sz="2000" dirty="0" smtClean="0"/>
              <a:t>40-60psi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Content Placeholder 5" descr="AirCylind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617" y="2453151"/>
            <a:ext cx="2985735" cy="224134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6479631" y="1673915"/>
            <a:ext cx="245331" cy="1457460"/>
          </a:xfrm>
          <a:prstGeom prst="straightConnector1">
            <a:avLst/>
          </a:prstGeom>
          <a:ln w="28575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937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Electro-Mechanical Stepper Motors</a:t>
            </a:r>
          </a:p>
        </p:txBody>
      </p:sp>
      <p:pic>
        <p:nvPicPr>
          <p:cNvPr id="4" name="Content Placeholder 3" descr="Herbert System Diagra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793" r="-29793"/>
          <a:stretch>
            <a:fillRect/>
          </a:stretch>
        </p:blipFill>
        <p:spPr>
          <a:xfrm>
            <a:off x="190500" y="1991381"/>
            <a:ext cx="8760728" cy="4663646"/>
          </a:xfrm>
        </p:spPr>
      </p:pic>
      <p:sp>
        <p:nvSpPr>
          <p:cNvPr id="5" name="Rectangle 4"/>
          <p:cNvSpPr/>
          <p:nvPr/>
        </p:nvSpPr>
        <p:spPr>
          <a:xfrm>
            <a:off x="1890494" y="2097088"/>
            <a:ext cx="3391343" cy="220314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59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Electro-Mechanical Stepper Motors</a:t>
            </a:r>
            <a:endParaRPr lang="en-US" dirty="0"/>
          </a:p>
        </p:txBody>
      </p:sp>
      <p:pic>
        <p:nvPicPr>
          <p:cNvPr id="4" name="Content Placeholder 3" descr="StepperMotorArm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71" y="4128957"/>
            <a:ext cx="3180760" cy="2381961"/>
          </a:xfrm>
        </p:spPr>
      </p:pic>
      <p:sp>
        <p:nvSpPr>
          <p:cNvPr id="6" name="TextBox 5"/>
          <p:cNvSpPr txBox="1"/>
          <p:nvPr/>
        </p:nvSpPr>
        <p:spPr>
          <a:xfrm>
            <a:off x="856060" y="2364069"/>
            <a:ext cx="71154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Each actuating arm </a:t>
            </a:r>
            <a:r>
              <a:rPr lang="en-US" sz="2000" dirty="0" smtClean="0"/>
              <a:t>has </a:t>
            </a:r>
            <a:r>
              <a:rPr lang="en-US" sz="2000" dirty="0"/>
              <a:t>a stepper </a:t>
            </a:r>
            <a:r>
              <a:rPr lang="en-US" sz="2000" dirty="0" smtClean="0"/>
              <a:t>motor to rotate each face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90/180 degree rotations clockwise or counter-clockwise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Controlled by an FPGA and proprietary motor control board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Full steps, no micro-stepping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Break sensor for 90 degree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alignment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7962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74215"/>
            <a:ext cx="7429499" cy="1478570"/>
          </a:xfrm>
        </p:spPr>
        <p:txBody>
          <a:bodyPr/>
          <a:lstStyle/>
          <a:p>
            <a:pPr algn="ctr"/>
            <a:r>
              <a:rPr lang="en-US" dirty="0"/>
              <a:t>Electro-Mechanical Stepper Motors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Progression of Arm Pieces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851" y="2943780"/>
            <a:ext cx="6115976" cy="34402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8820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8689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Implementing &amp; Synchronizing a system with 6 arm assemblies</a:t>
            </a:r>
          </a:p>
          <a:p>
            <a:r>
              <a:rPr lang="en-US" dirty="0" smtClean="0"/>
              <a:t>System integration</a:t>
            </a:r>
          </a:p>
          <a:p>
            <a:r>
              <a:rPr lang="en-US" dirty="0" smtClean="0"/>
              <a:t>Construction &amp; Component acquisition</a:t>
            </a:r>
          </a:p>
          <a:p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ROI issues</a:t>
            </a:r>
          </a:p>
          <a:p>
            <a:pPr lvl="1"/>
            <a:r>
              <a:rPr lang="en-US" dirty="0" smtClean="0"/>
              <a:t>Color characterization (lighting)</a:t>
            </a:r>
          </a:p>
          <a:p>
            <a:r>
              <a:rPr lang="en-US" dirty="0" smtClean="0"/>
              <a:t>Team scheduling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09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Integrates </a:t>
            </a:r>
            <a:r>
              <a:rPr lang="en-US" dirty="0"/>
              <a:t>various technologies and domains of </a:t>
            </a:r>
            <a:r>
              <a:rPr lang="en-US" dirty="0" smtClean="0"/>
              <a:t>engineering.</a:t>
            </a:r>
          </a:p>
          <a:p>
            <a:pPr lvl="1"/>
            <a:r>
              <a:rPr lang="en-US" dirty="0" smtClean="0"/>
              <a:t>Computer and Electrical engineering combined with mechatronics and robotics</a:t>
            </a:r>
          </a:p>
          <a:p>
            <a:r>
              <a:rPr lang="en-US" dirty="0" smtClean="0"/>
              <a:t>Overcame </a:t>
            </a:r>
            <a:r>
              <a:rPr lang="en-US" dirty="0"/>
              <a:t>many </a:t>
            </a:r>
            <a:r>
              <a:rPr lang="en-US" dirty="0" smtClean="0"/>
              <a:t>challenges</a:t>
            </a:r>
          </a:p>
          <a:p>
            <a:r>
              <a:rPr lang="en-US" dirty="0" smtClean="0"/>
              <a:t>Great application </a:t>
            </a:r>
            <a:r>
              <a:rPr lang="en-US" dirty="0"/>
              <a:t>of system integration </a:t>
            </a:r>
            <a:r>
              <a:rPr lang="en-US" dirty="0" smtClean="0"/>
              <a:t>and teamwork.</a:t>
            </a:r>
          </a:p>
        </p:txBody>
      </p:sp>
    </p:spTree>
    <p:extLst>
      <p:ext uri="{BB962C8B-B14F-4D97-AF65-F5344CB8AC3E}">
        <p14:creationId xmlns:p14="http://schemas.microsoft.com/office/powerpoint/2010/main" val="1684854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318971"/>
            <a:ext cx="7429499" cy="1478570"/>
          </a:xfrm>
        </p:spPr>
        <p:txBody>
          <a:bodyPr/>
          <a:lstStyle/>
          <a:p>
            <a:pPr algn="ctr"/>
            <a:r>
              <a:rPr lang="en-US" dirty="0" smtClean="0"/>
              <a:t>Acknowledgments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Grey Research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BioFire</a:t>
            </a:r>
            <a:r>
              <a:rPr lang="en-US" dirty="0" smtClean="0"/>
              <a:t> Defense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Futura</a:t>
            </a:r>
            <a:r>
              <a:rPr lang="en-US" dirty="0" smtClean="0"/>
              <a:t> Industries</a:t>
            </a:r>
            <a:endParaRPr lang="en-US" dirty="0"/>
          </a:p>
        </p:txBody>
      </p:sp>
      <p:pic>
        <p:nvPicPr>
          <p:cNvPr id="4" name="Content Placeholder 3" descr="point_gre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13" r="-10713"/>
          <a:stretch>
            <a:fillRect/>
          </a:stretch>
        </p:blipFill>
        <p:spPr>
          <a:xfrm>
            <a:off x="4452116" y="2100405"/>
            <a:ext cx="3167883" cy="732718"/>
          </a:xfrm>
          <a:prstGeom prst="rect">
            <a:avLst/>
          </a:prstGeom>
        </p:spPr>
      </p:pic>
      <p:pic>
        <p:nvPicPr>
          <p:cNvPr id="5" name="Picture 4" descr="biofire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0" y="3059095"/>
            <a:ext cx="2997199" cy="1248833"/>
          </a:xfrm>
          <a:prstGeom prst="rect">
            <a:avLst/>
          </a:prstGeom>
        </p:spPr>
      </p:pic>
      <p:pic>
        <p:nvPicPr>
          <p:cNvPr id="6" name="Picture 5" descr="futura_indus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615" y="4533901"/>
            <a:ext cx="2529568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60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[1] </a:t>
            </a:r>
            <a:r>
              <a:rPr lang="en-US" dirty="0"/>
              <a:t>Guinness World Records. </a:t>
            </a:r>
            <a:r>
              <a:rPr lang="en-US" i="1" dirty="0"/>
              <a:t>Fastest robot to solve a Rubik's Cube</a:t>
            </a:r>
            <a:r>
              <a:rPr lang="en-US" dirty="0"/>
              <a:t> [</a:t>
            </a:r>
            <a:r>
              <a:rPr lang="en-US" dirty="0" smtClean="0"/>
              <a:t>Online</a:t>
            </a:r>
            <a:r>
              <a:rPr lang="en-US" dirty="0"/>
              <a:t>]. Available: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www.guinnessworldrecords.com/world-records/fastest-robot-to-solve-a-rubiks-cub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smtClean="0"/>
              <a:t>2] Guinness </a:t>
            </a:r>
            <a:r>
              <a:rPr lang="en-US" dirty="0"/>
              <a:t>World Records. </a:t>
            </a:r>
            <a:r>
              <a:rPr lang="en-US" i="1" dirty="0" smtClean="0"/>
              <a:t>Robot created by American student solves a Rubik’s cube in just 2.39 seconds </a:t>
            </a:r>
            <a:r>
              <a:rPr lang="en-US" dirty="0" smtClean="0"/>
              <a:t>[Online]. Available: </a:t>
            </a:r>
            <a:r>
              <a:rPr lang="en-US" dirty="0">
                <a:hlinkClick r:id="rId3"/>
              </a:rPr>
              <a:t>http://www.guinnessworldrecords.com/news/2015/11/robot-created-by-american-student-solves-a-rubiks-cube-in-just-2-39-</a:t>
            </a:r>
            <a:r>
              <a:rPr lang="en-US" dirty="0" smtClean="0">
                <a:hlinkClick r:id="rId3"/>
              </a:rPr>
              <a:t>seconds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[3] </a:t>
            </a:r>
            <a:r>
              <a:rPr lang="en-US" dirty="0" err="1"/>
              <a:t>OpenCV</a:t>
            </a:r>
            <a:r>
              <a:rPr lang="en-US" dirty="0"/>
              <a:t> Developers Team. </a:t>
            </a:r>
            <a:r>
              <a:rPr lang="en-US" i="1" dirty="0"/>
              <a:t>Miscellaneous Image Transformations</a:t>
            </a:r>
            <a:r>
              <a:rPr lang="en-US" dirty="0"/>
              <a:t> [Online].</a:t>
            </a:r>
          </a:p>
          <a:p>
            <a:pPr marL="0" indent="0">
              <a:buNone/>
            </a:pPr>
            <a:r>
              <a:rPr lang="en-US" dirty="0"/>
              <a:t>Available: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docs.opencv.org/modules/imgproc/doc/miscellaneous_transformations.html#cvtcolor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[4] </a:t>
            </a:r>
            <a:r>
              <a:rPr lang="en-US" dirty="0" err="1"/>
              <a:t>OpenCV</a:t>
            </a:r>
            <a:r>
              <a:rPr lang="en-US" dirty="0"/>
              <a:t> Developers Team. </a:t>
            </a:r>
            <a:r>
              <a:rPr lang="en-US" i="1" dirty="0"/>
              <a:t>Feature Detection </a:t>
            </a:r>
            <a:r>
              <a:rPr lang="en-US" dirty="0"/>
              <a:t>[Online]. Available: </a:t>
            </a:r>
            <a:r>
              <a:rPr lang="en-US" dirty="0">
                <a:hlinkClick r:id="rId5"/>
              </a:rPr>
              <a:t>http</a:t>
            </a:r>
            <a:r>
              <a:rPr lang="en-US" dirty="0" smtClean="0">
                <a:hlinkClick r:id="rId5"/>
              </a:rPr>
              <a:t>://docs.opencv.org/modules/imgproc/doc/feature_detection.html?highlight=canny#canny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[5] </a:t>
            </a:r>
            <a:r>
              <a:rPr lang="en-US" dirty="0" err="1"/>
              <a:t>OpenCV</a:t>
            </a:r>
            <a:r>
              <a:rPr lang="en-US" dirty="0"/>
              <a:t> Developers Team</a:t>
            </a:r>
            <a:r>
              <a:rPr lang="en-US" i="1" dirty="0"/>
              <a:t>. Structural Analysis and Shape Descriptors </a:t>
            </a:r>
            <a:r>
              <a:rPr lang="en-US" dirty="0"/>
              <a:t>[Online]. Available: </a:t>
            </a:r>
            <a:r>
              <a:rPr lang="en-US" dirty="0">
                <a:hlinkClick r:id="rId6"/>
              </a:rPr>
              <a:t>http://docs.opencv.org/modules/imgproc/doc/structural_analysis_and_shape_descriptors.html?highlight=findcontours#findcontours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[6] </a:t>
            </a:r>
            <a:r>
              <a:rPr lang="en-US" dirty="0" err="1" smtClean="0"/>
              <a:t>OpenCV</a:t>
            </a:r>
            <a:r>
              <a:rPr lang="en-US" dirty="0" smtClean="0"/>
              <a:t> Developers Team. </a:t>
            </a:r>
            <a:r>
              <a:rPr lang="en-US" i="1" dirty="0" smtClean="0"/>
              <a:t>Histograms in </a:t>
            </a:r>
            <a:r>
              <a:rPr lang="en-US" i="1" dirty="0" err="1" smtClean="0"/>
              <a:t>OpenCV</a:t>
            </a:r>
            <a:r>
              <a:rPr lang="en-US" i="1" dirty="0" smtClean="0"/>
              <a:t> </a:t>
            </a:r>
            <a:r>
              <a:rPr lang="en-US" dirty="0" smtClean="0"/>
              <a:t>[Online]. Available: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://opencv-python-tutroals.readthedocs.org/en/latest/py_tutorials/py_imgproc/py_histograms/py_histogram_begins/</a:t>
            </a:r>
            <a:r>
              <a:rPr lang="en-US" dirty="0" smtClean="0">
                <a:hlinkClick r:id="rId7"/>
              </a:rPr>
              <a:t>py_histogram_begins.html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44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inspires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3778265"/>
          </a:xfrm>
        </p:spPr>
        <p:txBody>
          <a:bodyPr>
            <a:normAutofit/>
          </a:bodyPr>
          <a:lstStyle/>
          <a:p>
            <a:r>
              <a:rPr lang="en-US" dirty="0" smtClean="0"/>
              <a:t>CubeStormer1 &amp; 3 – Fastest robot to solve a Rubik’s Cube (3.253s) [1].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Zackary </a:t>
            </a:r>
            <a:r>
              <a:rPr lang="en-US" dirty="0" err="1" smtClean="0"/>
              <a:t>Gromko</a:t>
            </a:r>
            <a:r>
              <a:rPr lang="en-US" dirty="0" smtClean="0"/>
              <a:t> – Claims a new record on October 15, 2015 (2.39s) [2].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672788" y="3187910"/>
            <a:ext cx="3065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https://youtu.be/</a:t>
            </a:r>
            <a:r>
              <a:rPr lang="en-US" dirty="0" smtClean="0">
                <a:hlinkClick r:id="rId3"/>
              </a:rPr>
              <a:t>X0pFZG7j5cE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27457" y="4804103"/>
            <a:ext cx="3744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https://youtu.be/bEiQwmEe45s?t=</a:t>
            </a:r>
            <a:r>
              <a:rPr lang="en-US" dirty="0" smtClean="0">
                <a:hlinkClick r:id="rId4"/>
              </a:rPr>
              <a:t>13s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11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005647"/>
            <a:ext cx="7429499" cy="35417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GOAL: Create </a:t>
            </a:r>
            <a:r>
              <a:rPr lang="en-US" dirty="0"/>
              <a:t>an autonomous robotic Rubik's Cube </a:t>
            </a:r>
            <a:r>
              <a:rPr lang="en-US" dirty="0" smtClean="0"/>
              <a:t>solver. </a:t>
            </a:r>
          </a:p>
          <a:p>
            <a:r>
              <a:rPr lang="en-US" dirty="0" smtClean="0"/>
              <a:t>Integrates various technologies</a:t>
            </a:r>
          </a:p>
          <a:p>
            <a:pPr lvl="1"/>
            <a:r>
              <a:rPr lang="en-US" dirty="0" smtClean="0"/>
              <a:t>Video cameras, stepper motors, mechanical actuators, single-board computer, FPGA</a:t>
            </a:r>
            <a:endParaRPr lang="en-US" dirty="0"/>
          </a:p>
          <a:p>
            <a:r>
              <a:rPr lang="en-US" dirty="0" smtClean="0"/>
              <a:t>Possibly overtake Guinness </a:t>
            </a:r>
            <a:r>
              <a:rPr lang="en-US" dirty="0"/>
              <a:t>World </a:t>
            </a:r>
            <a:r>
              <a:rPr lang="en-US" dirty="0" smtClean="0"/>
              <a:t>Record (3.253s at the time)</a:t>
            </a:r>
          </a:p>
          <a:p>
            <a:r>
              <a:rPr lang="en-US" dirty="0" smtClean="0"/>
              <a:t>Optimize mechanical and image processing operations while maintaining </a:t>
            </a:r>
            <a:r>
              <a:rPr lang="en-US" dirty="0"/>
              <a:t>the precision needed to </a:t>
            </a:r>
            <a:r>
              <a:rPr lang="en-US" dirty="0" smtClean="0"/>
              <a:t>solve the </a:t>
            </a:r>
            <a:r>
              <a:rPr lang="en-US" dirty="0"/>
              <a:t>cube.</a:t>
            </a:r>
          </a:p>
        </p:txBody>
      </p:sp>
    </p:spTree>
    <p:extLst>
      <p:ext uri="{BB962C8B-B14F-4D97-AF65-F5344CB8AC3E}">
        <p14:creationId xmlns:p14="http://schemas.microsoft.com/office/powerpoint/2010/main" val="135132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114" y="52670"/>
            <a:ext cx="7429499" cy="1478570"/>
          </a:xfrm>
        </p:spPr>
        <p:txBody>
          <a:bodyPr/>
          <a:lstStyle/>
          <a:p>
            <a:pPr algn="ctr"/>
            <a:r>
              <a:rPr lang="en-US" dirty="0" smtClean="0"/>
              <a:t>High level System Diagram</a:t>
            </a:r>
            <a:endParaRPr lang="en-US" dirty="0"/>
          </a:p>
        </p:txBody>
      </p:sp>
      <p:pic>
        <p:nvPicPr>
          <p:cNvPr id="4" name="Content Placeholder 3" descr="Herbert System Diagram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793" r="-29793"/>
          <a:stretch>
            <a:fillRect/>
          </a:stretch>
        </p:blipFill>
        <p:spPr>
          <a:xfrm>
            <a:off x="190500" y="1308100"/>
            <a:ext cx="8760728" cy="4818063"/>
          </a:xfrm>
        </p:spPr>
      </p:pic>
    </p:spTree>
    <p:extLst>
      <p:ext uri="{BB962C8B-B14F-4D97-AF65-F5344CB8AC3E}">
        <p14:creationId xmlns:p14="http://schemas.microsoft.com/office/powerpoint/2010/main" val="2272612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344343"/>
            <a:ext cx="7429499" cy="1478570"/>
          </a:xfrm>
        </p:spPr>
        <p:txBody>
          <a:bodyPr/>
          <a:lstStyle/>
          <a:p>
            <a:r>
              <a:rPr lang="en-US" dirty="0" err="1"/>
              <a:t>OpenCV</a:t>
            </a:r>
            <a:r>
              <a:rPr lang="en-US" dirty="0"/>
              <a:t> &amp; Image Processing</a:t>
            </a:r>
          </a:p>
        </p:txBody>
      </p:sp>
      <p:pic>
        <p:nvPicPr>
          <p:cNvPr id="4" name="Content Placeholder 3" descr="Herbert System Diagram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793" r="-29793"/>
          <a:stretch>
            <a:fillRect/>
          </a:stretch>
        </p:blipFill>
        <p:spPr>
          <a:xfrm>
            <a:off x="190500" y="1639997"/>
            <a:ext cx="8760728" cy="4818063"/>
          </a:xfrm>
        </p:spPr>
      </p:pic>
      <p:sp>
        <p:nvSpPr>
          <p:cNvPr id="5" name="Rectangle 4"/>
          <p:cNvSpPr/>
          <p:nvPr/>
        </p:nvSpPr>
        <p:spPr>
          <a:xfrm>
            <a:off x="5368425" y="4761999"/>
            <a:ext cx="1168931" cy="1587333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7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&amp; Image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097088"/>
            <a:ext cx="5912196" cy="40502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smtClean="0"/>
              <a:t>Original Plan</a:t>
            </a:r>
          </a:p>
          <a:p>
            <a:r>
              <a:rPr lang="en-US" dirty="0" smtClean="0"/>
              <a:t>Two cameras, one for three </a:t>
            </a:r>
            <a:r>
              <a:rPr lang="en-US" dirty="0"/>
              <a:t>of the </a:t>
            </a:r>
            <a:r>
              <a:rPr lang="en-US" dirty="0" smtClean="0"/>
              <a:t>six faces </a:t>
            </a:r>
            <a:r>
              <a:rPr lang="en-US" dirty="0"/>
              <a:t>of the cube</a:t>
            </a:r>
            <a:r>
              <a:rPr lang="en-US" dirty="0" smtClean="0"/>
              <a:t>.</a:t>
            </a:r>
          </a:p>
          <a:p>
            <a:r>
              <a:rPr lang="en-US" dirty="0" smtClean="0"/>
              <a:t>Grayscale conversion – Convert RGB to pixel intensity  for feature filtration [3].</a:t>
            </a:r>
          </a:p>
          <a:p>
            <a:r>
              <a:rPr lang="en-US" dirty="0" smtClean="0"/>
              <a:t>Canny edge detection - Identify </a:t>
            </a:r>
            <a:r>
              <a:rPr lang="en-US" dirty="0"/>
              <a:t>the edges of the </a:t>
            </a:r>
            <a:r>
              <a:rPr lang="en-US" dirty="0" smtClean="0"/>
              <a:t>cube</a:t>
            </a:r>
            <a:r>
              <a:rPr lang="en-US" dirty="0"/>
              <a:t> </a:t>
            </a:r>
            <a:r>
              <a:rPr lang="en-US" dirty="0" smtClean="0"/>
              <a:t>and the faces [4].</a:t>
            </a:r>
          </a:p>
          <a:p>
            <a:r>
              <a:rPr lang="en-US" dirty="0" smtClean="0"/>
              <a:t>Contour filtering - Identify </a:t>
            </a:r>
            <a:r>
              <a:rPr lang="en-US" dirty="0" err="1" smtClean="0"/>
              <a:t>cubelets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 smtClean="0"/>
              <a:t>each face [5].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13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OpenCV</a:t>
            </a:r>
            <a:r>
              <a:rPr lang="en-US" dirty="0"/>
              <a:t> &amp; Image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097088"/>
            <a:ext cx="74294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Final Implementation</a:t>
            </a:r>
            <a:endParaRPr lang="en-US" u="sng" dirty="0"/>
          </a:p>
          <a:p>
            <a:r>
              <a:rPr lang="en-US" dirty="0" smtClean="0"/>
              <a:t>One camera</a:t>
            </a:r>
            <a:endParaRPr lang="en-US" dirty="0"/>
          </a:p>
          <a:p>
            <a:r>
              <a:rPr lang="en-US" dirty="0" smtClean="0"/>
              <a:t>Static mask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59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and Image </a:t>
            </a:r>
            <a:r>
              <a:rPr lang="en-US" dirty="0" err="1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HSV </a:t>
            </a:r>
            <a:r>
              <a:rPr lang="en-US" dirty="0"/>
              <a:t>conversion – Convert RGB to HSV [3].</a:t>
            </a:r>
          </a:p>
          <a:p>
            <a:r>
              <a:rPr lang="en-US" dirty="0"/>
              <a:t>HSV characterization – Use pixel histogram and bin each </a:t>
            </a:r>
            <a:r>
              <a:rPr lang="en-US" dirty="0" err="1"/>
              <a:t>facelet</a:t>
            </a:r>
            <a:r>
              <a:rPr lang="en-US" dirty="0"/>
              <a:t> (square) [6]</a:t>
            </a:r>
            <a:r>
              <a:rPr lang="en-US" dirty="0" smtClean="0"/>
              <a:t>.</a:t>
            </a:r>
          </a:p>
          <a:p>
            <a:r>
              <a:rPr lang="en-US" dirty="0" smtClean="0"/>
              <a:t>Histogram optimization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497" y="3401737"/>
            <a:ext cx="3051790" cy="304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89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6060" y="4545874"/>
            <a:ext cx="7181951" cy="1245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Kcube</a:t>
            </a:r>
            <a:r>
              <a:rPr lang="en-US" dirty="0" smtClean="0"/>
              <a:t> &amp; Solution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Cubelets</a:t>
            </a:r>
            <a:r>
              <a:rPr lang="en-US" dirty="0" smtClean="0"/>
              <a:t> represented with an ASCII character</a:t>
            </a:r>
          </a:p>
          <a:p>
            <a:pPr lvl="1"/>
            <a:r>
              <a:rPr lang="en-US" dirty="0" smtClean="0"/>
              <a:t>‘W’, ‘R’, ‘B’, ‘G’, ‘O’, ‘Y’</a:t>
            </a:r>
          </a:p>
          <a:p>
            <a:r>
              <a:rPr lang="en-US" dirty="0" err="1" smtClean="0"/>
              <a:t>Kcube</a:t>
            </a:r>
            <a:r>
              <a:rPr lang="en-US" dirty="0"/>
              <a:t> </a:t>
            </a:r>
            <a:r>
              <a:rPr lang="en-US" dirty="0" smtClean="0"/>
              <a:t>application used </a:t>
            </a:r>
            <a:r>
              <a:rPr lang="en-US" dirty="0"/>
              <a:t>to generate the solution </a:t>
            </a:r>
            <a:r>
              <a:rPr lang="en-US" dirty="0" smtClean="0"/>
              <a:t>sequence [5].</a:t>
            </a:r>
            <a:endParaRPr lang="en-US" dirty="0"/>
          </a:p>
          <a:p>
            <a:pPr lvl="1"/>
            <a:r>
              <a:rPr lang="en-US" dirty="0" smtClean="0"/>
              <a:t>Created by Greg Schmidt</a:t>
            </a:r>
          </a:p>
          <a:p>
            <a:pPr lvl="1"/>
            <a:r>
              <a:rPr lang="en-US" dirty="0" smtClean="0"/>
              <a:t>Utilizes </a:t>
            </a:r>
            <a:r>
              <a:rPr lang="en-US" dirty="0" err="1" smtClean="0"/>
              <a:t>Kociemba’s</a:t>
            </a:r>
            <a:r>
              <a:rPr lang="en-US" dirty="0" smtClean="0"/>
              <a:t> algorithm</a:t>
            </a:r>
          </a:p>
          <a:p>
            <a:pPr marL="0" indent="0">
              <a:buNone/>
            </a:pP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Microsoft 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Windows [ Version X.X. XXX ]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Copyright (c) 2015 Microsoft Corporation . All rights reserved .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c:&gt;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kcube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L: GGWWOWBRB F: GWGBGYWBO U: YOOOWYROY D: ORGWYYYRB R: OGBBRYWRR B: YBROBGWGR</a:t>
            </a:r>
            <a:endParaRPr lang="en-US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589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802</Words>
  <Application>Microsoft Macintosh PowerPoint</Application>
  <PresentationFormat>On-screen Show (4:3)</PresentationFormat>
  <Paragraphs>133</Paragraphs>
  <Slides>19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Circuit</vt:lpstr>
      <vt:lpstr>HERBERT Autonomous Rubik’s Cube Solver</vt:lpstr>
      <vt:lpstr>What inspires you?</vt:lpstr>
      <vt:lpstr>Introduction</vt:lpstr>
      <vt:lpstr>High level System Diagram</vt:lpstr>
      <vt:lpstr>OpenCV &amp; Image Processing</vt:lpstr>
      <vt:lpstr>OpenCV &amp; Image Processing</vt:lpstr>
      <vt:lpstr>OpenCV &amp; Image Processing</vt:lpstr>
      <vt:lpstr>Opencv and Image PRocessing</vt:lpstr>
      <vt:lpstr>Kcube &amp; Solution Sequence</vt:lpstr>
      <vt:lpstr>Mechanical Actuators</vt:lpstr>
      <vt:lpstr>Mechanical Actuators</vt:lpstr>
      <vt:lpstr>Mechanical Actuators</vt:lpstr>
      <vt:lpstr>Electro-Mechanical Stepper Motors</vt:lpstr>
      <vt:lpstr>Electro-Mechanical Stepper Motors</vt:lpstr>
      <vt:lpstr>Electro-Mechanical Stepper Motors</vt:lpstr>
      <vt:lpstr>Challenges</vt:lpstr>
      <vt:lpstr>Summary</vt:lpstr>
      <vt:lpstr>Acknowledgments 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3992 Presentation </dc:title>
  <dc:creator>Matt Frandsen</dc:creator>
  <cp:lastModifiedBy>Jonathan Whitaker</cp:lastModifiedBy>
  <cp:revision>144</cp:revision>
  <dcterms:created xsi:type="dcterms:W3CDTF">2015-04-22T17:43:20Z</dcterms:created>
  <dcterms:modified xsi:type="dcterms:W3CDTF">2015-12-11T17:14:46Z</dcterms:modified>
</cp:coreProperties>
</file>