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8" r:id="rId5"/>
    <p:sldId id="270" r:id="rId6"/>
    <p:sldId id="269" r:id="rId7"/>
    <p:sldId id="260" r:id="rId8"/>
    <p:sldId id="263" r:id="rId9"/>
    <p:sldId id="264" r:id="rId10"/>
    <p:sldId id="271" r:id="rId11"/>
    <p:sldId id="272" r:id="rId12"/>
    <p:sldId id="261" r:id="rId13"/>
    <p:sldId id="265" r:id="rId14"/>
    <p:sldId id="266" r:id="rId15"/>
    <p:sldId id="26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5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56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6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8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1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7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EF8A-A6D9-B040-9BC2-718C5C9E1F9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7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modules/imgproc/doc/miscellaneous_transformations.html%23cvtcolor" TargetMode="External"/><Relationship Id="rId4" Type="http://schemas.openxmlformats.org/officeDocument/2006/relationships/hyperlink" Target="http://docs.opencv.org/modules/imgproc/doc/feature_detection.html?highlight=canny%23canny" TargetMode="External"/><Relationship Id="rId5" Type="http://schemas.openxmlformats.org/officeDocument/2006/relationships/hyperlink" Target="http://docs.opencv.org/modules/imgproc/doc/structural_analysis_and_shape_descriptors.html?highlight=findcontours%23findcontours" TargetMode="External"/><Relationship Id="rId6" Type="http://schemas.openxmlformats.org/officeDocument/2006/relationships/hyperlink" Target="http://kociemba.org/cube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uinnessworldrecords.com/world-records/fastest-robot-to-solve-a-rubiks-cu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s://youtu.be/X0pFZG7j5cE" TargetMode="External"/><Relationship Id="rId1" Type="http://schemas.openxmlformats.org/officeDocument/2006/relationships/video" Target="https://www.youtube.com/embed/X0pFZG7j5cE" TargetMode="Externa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HERBERT</a:t>
            </a:r>
            <a:br>
              <a:rPr lang="en-US" dirty="0" smtClean="0"/>
            </a:br>
            <a:r>
              <a:rPr lang="en-US" sz="2800" dirty="0" smtClean="0"/>
              <a:t>Autonomous Rubik’s Cube Solver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9" y="3602038"/>
            <a:ext cx="5693636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Dylan Lytle</a:t>
            </a:r>
          </a:p>
          <a:p>
            <a:pPr algn="r"/>
            <a:r>
              <a:rPr lang="en-US" dirty="0" smtClean="0"/>
              <a:t>Li Lao</a:t>
            </a:r>
          </a:p>
          <a:p>
            <a:pPr algn="r"/>
            <a:r>
              <a:rPr lang="en-US" dirty="0" smtClean="0"/>
              <a:t>Matt Frandsen</a:t>
            </a:r>
          </a:p>
          <a:p>
            <a:pPr algn="r"/>
            <a:r>
              <a:rPr lang="en-US" dirty="0" smtClean="0"/>
              <a:t>Jon Whitaker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8" y="4878288"/>
            <a:ext cx="693055" cy="578635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98" y="2987267"/>
            <a:ext cx="693055" cy="578635"/>
          </a:xfrm>
          <a:prstGeom prst="rect">
            <a:avLst/>
          </a:prstGeom>
        </p:spPr>
      </p:pic>
      <p:cxnSp>
        <p:nvCxnSpPr>
          <p:cNvPr id="131" name="Straight Arrow Connector 130"/>
          <p:cNvCxnSpPr/>
          <p:nvPr/>
        </p:nvCxnSpPr>
        <p:spPr>
          <a:xfrm flipH="1">
            <a:off x="1164261" y="838200"/>
            <a:ext cx="2569540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1808099" y="838200"/>
            <a:ext cx="1925702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16875" y="1445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890826" y="14456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225119" y="1445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864383" y="14456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242557" y="14456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F’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542082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R’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810000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36663" y="14456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343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810233" y="1445612"/>
            <a:ext cx="33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L’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188608" y="14402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070122" y="144561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11707" y="14402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33083" y="143481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564079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660462" y="1445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143794" y="1450170"/>
            <a:ext cx="4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D2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2384778" y="838200"/>
            <a:ext cx="1349022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141209" y="838200"/>
            <a:ext cx="1592592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2708674" y="838200"/>
            <a:ext cx="1025128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3029463" y="838200"/>
            <a:ext cx="704339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3386667" y="838200"/>
            <a:ext cx="34713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3733800" y="838200"/>
            <a:ext cx="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40" idx="0"/>
          </p:cNvCxnSpPr>
          <p:nvPr/>
        </p:nvCxnSpPr>
        <p:spPr>
          <a:xfrm>
            <a:off x="3733800" y="838200"/>
            <a:ext cx="273530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42" idx="0"/>
          </p:cNvCxnSpPr>
          <p:nvPr/>
        </p:nvCxnSpPr>
        <p:spPr>
          <a:xfrm flipH="1">
            <a:off x="4535119" y="838200"/>
            <a:ext cx="18210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717220" y="838200"/>
            <a:ext cx="211289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717220" y="838200"/>
            <a:ext cx="616780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717220" y="838200"/>
            <a:ext cx="94537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717220" y="838200"/>
            <a:ext cx="1488241" cy="602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717220" y="838200"/>
            <a:ext cx="203366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4717220" y="838200"/>
            <a:ext cx="257748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4717220" y="838200"/>
            <a:ext cx="315099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717220" y="838200"/>
            <a:ext cx="358896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5694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44819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76082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222617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383725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36153" y="189620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39599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989042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39395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648224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93682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7026065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759957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8388201" y="2438988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173524" y="2667000"/>
            <a:ext cx="4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D2</a:t>
            </a:r>
          </a:p>
        </p:txBody>
      </p:sp>
      <p:cxnSp>
        <p:nvCxnSpPr>
          <p:cNvPr id="186" name="Straight Connector 185"/>
          <p:cNvCxnSpPr/>
          <p:nvPr/>
        </p:nvCxnSpPr>
        <p:spPr>
          <a:xfrm>
            <a:off x="8062207" y="2987267"/>
            <a:ext cx="635620" cy="4975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8159682" y="3011800"/>
            <a:ext cx="555066" cy="4730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89" idx="0"/>
          </p:cNvCxnSpPr>
          <p:nvPr/>
        </p:nvCxnSpPr>
        <p:spPr>
          <a:xfrm flipH="1">
            <a:off x="1016479" y="2297076"/>
            <a:ext cx="163175" cy="5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868842" y="281810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1003451" y="318743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1008762" y="386318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868842" y="34938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868842" y="41696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1003451" y="453893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68842" y="4869891"/>
            <a:ext cx="523441" cy="5870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68842" y="4912744"/>
            <a:ext cx="531987" cy="4767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1200244" y="2310209"/>
            <a:ext cx="287581" cy="128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461039" y="564504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936193" y="564504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418209" y="56450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837744" y="564405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3356569" y="5215208"/>
            <a:ext cx="1009931" cy="108881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3078428" y="231020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Kociemba Two-Phase</a:t>
            </a:r>
          </a:p>
          <a:p>
            <a:pPr algn="ctr"/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2092403" y="3292445"/>
            <a:ext cx="5034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43,252,003,274,489,856,000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18 possible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2,217,093,120 possible phase 1 solutions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2047111" y="6304019"/>
            <a:ext cx="6112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Phase 1 Solution: </a:t>
            </a:r>
            <a:r>
              <a:rPr lang="en-US" sz="1600" b="1" dirty="0" smtClean="0"/>
              <a:t>F, U, F2, L2, U2, B2, L’, U, R2, F, B’ </a:t>
            </a:r>
            <a:r>
              <a:rPr lang="en-US" sz="1600" dirty="0" smtClean="0"/>
              <a:t>(11 moves)</a:t>
            </a:r>
            <a:endParaRPr lang="en-US" sz="1600" dirty="0"/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1" y="81995"/>
            <a:ext cx="1326558" cy="110755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5" y="1772599"/>
            <a:ext cx="611860" cy="587982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07" y="1814944"/>
            <a:ext cx="634435" cy="602949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88" y="5333690"/>
            <a:ext cx="958612" cy="90522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473537" y="2239120"/>
            <a:ext cx="33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1612779" y="2537974"/>
            <a:ext cx="10432" cy="25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1612779" y="317843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449201" y="2796026"/>
            <a:ext cx="41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428475" y="3405769"/>
            <a:ext cx="40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L2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408664" y="4026544"/>
            <a:ext cx="4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U2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408664" y="4543412"/>
            <a:ext cx="4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B2</a:t>
            </a:r>
          </a:p>
        </p:txBody>
      </p:sp>
      <p:cxnSp>
        <p:nvCxnSpPr>
          <p:cNvPr id="268" name="Straight Arrow Connector 267"/>
          <p:cNvCxnSpPr/>
          <p:nvPr/>
        </p:nvCxnSpPr>
        <p:spPr>
          <a:xfrm flipH="1">
            <a:off x="1618090" y="4308105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453934" y="50875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L’</a:t>
            </a:r>
          </a:p>
        </p:txBody>
      </p:sp>
      <p:cxnSp>
        <p:nvCxnSpPr>
          <p:cNvPr id="276" name="Straight Arrow Connector 275"/>
          <p:cNvCxnSpPr/>
          <p:nvPr/>
        </p:nvCxnSpPr>
        <p:spPr>
          <a:xfrm flipH="1">
            <a:off x="1617886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H="1">
            <a:off x="1618090" y="4851056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flipH="1">
            <a:off x="1602156" y="540262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5" idx="3"/>
            <a:endCxn id="206" idx="1"/>
          </p:cNvCxnSpPr>
          <p:nvPr/>
        </p:nvCxnSpPr>
        <p:spPr>
          <a:xfrm>
            <a:off x="1796387" y="5829715"/>
            <a:ext cx="13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2348306" y="5844656"/>
            <a:ext cx="13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>
            <a:off x="2724577" y="5828719"/>
            <a:ext cx="13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2581749" y="143481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4716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6" y="4814755"/>
            <a:ext cx="651793" cy="615491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88" y="3073966"/>
            <a:ext cx="651793" cy="615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273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3249" y="14456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9178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48526" y="14553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511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9216" y="14553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022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0619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8743" y="14501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207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8639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26506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91674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616564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7248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534158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305800" y="2514600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91017" y="27008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7985139" y="3089615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025267" y="3089615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111480" y="312825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116791" y="3804005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111480" y="4479755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4429" y="277837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843249" y="305863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77277" y="365079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38726" y="418396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94611" y="478617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23561" y="533317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07915" y="58709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99364" y="586442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3021038" y="5696593"/>
            <a:ext cx="1083839" cy="101210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417792" y="2542799"/>
            <a:ext cx="503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2,217,093,120</a:t>
            </a:r>
            <a:r>
              <a:rPr lang="en-US" dirty="0" smtClean="0"/>
              <a:t>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subset of 10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possible phase 2 solution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265947" y="914400"/>
            <a:ext cx="2449242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2016534" y="914400"/>
            <a:ext cx="1698655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2626506" y="914400"/>
            <a:ext cx="1088683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3188785" y="914400"/>
            <a:ext cx="526404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8" idx="0"/>
          </p:cNvCxnSpPr>
          <p:nvPr/>
        </p:nvCxnSpPr>
        <p:spPr>
          <a:xfrm flipH="1">
            <a:off x="3571774" y="914400"/>
            <a:ext cx="143414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9" idx="0"/>
          </p:cNvCxnSpPr>
          <p:nvPr/>
        </p:nvCxnSpPr>
        <p:spPr>
          <a:xfrm>
            <a:off x="4530310" y="914400"/>
            <a:ext cx="40450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0" idx="0"/>
          </p:cNvCxnSpPr>
          <p:nvPr/>
        </p:nvCxnSpPr>
        <p:spPr>
          <a:xfrm>
            <a:off x="4530310" y="914400"/>
            <a:ext cx="138130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7" idx="0"/>
          </p:cNvCxnSpPr>
          <p:nvPr/>
        </p:nvCxnSpPr>
        <p:spPr>
          <a:xfrm>
            <a:off x="4530310" y="914400"/>
            <a:ext cx="222939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1" idx="0"/>
          </p:cNvCxnSpPr>
          <p:nvPr/>
        </p:nvCxnSpPr>
        <p:spPr>
          <a:xfrm>
            <a:off x="4530310" y="914400"/>
            <a:ext cx="314618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530310" y="914400"/>
            <a:ext cx="3678396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01181" y="4850410"/>
            <a:ext cx="646018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959740" y="4850410"/>
            <a:ext cx="587459" cy="5057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54429" y="414188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54429" y="346612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H="1">
            <a:off x="1169676" y="2401202"/>
            <a:ext cx="72197" cy="299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341624" y="2401202"/>
            <a:ext cx="397737" cy="113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762297" y="24765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63462" y="4447620"/>
            <a:ext cx="6042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Phase 2 Solution: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(9 </a:t>
            </a:r>
            <a:r>
              <a:rPr lang="en-US" sz="1600" dirty="0"/>
              <a:t>moves)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314330" y="5010056"/>
            <a:ext cx="6042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Final Solution:</a:t>
            </a:r>
            <a:r>
              <a:rPr lang="en-US" sz="1600" b="1" dirty="0"/>
              <a:t> F, U, F2, L2, U2, B2, L’, U, R2, F, B</a:t>
            </a:r>
            <a:r>
              <a:rPr lang="en-US" sz="1600" b="1" dirty="0" smtClean="0"/>
              <a:t>’,</a:t>
            </a:r>
            <a:r>
              <a:rPr lang="en-US" sz="1600" dirty="0" smtClean="0"/>
              <a:t>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(20 </a:t>
            </a:r>
            <a:r>
              <a:rPr lang="en-US" sz="1600" dirty="0"/>
              <a:t>moves)</a:t>
            </a: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58" y="79135"/>
            <a:ext cx="1201383" cy="1134471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4" y="1814198"/>
            <a:ext cx="747983" cy="695183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52" y="1814944"/>
            <a:ext cx="674548" cy="694437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17" y="5702508"/>
            <a:ext cx="981267" cy="926614"/>
          </a:xfrm>
          <a:prstGeom prst="rect">
            <a:avLst/>
          </a:prstGeom>
        </p:spPr>
      </p:pic>
      <p:cxnSp>
        <p:nvCxnSpPr>
          <p:cNvPr id="90" name="Straight Arrow Connector 89"/>
          <p:cNvCxnSpPr/>
          <p:nvPr/>
        </p:nvCxnSpPr>
        <p:spPr>
          <a:xfrm flipH="1">
            <a:off x="2001858" y="2787331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991235" y="33876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1985923" y="395721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1996546" y="453183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981200" y="5105400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970577" y="5621434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7" idx="3"/>
            <a:endCxn id="78" idx="1"/>
          </p:cNvCxnSpPr>
          <p:nvPr/>
        </p:nvCxnSpPr>
        <p:spPr>
          <a:xfrm flipV="1">
            <a:off x="2154485" y="6049086"/>
            <a:ext cx="344879" cy="6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9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269332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Mechanical Actuators</a:t>
            </a:r>
            <a:endParaRPr lang="en-US" dirty="0"/>
          </a:p>
        </p:txBody>
      </p:sp>
      <p:pic>
        <p:nvPicPr>
          <p:cNvPr id="6" name="Content Placeholder 5" descr="AirCylind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03" y="4102233"/>
            <a:ext cx="3520243" cy="2642594"/>
          </a:xfrm>
        </p:spPr>
      </p:pic>
      <p:sp>
        <p:nvSpPr>
          <p:cNvPr id="5" name="TextBox 4"/>
          <p:cNvSpPr txBox="1"/>
          <p:nvPr/>
        </p:nvSpPr>
        <p:spPr>
          <a:xfrm>
            <a:off x="1333052" y="1747902"/>
            <a:ext cx="671419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One arm for each face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arm must </a:t>
            </a:r>
            <a:r>
              <a:rPr lang="en-US" sz="2000" dirty="0" smtClean="0"/>
              <a:t>actuate, avoiding contact with the other arms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Initial design ideas: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Rotary motion to linear motion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Linear actuator motor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Solution</a:t>
            </a:r>
            <a:r>
              <a:rPr lang="en-US" sz="2000" dirty="0"/>
              <a:t>: </a:t>
            </a:r>
            <a:r>
              <a:rPr lang="en-US" sz="2000" dirty="0" smtClean="0"/>
              <a:t>Double action pneumatic air cylinder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High Speed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Affordable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Small footprint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Controlled by solenoid valve and a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relay board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Simultaneous coaxial pair motion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Approximately 80-100psi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8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Electro-Mechanical Stepper Motors</a:t>
            </a:r>
            <a:endParaRPr lang="en-US" dirty="0"/>
          </a:p>
        </p:txBody>
      </p:sp>
      <p:pic>
        <p:nvPicPr>
          <p:cNvPr id="4" name="Content Placeholder 3" descr="StepperMotorAr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799" y="4273260"/>
            <a:ext cx="3180760" cy="2381961"/>
          </a:xfrm>
        </p:spPr>
      </p:pic>
      <p:sp>
        <p:nvSpPr>
          <p:cNvPr id="6" name="TextBox 5"/>
          <p:cNvSpPr txBox="1"/>
          <p:nvPr/>
        </p:nvSpPr>
        <p:spPr>
          <a:xfrm>
            <a:off x="856060" y="2364069"/>
            <a:ext cx="71154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actuating arm will have a stepper </a:t>
            </a:r>
            <a:r>
              <a:rPr lang="en-US" sz="2000" dirty="0" smtClean="0"/>
              <a:t>motor to rotate each face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90/180 degree rotations clockwise or counter-clockwise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Controlled by an FPGA and proprietary motor control board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Full steps, no micro-stepping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Break sensor for 90 degree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alignment.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796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Integrates </a:t>
            </a:r>
            <a:r>
              <a:rPr lang="en-US" dirty="0"/>
              <a:t>various technologies and domains of </a:t>
            </a:r>
            <a:r>
              <a:rPr lang="en-US" dirty="0" smtClean="0"/>
              <a:t>engineering.</a:t>
            </a:r>
          </a:p>
          <a:p>
            <a:pPr lvl="1"/>
            <a:r>
              <a:rPr lang="en-US" dirty="0" smtClean="0"/>
              <a:t>Computer and Electrical engineering combined with mechatronics and robotics</a:t>
            </a:r>
          </a:p>
          <a:p>
            <a:r>
              <a:rPr lang="en-US" dirty="0" smtClean="0"/>
              <a:t>Great application </a:t>
            </a:r>
            <a:r>
              <a:rPr lang="en-US" dirty="0"/>
              <a:t>of system integration </a:t>
            </a:r>
            <a:r>
              <a:rPr lang="en-US" dirty="0" smtClean="0"/>
              <a:t>and teamwork.</a:t>
            </a:r>
          </a:p>
          <a:p>
            <a:r>
              <a:rPr lang="en-US" dirty="0" smtClean="0"/>
              <a:t>Mechanical</a:t>
            </a:r>
            <a:r>
              <a:rPr lang="en-US" dirty="0"/>
              <a:t> </a:t>
            </a:r>
            <a:r>
              <a:rPr lang="en-US" dirty="0" smtClean="0"/>
              <a:t>components pose </a:t>
            </a:r>
            <a:r>
              <a:rPr lang="en-US" dirty="0"/>
              <a:t>the greatest </a:t>
            </a:r>
            <a:r>
              <a:rPr lang="en-US" dirty="0" smtClean="0"/>
              <a:t>limitations.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485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18971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Acknowledgments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Grey Research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BioFire</a:t>
            </a:r>
            <a:r>
              <a:rPr lang="en-US" dirty="0" smtClean="0"/>
              <a:t> Defense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Futura</a:t>
            </a:r>
            <a:r>
              <a:rPr lang="en-US" dirty="0" smtClean="0"/>
              <a:t> Industries</a:t>
            </a:r>
            <a:endParaRPr lang="en-US" dirty="0"/>
          </a:p>
        </p:txBody>
      </p:sp>
      <p:pic>
        <p:nvPicPr>
          <p:cNvPr id="4" name="Content Placeholder 3" descr="point_gre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13" r="-10713"/>
          <a:stretch>
            <a:fillRect/>
          </a:stretch>
        </p:blipFill>
        <p:spPr>
          <a:xfrm>
            <a:off x="4452116" y="2100405"/>
            <a:ext cx="3167883" cy="732718"/>
          </a:xfrm>
          <a:prstGeom prst="rect">
            <a:avLst/>
          </a:prstGeom>
        </p:spPr>
      </p:pic>
      <p:pic>
        <p:nvPicPr>
          <p:cNvPr id="5" name="Picture 4" descr="biofire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3059095"/>
            <a:ext cx="2997199" cy="1248833"/>
          </a:xfrm>
          <a:prstGeom prst="rect">
            <a:avLst/>
          </a:prstGeom>
        </p:spPr>
      </p:pic>
      <p:pic>
        <p:nvPicPr>
          <p:cNvPr id="6" name="Picture 5" descr="futura_indus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15" y="4533901"/>
            <a:ext cx="2529568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/>
              <a:t>Guinness World Records. </a:t>
            </a:r>
            <a:r>
              <a:rPr lang="en-US" i="1" dirty="0"/>
              <a:t>Fastest robot to solve a Rubik's Cube</a:t>
            </a:r>
            <a:r>
              <a:rPr lang="en-US" dirty="0"/>
              <a:t> [</a:t>
            </a:r>
            <a:r>
              <a:rPr lang="en-US" dirty="0" smtClean="0"/>
              <a:t>Online</a:t>
            </a:r>
            <a:r>
              <a:rPr lang="en-US" dirty="0"/>
              <a:t>]. Available: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www.guinnessworldrecords.com/world-records/fastest-robot-to-solve-a-rubiks-cub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 err="1"/>
              <a:t>OpenCV</a:t>
            </a:r>
            <a:r>
              <a:rPr lang="en-US" dirty="0"/>
              <a:t> Developers Team. </a:t>
            </a:r>
            <a:r>
              <a:rPr lang="en-US" i="1" dirty="0"/>
              <a:t>Miscellaneous Image Transformations</a:t>
            </a:r>
            <a:r>
              <a:rPr lang="en-US" dirty="0"/>
              <a:t> [Online].</a:t>
            </a:r>
          </a:p>
          <a:p>
            <a:pPr marL="0" indent="0">
              <a:buNone/>
            </a:pPr>
            <a:r>
              <a:rPr lang="en-US" dirty="0"/>
              <a:t>Available: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docs.opencv.org/modules/imgproc/doc/miscellaneous_transformations.html#cvtcolor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 err="1"/>
              <a:t>OpenCV</a:t>
            </a:r>
            <a:r>
              <a:rPr lang="en-US" dirty="0"/>
              <a:t> Developers Team. </a:t>
            </a:r>
            <a:r>
              <a:rPr lang="en-US" i="1" dirty="0"/>
              <a:t>Feature Detection </a:t>
            </a:r>
            <a:r>
              <a:rPr lang="en-US" dirty="0"/>
              <a:t>[Online]. Available: </a:t>
            </a:r>
            <a:r>
              <a:rPr lang="en-US" dirty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://docs.opencv.org/modules/imgproc/doc/feature_detection.html?highlight=canny#canny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dirty="0" err="1"/>
              <a:t>OpenCV</a:t>
            </a:r>
            <a:r>
              <a:rPr lang="en-US" dirty="0"/>
              <a:t> Developers Team</a:t>
            </a:r>
            <a:r>
              <a:rPr lang="en-US" i="1" dirty="0"/>
              <a:t>. Structural Analysis and Shape Descriptors </a:t>
            </a:r>
            <a:r>
              <a:rPr lang="en-US" dirty="0"/>
              <a:t>[Online]. Available: </a:t>
            </a:r>
            <a:r>
              <a:rPr lang="en-US" dirty="0">
                <a:hlinkClick r:id="rId5"/>
              </a:rPr>
              <a:t>http://docs.opencv.org/modules/imgproc/doc/structural_analysis_and_shape_descriptors.html?highlight=findcontours#findcontours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[5] Herbert </a:t>
            </a:r>
            <a:r>
              <a:rPr lang="en-US" dirty="0" err="1"/>
              <a:t>Kociemba</a:t>
            </a:r>
            <a:r>
              <a:rPr lang="en-US" dirty="0"/>
              <a:t>. </a:t>
            </a:r>
            <a:r>
              <a:rPr lang="en-US" i="1" dirty="0"/>
              <a:t>The Two-Phase Algorithm</a:t>
            </a:r>
            <a:r>
              <a:rPr lang="en-US" dirty="0"/>
              <a:t> [Online]. Available: </a:t>
            </a:r>
            <a:r>
              <a:rPr lang="en-US" dirty="0">
                <a:hlinkClick r:id="rId6"/>
              </a:rPr>
              <a:t>http://kociemba.org/cube.htm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4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CubeStormer</a:t>
            </a:r>
            <a:r>
              <a:rPr lang="en-US" dirty="0" smtClean="0"/>
              <a:t> 3 – Fastest robot to solve a Rubik’s Cube (3.253s) [1].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X0pFZG7j5cE"/>
          <p:cNvPicPr>
            <a:picLocks noRot="1" noChangeAspect="1"/>
          </p:cNvPicPr>
          <p:nvPr>
            <a:quickTimeFile r:link="rId1"/>
          </p:nvPr>
        </p:nvPicPr>
        <p:blipFill>
          <a:blip r:embed="rId3"/>
          <a:stretch>
            <a:fillRect/>
          </a:stretch>
        </p:blipFill>
        <p:spPr>
          <a:xfrm>
            <a:off x="2284809" y="3429000"/>
            <a:ext cx="4572000" cy="2571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37827" y="6027751"/>
            <a:ext cx="3065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https://youtu.be/</a:t>
            </a:r>
            <a:r>
              <a:rPr lang="en-US" dirty="0" smtClean="0">
                <a:hlinkClick r:id="rId4"/>
              </a:rPr>
              <a:t>X0pFZG7j5cE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1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05647"/>
            <a:ext cx="74294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 Create </a:t>
            </a:r>
            <a:r>
              <a:rPr lang="en-US" dirty="0"/>
              <a:t>an autonomous robotic Rubik's Cube </a:t>
            </a:r>
            <a:r>
              <a:rPr lang="en-US" dirty="0" smtClean="0"/>
              <a:t>solver. </a:t>
            </a:r>
          </a:p>
          <a:p>
            <a:r>
              <a:rPr lang="en-US" dirty="0" smtClean="0"/>
              <a:t>Integrates various technologies</a:t>
            </a:r>
          </a:p>
          <a:p>
            <a:pPr lvl="1"/>
            <a:r>
              <a:rPr lang="en-US" dirty="0" smtClean="0"/>
              <a:t>Video cameras, stepper motors, mechanical actuators, single-board computer, FPGA</a:t>
            </a:r>
            <a:endParaRPr lang="en-US" dirty="0"/>
          </a:p>
          <a:p>
            <a:r>
              <a:rPr lang="en-US" dirty="0" smtClean="0"/>
              <a:t>Possibly </a:t>
            </a:r>
            <a:r>
              <a:rPr lang="en-US" dirty="0" smtClean="0"/>
              <a:t>take Guinness </a:t>
            </a:r>
            <a:r>
              <a:rPr lang="en-US" dirty="0"/>
              <a:t>World </a:t>
            </a:r>
            <a:r>
              <a:rPr lang="en-US" dirty="0" smtClean="0"/>
              <a:t>Record (3.253s)</a:t>
            </a:r>
          </a:p>
          <a:p>
            <a:r>
              <a:rPr lang="en-US" dirty="0" smtClean="0"/>
              <a:t>Optimize mechanical operations while maintaining </a:t>
            </a:r>
            <a:r>
              <a:rPr lang="en-US" dirty="0"/>
              <a:t>the precision needed to rotate the cube.</a:t>
            </a:r>
          </a:p>
        </p:txBody>
      </p:sp>
    </p:spTree>
    <p:extLst>
      <p:ext uri="{BB962C8B-B14F-4D97-AF65-F5344CB8AC3E}">
        <p14:creationId xmlns:p14="http://schemas.microsoft.com/office/powerpoint/2010/main" val="135132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0" y="980069"/>
            <a:ext cx="1676400" cy="1583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3637" y="211276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Corner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91" y="2481937"/>
            <a:ext cx="1665275" cy="157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72" y="4205378"/>
            <a:ext cx="1683085" cy="1589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43" y="4054462"/>
            <a:ext cx="1700994" cy="1606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26" y="2516109"/>
            <a:ext cx="1763828" cy="16655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87251" y="2109547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Face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9364" y="5545640"/>
            <a:ext cx="1498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Cubelet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97330" y="550233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Edge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2889" y="3808240"/>
            <a:ext cx="11208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/>
              <a:t>Cubies</a:t>
            </a:r>
            <a:endParaRPr lang="en-US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9611" y="228600"/>
            <a:ext cx="4153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Cube Representation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11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94" y="75309"/>
            <a:ext cx="2409162" cy="2274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88" y="3278736"/>
            <a:ext cx="2523390" cy="2382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2" y="3226095"/>
            <a:ext cx="2634881" cy="2488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5650" y="2213693"/>
            <a:ext cx="43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Middle </a:t>
            </a:r>
            <a:r>
              <a:rPr lang="en-US" sz="1600" dirty="0" err="1" smtClean="0"/>
              <a:t>Facelets</a:t>
            </a:r>
            <a:r>
              <a:rPr lang="en-US" sz="1600" dirty="0" smtClean="0"/>
              <a:t> Determine Face Color </a:t>
            </a:r>
          </a:p>
          <a:p>
            <a:pPr algn="ctr"/>
            <a:r>
              <a:rPr lang="en-US" sz="1600" dirty="0" smtClean="0"/>
              <a:t>(U = Orange, R = Green, F = Yellow, etc.)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45899" y="5510955"/>
            <a:ext cx="2728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Corner </a:t>
            </a:r>
            <a:r>
              <a:rPr lang="en-US" sz="1600" dirty="0" err="1" smtClean="0"/>
              <a:t>Cubies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9771" y="5510955"/>
            <a:ext cx="272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12 Edge </a:t>
            </a:r>
            <a:r>
              <a:rPr lang="en-US" sz="1600" dirty="0" err="1" smtClean="0"/>
              <a:t>Cubies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372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08" y="417269"/>
            <a:ext cx="2667000" cy="2518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6784" y="16616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2887" y="16875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0537" y="82817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2098" y="17276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8572" y="278877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9984" y="166804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10" name="Curved Connector 9"/>
          <p:cNvCxnSpPr>
            <a:stCxn id="6" idx="0"/>
          </p:cNvCxnSpPr>
          <p:nvPr/>
        </p:nvCxnSpPr>
        <p:spPr>
          <a:xfrm rot="16200000" flipV="1">
            <a:off x="4048784" y="1354715"/>
            <a:ext cx="186809" cy="559138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3"/>
          </p:cNvCxnSpPr>
          <p:nvPr/>
        </p:nvCxnSpPr>
        <p:spPr>
          <a:xfrm flipV="1">
            <a:off x="1315640" y="1661695"/>
            <a:ext cx="466772" cy="191016"/>
          </a:xfrm>
          <a:prstGeom prst="curvedConnector3">
            <a:avLst>
              <a:gd name="adj1" fmla="val 64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1"/>
          </p:cNvCxnSpPr>
          <p:nvPr/>
        </p:nvCxnSpPr>
        <p:spPr>
          <a:xfrm rot="10800000">
            <a:off x="3085288" y="2587977"/>
            <a:ext cx="173285" cy="385465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67" y="651888"/>
            <a:ext cx="2654038" cy="2506219"/>
          </a:xfrm>
          <a:prstGeom prst="rect">
            <a:avLst/>
          </a:prstGeom>
        </p:spPr>
      </p:pic>
      <p:cxnSp>
        <p:nvCxnSpPr>
          <p:cNvPr id="22" name="Curved Connector 21"/>
          <p:cNvCxnSpPr/>
          <p:nvPr/>
        </p:nvCxnSpPr>
        <p:spPr>
          <a:xfrm flipV="1">
            <a:off x="4942837" y="880488"/>
            <a:ext cx="466772" cy="381000"/>
          </a:xfrm>
          <a:prstGeom prst="curvedConnector3">
            <a:avLst>
              <a:gd name="adj1" fmla="val -35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17491" y="328722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 </a:t>
            </a:r>
          </a:p>
          <a:p>
            <a:pPr algn="ctr"/>
            <a:r>
              <a:rPr lang="en-US" sz="1400" b="1" dirty="0" smtClean="0"/>
              <a:t>F Face Twisted Clockwise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85" y="3878951"/>
            <a:ext cx="2699896" cy="2549522"/>
          </a:xfrm>
          <a:prstGeom prst="rect">
            <a:avLst/>
          </a:prstGeom>
        </p:spPr>
      </p:pic>
      <p:cxnSp>
        <p:nvCxnSpPr>
          <p:cNvPr id="33" name="Curved Connector 32"/>
          <p:cNvCxnSpPr/>
          <p:nvPr/>
        </p:nvCxnSpPr>
        <p:spPr>
          <a:xfrm rot="16200000" flipV="1">
            <a:off x="3547481" y="4247816"/>
            <a:ext cx="457198" cy="399476"/>
          </a:xfrm>
          <a:prstGeom prst="curvedConnector3">
            <a:avLst>
              <a:gd name="adj1" fmla="val 1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21920" y="3098225"/>
            <a:ext cx="30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R’ </a:t>
            </a:r>
          </a:p>
          <a:p>
            <a:pPr algn="ctr"/>
            <a:r>
              <a:rPr lang="en-US" sz="1400" b="1" dirty="0" smtClean="0"/>
              <a:t>R Face Twisted Counterclockwise</a:t>
            </a:r>
            <a:endParaRPr lang="en-US" sz="14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67" y="3730980"/>
            <a:ext cx="2827118" cy="266965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113297" y="3121380"/>
            <a:ext cx="259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U2</a:t>
            </a:r>
          </a:p>
          <a:p>
            <a:pPr algn="ctr"/>
            <a:r>
              <a:rPr lang="en-US" sz="1400" b="1" dirty="0" smtClean="0"/>
              <a:t>U Face Twisted 180 Degrees</a:t>
            </a:r>
            <a:endParaRPr lang="en-US" sz="1400" b="1" dirty="0"/>
          </a:p>
        </p:txBody>
      </p:sp>
      <p:cxnSp>
        <p:nvCxnSpPr>
          <p:cNvPr id="23" name="Curved Connector 22"/>
          <p:cNvCxnSpPr/>
          <p:nvPr/>
        </p:nvCxnSpPr>
        <p:spPr>
          <a:xfrm flipV="1">
            <a:off x="5113297" y="4088528"/>
            <a:ext cx="466772" cy="381000"/>
          </a:xfrm>
          <a:prstGeom prst="curvedConnector3">
            <a:avLst>
              <a:gd name="adj1" fmla="val -35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3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14" y="52670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High level System Diagram</a:t>
            </a:r>
            <a:endParaRPr lang="en-US" dirty="0"/>
          </a:p>
        </p:txBody>
      </p:sp>
      <p:pic>
        <p:nvPicPr>
          <p:cNvPr id="4" name="Content Placeholder 3" descr="Herbert System Diagr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93" r="-29793"/>
          <a:stretch>
            <a:fillRect/>
          </a:stretch>
        </p:blipFill>
        <p:spPr>
          <a:xfrm>
            <a:off x="190500" y="1308100"/>
            <a:ext cx="8760728" cy="4818063"/>
          </a:xfrm>
        </p:spPr>
      </p:pic>
    </p:spTree>
    <p:extLst>
      <p:ext uri="{BB962C8B-B14F-4D97-AF65-F5344CB8AC3E}">
        <p14:creationId xmlns:p14="http://schemas.microsoft.com/office/powerpoint/2010/main" val="22726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&amp;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3541714"/>
          </a:xfrm>
        </p:spPr>
        <p:txBody>
          <a:bodyPr>
            <a:normAutofit/>
          </a:bodyPr>
          <a:lstStyle/>
          <a:p>
            <a:r>
              <a:rPr lang="en-US" smtClean="0"/>
              <a:t>Two </a:t>
            </a:r>
            <a:r>
              <a:rPr lang="en-US" dirty="0" smtClean="0"/>
              <a:t>cameras, one for three </a:t>
            </a:r>
            <a:r>
              <a:rPr lang="en-US" dirty="0"/>
              <a:t>of the </a:t>
            </a:r>
            <a:r>
              <a:rPr lang="en-US" dirty="0" smtClean="0"/>
              <a:t>six faces </a:t>
            </a:r>
            <a:r>
              <a:rPr lang="en-US" dirty="0"/>
              <a:t>of the cube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Grayscale conversion – Convert RGB to pixel intensity  for feature filtration [2].</a:t>
            </a:r>
          </a:p>
          <a:p>
            <a:r>
              <a:rPr lang="en-US" dirty="0" smtClean="0"/>
              <a:t>Canny edge detection - Identify </a:t>
            </a:r>
            <a:r>
              <a:rPr lang="en-US" dirty="0"/>
              <a:t>the edges of the </a:t>
            </a:r>
            <a:r>
              <a:rPr lang="en-US" dirty="0" smtClean="0"/>
              <a:t>cube</a:t>
            </a:r>
            <a:r>
              <a:rPr lang="en-US" dirty="0"/>
              <a:t> </a:t>
            </a:r>
            <a:r>
              <a:rPr lang="en-US" dirty="0" smtClean="0"/>
              <a:t>and the faces [3].</a:t>
            </a:r>
          </a:p>
          <a:p>
            <a:r>
              <a:rPr lang="en-US" dirty="0" smtClean="0"/>
              <a:t>Contour filtering - Identify </a:t>
            </a:r>
            <a:r>
              <a:rPr lang="en-US" dirty="0" err="1" smtClean="0"/>
              <a:t>cubelets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each face [4].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1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060" y="4545874"/>
            <a:ext cx="7181951" cy="1245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Kcube</a:t>
            </a:r>
            <a:r>
              <a:rPr lang="en-US" dirty="0" smtClean="0"/>
              <a:t> &amp; Solution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Cubelets</a:t>
            </a:r>
            <a:r>
              <a:rPr lang="en-US" dirty="0" smtClean="0"/>
              <a:t> represented with an ASCII character</a:t>
            </a:r>
          </a:p>
          <a:p>
            <a:pPr lvl="1"/>
            <a:r>
              <a:rPr lang="en-US" dirty="0" smtClean="0"/>
              <a:t>‘W’, ‘R’, ‘B’, ‘G’, ‘O’, ‘Y’</a:t>
            </a:r>
          </a:p>
          <a:p>
            <a:r>
              <a:rPr lang="en-US" dirty="0" err="1" smtClean="0"/>
              <a:t>Kcube</a:t>
            </a:r>
            <a:r>
              <a:rPr lang="en-US" dirty="0"/>
              <a:t> </a:t>
            </a:r>
            <a:r>
              <a:rPr lang="en-US" dirty="0" smtClean="0"/>
              <a:t>application used </a:t>
            </a:r>
            <a:r>
              <a:rPr lang="en-US" dirty="0"/>
              <a:t>to generate the solution </a:t>
            </a:r>
            <a:r>
              <a:rPr lang="en-US" dirty="0" smtClean="0"/>
              <a:t>sequence [5].</a:t>
            </a:r>
            <a:endParaRPr lang="en-US" dirty="0"/>
          </a:p>
          <a:p>
            <a:pPr lvl="1"/>
            <a:r>
              <a:rPr lang="en-US" dirty="0" smtClean="0"/>
              <a:t>Created by Greg Schmidt</a:t>
            </a:r>
          </a:p>
          <a:p>
            <a:pPr lvl="1"/>
            <a:r>
              <a:rPr lang="en-US" dirty="0" smtClean="0"/>
              <a:t>Utilizes </a:t>
            </a:r>
            <a:r>
              <a:rPr lang="en-US" dirty="0" err="1" smtClean="0"/>
              <a:t>Kociemba’s</a:t>
            </a:r>
            <a:r>
              <a:rPr lang="en-US" dirty="0" smtClean="0"/>
              <a:t> algorithm</a:t>
            </a:r>
          </a:p>
          <a:p>
            <a:pPr marL="0" indent="0">
              <a:buNone/>
            </a:pP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Microsoft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Windows [ Version X.X. XXX ]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Copyright (c) 2015 Microsoft Corporation . All rights reserved 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c:&gt;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kcube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L: GGWWOWBRB F: GWGBGYWBO U: YOOOWYROY D: ORGWYYYRB R: OGBBRYWRR B: YBROBGWGR</a:t>
            </a:r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8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866</Words>
  <Application>Microsoft Macintosh PowerPoint</Application>
  <PresentationFormat>On-screen Show (4:3)</PresentationFormat>
  <Paragraphs>187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HERBERT Autonomous Rubik’s Cube Solver</vt:lpstr>
      <vt:lpstr>Background</vt:lpstr>
      <vt:lpstr>Introduction</vt:lpstr>
      <vt:lpstr>PowerPoint Presentation</vt:lpstr>
      <vt:lpstr>PowerPoint Presentation</vt:lpstr>
      <vt:lpstr>PowerPoint Presentation</vt:lpstr>
      <vt:lpstr>High level System Diagram</vt:lpstr>
      <vt:lpstr>OpenCV &amp; Image Processing</vt:lpstr>
      <vt:lpstr>Kcube &amp; Solution Sequence</vt:lpstr>
      <vt:lpstr>PowerPoint Presentation</vt:lpstr>
      <vt:lpstr>PowerPoint Presentation</vt:lpstr>
      <vt:lpstr>Mechanical Actuators</vt:lpstr>
      <vt:lpstr>Electro-Mechanical Stepper Motors</vt:lpstr>
      <vt:lpstr>Summary</vt:lpstr>
      <vt:lpstr>Acknowledgments 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3992 Presentation </dc:title>
  <dc:creator>Matt Frandsen</dc:creator>
  <cp:lastModifiedBy>Jonathan Whitaker</cp:lastModifiedBy>
  <cp:revision>43</cp:revision>
  <dcterms:created xsi:type="dcterms:W3CDTF">2015-04-22T17:43:20Z</dcterms:created>
  <dcterms:modified xsi:type="dcterms:W3CDTF">2015-12-10T17:53:10Z</dcterms:modified>
</cp:coreProperties>
</file>