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69" r:id="rId7"/>
    <p:sldId id="260" r:id="rId8"/>
    <p:sldId id="263" r:id="rId9"/>
    <p:sldId id="264" r:id="rId10"/>
    <p:sldId id="271" r:id="rId11"/>
    <p:sldId id="272" r:id="rId12"/>
    <p:sldId id="261" r:id="rId13"/>
    <p:sldId id="265" r:id="rId14"/>
    <p:sldId id="266" r:id="rId15"/>
    <p:sldId id="26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imgproc/doc/miscellaneous_transformations.html%23cvtcolor" TargetMode="External"/><Relationship Id="rId4" Type="http://schemas.openxmlformats.org/officeDocument/2006/relationships/hyperlink" Target="http://docs.opencv.org/modules/imgproc/doc/feature_detection.html?highlight=canny%23canny" TargetMode="External"/><Relationship Id="rId5" Type="http://schemas.openxmlformats.org/officeDocument/2006/relationships/hyperlink" Target="http://docs.opencv.org/modules/imgproc/doc/structural_analysis_and_shape_descriptors.html?highlight=findcontours%23findcontours" TargetMode="External"/><Relationship Id="rId6" Type="http://schemas.openxmlformats.org/officeDocument/2006/relationships/hyperlink" Target="http://kociemba.org/cube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innessworldrecords.com/world-records/fastest-robot-to-solve-a-rubiks-cu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youtu.be/X0pFZG7j5cE" TargetMode="External"/><Relationship Id="rId1" Type="http://schemas.openxmlformats.org/officeDocument/2006/relationships/video" Target="https://www.youtube.com/embed/X0pFZG7j5cE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569363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Dylan Lytle</a:t>
            </a:r>
          </a:p>
          <a:p>
            <a:pPr algn="r"/>
            <a:r>
              <a:rPr lang="en-US" dirty="0" smtClean="0"/>
              <a:t>Li Lao</a:t>
            </a:r>
          </a:p>
          <a:p>
            <a:pPr algn="r"/>
            <a:r>
              <a:rPr lang="en-US" dirty="0" smtClean="0"/>
              <a:t>Matt Frandsen</a:t>
            </a:r>
          </a:p>
          <a:p>
            <a:pPr algn="r"/>
            <a:r>
              <a:rPr lang="en-US" dirty="0" smtClean="0"/>
              <a:t>Jon 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8" y="487828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98" y="2987267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 flipH="1">
            <a:off x="1164261" y="838200"/>
            <a:ext cx="256954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808099" y="838200"/>
            <a:ext cx="19257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16875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90826" y="14456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25119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64383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42557" y="14456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42082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36663" y="14456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810233" y="1445612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L’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188608" y="14402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70122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11707" y="14402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33083" y="14348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6407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660462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143794" y="1450170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D2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2384778" y="838200"/>
            <a:ext cx="1349022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41209" y="838200"/>
            <a:ext cx="159259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2708674" y="838200"/>
            <a:ext cx="1025128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029463" y="838200"/>
            <a:ext cx="70433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3386667" y="838200"/>
            <a:ext cx="34713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3733800" y="838200"/>
            <a:ext cx="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717220" y="838200"/>
            <a:ext cx="2112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717220" y="838200"/>
            <a:ext cx="61678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717220" y="838200"/>
            <a:ext cx="94537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717220" y="838200"/>
            <a:ext cx="1488241" cy="60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717220" y="838200"/>
            <a:ext cx="203366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717220" y="838200"/>
            <a:ext cx="257748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717220" y="838200"/>
            <a:ext cx="315099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717220" y="838200"/>
            <a:ext cx="358896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388201" y="2438988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173524" y="2667000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062207" y="2987267"/>
            <a:ext cx="635620" cy="4975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159682" y="3011800"/>
            <a:ext cx="555066" cy="4730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9" idx="0"/>
          </p:cNvCxnSpPr>
          <p:nvPr/>
        </p:nvCxnSpPr>
        <p:spPr>
          <a:xfrm flipH="1">
            <a:off x="1016479" y="2297076"/>
            <a:ext cx="163175" cy="5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68842" y="28181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1003451" y="318743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1008762" y="386318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68842" y="34938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868842" y="41696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1003451" y="453893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68842" y="4869891"/>
            <a:ext cx="523441" cy="587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68842" y="4912744"/>
            <a:ext cx="531987" cy="476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200244" y="2310209"/>
            <a:ext cx="287581" cy="128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461039" y="564504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936193" y="564504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18209" y="56450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837744" y="56440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356569" y="5215208"/>
            <a:ext cx="1009931" cy="108881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078428" y="231020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Kociemba Two-Phase</a:t>
            </a:r>
          </a:p>
          <a:p>
            <a:pPr algn="ctr"/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2092403" y="3292445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2047111" y="6304019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07" y="1814944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88" y="5333690"/>
            <a:ext cx="958612" cy="90522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473537" y="2239120"/>
            <a:ext cx="3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612779" y="2537974"/>
            <a:ext cx="10432" cy="25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612779" y="31784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449201" y="2796026"/>
            <a:ext cx="41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428475" y="3405769"/>
            <a:ext cx="40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L2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408664" y="4026544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U2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408664" y="4543412"/>
            <a:ext cx="4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B2</a:t>
            </a:r>
          </a:p>
        </p:txBody>
      </p:sp>
      <p:cxnSp>
        <p:nvCxnSpPr>
          <p:cNvPr id="268" name="Straight Arrow Connector 267"/>
          <p:cNvCxnSpPr/>
          <p:nvPr/>
        </p:nvCxnSpPr>
        <p:spPr>
          <a:xfrm flipH="1">
            <a:off x="1618090" y="430810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453934" y="50875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L’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617886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>
            <a:off x="1618090" y="4851056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1602156" y="540262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5" idx="3"/>
            <a:endCxn id="206" idx="1"/>
          </p:cNvCxnSpPr>
          <p:nvPr/>
        </p:nvCxnSpPr>
        <p:spPr>
          <a:xfrm>
            <a:off x="1796387" y="5829715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348306" y="5844656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2724577" y="5828719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2581749" y="143481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716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6" y="4814755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88" y="3073966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273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3249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9178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8526" y="14553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07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05800" y="2514600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91017" y="27008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985139" y="3089615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025267" y="3089615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111480" y="312825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116791" y="380400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111480" y="447975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4429" y="277837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43249" y="30586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77277" y="36507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38726" y="418396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94611" y="47861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23561" y="533317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07915" y="58709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99364" y="586442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21038" y="5696593"/>
            <a:ext cx="1083839" cy="101210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417792" y="2542799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265947" y="914400"/>
            <a:ext cx="2449242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016534" y="914400"/>
            <a:ext cx="1698655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626506" y="914400"/>
            <a:ext cx="1088683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188785" y="914400"/>
            <a:ext cx="52640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530310" y="914400"/>
            <a:ext cx="3678396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01181" y="4850410"/>
            <a:ext cx="646018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959740" y="4850410"/>
            <a:ext cx="587459" cy="5057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54429" y="414188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54429" y="346612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1169676" y="2401202"/>
            <a:ext cx="72197" cy="29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41624" y="2401202"/>
            <a:ext cx="397737" cy="11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62297" y="24765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63462" y="4447620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314330" y="501005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4" y="1814198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52" y="1814944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17" y="5702508"/>
            <a:ext cx="981267" cy="926614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H="1">
            <a:off x="2001858" y="278733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991235" y="33876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985923" y="395721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996546" y="45318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981200" y="5105400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970577" y="56214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3"/>
            <a:endCxn id="78" idx="1"/>
          </p:cNvCxnSpPr>
          <p:nvPr/>
        </p:nvCxnSpPr>
        <p:spPr>
          <a:xfrm flipV="1">
            <a:off x="2154485" y="6049086"/>
            <a:ext cx="344879" cy="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9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69332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Mechanical Actuators</a:t>
            </a:r>
            <a:endParaRPr lang="en-US" dirty="0"/>
          </a:p>
        </p:txBody>
      </p:sp>
      <p:pic>
        <p:nvPicPr>
          <p:cNvPr id="6" name="Content Placeholder 5" descr="AirCylin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3" y="4102233"/>
            <a:ext cx="3520243" cy="2642594"/>
          </a:xfrm>
        </p:spPr>
      </p:pic>
      <p:sp>
        <p:nvSpPr>
          <p:cNvPr id="5" name="TextBox 4"/>
          <p:cNvSpPr txBox="1"/>
          <p:nvPr/>
        </p:nvSpPr>
        <p:spPr>
          <a:xfrm>
            <a:off x="1333052" y="1747902"/>
            <a:ext cx="67141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arm for each face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arm must </a:t>
            </a:r>
            <a:r>
              <a:rPr lang="en-US" sz="2000" dirty="0" smtClean="0"/>
              <a:t>actuate, avoiding contact with the other arms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Initial design ideas: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Rotary motion to linear motion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Linear actuator motor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Solution</a:t>
            </a:r>
            <a:r>
              <a:rPr lang="en-US" sz="2000" dirty="0"/>
              <a:t>: </a:t>
            </a:r>
            <a:r>
              <a:rPr lang="en-US" sz="2000" dirty="0" smtClean="0"/>
              <a:t>Double action pneumatic air cylinder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High Speed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Affordable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Small footprint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solenoid valve and a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relay board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Simultaneous coaxial pair motion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Approximately 80-100psi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99" y="4273260"/>
            <a:ext cx="3180760" cy="2381961"/>
          </a:xfrm>
        </p:spPr>
      </p:pic>
      <p:sp>
        <p:nvSpPr>
          <p:cNvPr id="6" name="TextBox 5"/>
          <p:cNvSpPr txBox="1"/>
          <p:nvPr/>
        </p:nvSpPr>
        <p:spPr>
          <a:xfrm>
            <a:off x="856060" y="2364069"/>
            <a:ext cx="7115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actuating arm will have a stepper </a:t>
            </a:r>
            <a:r>
              <a:rPr lang="en-US" sz="2000" dirty="0" smtClean="0"/>
              <a:t>motor to rotate each face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90/180 degree rotations clockwise or counter-clockwise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an FPGA and proprietary motor control board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Full steps, no micro-stepping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Break sensor for 90 degree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alignment.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/>
              <a:t>various technologies and domains of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Computer and Electrical engineering combined with mechatronics and robotics</a:t>
            </a:r>
          </a:p>
          <a:p>
            <a:r>
              <a:rPr lang="en-US" dirty="0" smtClean="0"/>
              <a:t>Great application </a:t>
            </a:r>
            <a:r>
              <a:rPr lang="en-US" dirty="0"/>
              <a:t>of system integration </a:t>
            </a:r>
            <a:r>
              <a:rPr lang="en-US" dirty="0" smtClean="0"/>
              <a:t>and teamwork.</a:t>
            </a:r>
          </a:p>
          <a:p>
            <a:r>
              <a:rPr lang="en-US" dirty="0" smtClean="0"/>
              <a:t>Mechanical</a:t>
            </a:r>
            <a:r>
              <a:rPr lang="en-US" dirty="0"/>
              <a:t> </a:t>
            </a:r>
            <a:r>
              <a:rPr lang="en-US" dirty="0" smtClean="0"/>
              <a:t>components pose </a:t>
            </a:r>
            <a:r>
              <a:rPr lang="en-US" dirty="0"/>
              <a:t>the greatest </a:t>
            </a:r>
            <a:r>
              <a:rPr lang="en-US" dirty="0" smtClean="0"/>
              <a:t>limitations.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18971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452116" y="2100405"/>
            <a:ext cx="3167883" cy="732718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059095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15" y="4533901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Guinness World Records. </a:t>
            </a:r>
            <a:r>
              <a:rPr lang="en-US" i="1" dirty="0"/>
              <a:t>Fastest robot to solve a Rubik's Cube</a:t>
            </a:r>
            <a:r>
              <a:rPr lang="en-US" dirty="0"/>
              <a:t> [</a:t>
            </a:r>
            <a:r>
              <a:rPr lang="en-US" dirty="0" smtClean="0"/>
              <a:t>Online</a:t>
            </a:r>
            <a:r>
              <a:rPr lang="en-US" dirty="0"/>
              <a:t>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www.guinnessworldrecords.com/world-records/fastest-robot-to-solve-a-rubiks-cub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Miscellaneous Image Transformations</a:t>
            </a:r>
            <a:r>
              <a:rPr lang="en-US" dirty="0"/>
              <a:t> [Online].</a:t>
            </a:r>
          </a:p>
          <a:p>
            <a:pPr marL="0" indent="0">
              <a:buNone/>
            </a:pPr>
            <a:r>
              <a:rPr lang="en-US" dirty="0"/>
              <a:t>Available: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docs.opencv.org/modules/imgproc/doc/miscellaneous_transformations.html#cvtcolor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Feature Detection </a:t>
            </a:r>
            <a:r>
              <a:rPr lang="en-US" dirty="0"/>
              <a:t>[Online]. Available: </a:t>
            </a:r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://docs.opencv.org/modules/imgproc/doc/feature_detection.html?highlight=canny#canny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OpenCV</a:t>
            </a:r>
            <a:r>
              <a:rPr lang="en-US" dirty="0"/>
              <a:t> Developers Team</a:t>
            </a:r>
            <a:r>
              <a:rPr lang="en-US" i="1" dirty="0"/>
              <a:t>. Structural Analysis and Shape Descriptors </a:t>
            </a:r>
            <a:r>
              <a:rPr lang="en-US" dirty="0"/>
              <a:t>[Online]. Available: </a:t>
            </a:r>
            <a:r>
              <a:rPr lang="en-US" dirty="0">
                <a:hlinkClick r:id="rId5"/>
              </a:rPr>
              <a:t>http://docs.opencv.org/modules/imgproc/doc/structural_analysis_and_shape_descriptors.html?highlight=findcontours#findcontours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[5] Herbert </a:t>
            </a:r>
            <a:r>
              <a:rPr lang="en-US" dirty="0" err="1"/>
              <a:t>Kociemba</a:t>
            </a:r>
            <a:r>
              <a:rPr lang="en-US" dirty="0"/>
              <a:t>. </a:t>
            </a:r>
            <a:r>
              <a:rPr lang="en-US" i="1" dirty="0"/>
              <a:t>The Two-Phase Algorithm</a:t>
            </a:r>
            <a:r>
              <a:rPr lang="en-US" dirty="0"/>
              <a:t> [Online]. Available: </a:t>
            </a:r>
            <a:r>
              <a:rPr lang="en-US" dirty="0">
                <a:hlinkClick r:id="rId6"/>
              </a:rPr>
              <a:t>http://kociemba.org/cube.htm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CubeStormer</a:t>
            </a:r>
            <a:r>
              <a:rPr lang="en-US" dirty="0" smtClean="0"/>
              <a:t> 3 – Fastest robot to solve a Rubik’s Cube (3.253s) [1]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X0pFZG7j5cE"/>
          <p:cNvPicPr>
            <a:picLocks noRot="1" noChangeAspect="1"/>
          </p:cNvPicPr>
          <p:nvPr>
            <a:quickTimeFile r:link="rId1"/>
          </p:nvPr>
        </p:nvPicPr>
        <p:blipFill>
          <a:blip r:embed="rId3"/>
          <a:stretch>
            <a:fillRect/>
          </a:stretch>
        </p:blipFill>
        <p:spPr>
          <a:xfrm>
            <a:off x="2284809" y="3429000"/>
            <a:ext cx="4572000" cy="2571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7827" y="6027751"/>
            <a:ext cx="306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</a:t>
            </a:r>
            <a:r>
              <a:rPr lang="en-US" dirty="0" smtClean="0">
                <a:hlinkClick r:id="rId4"/>
              </a:rPr>
              <a:t>X0pFZG7j5cE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5647"/>
            <a:ext cx="74294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Create </a:t>
            </a:r>
            <a:r>
              <a:rPr lang="en-US" dirty="0"/>
              <a:t>an autonomous robotic Rubik's Cube </a:t>
            </a:r>
            <a:r>
              <a:rPr lang="en-US" dirty="0" smtClean="0"/>
              <a:t>solver. </a:t>
            </a:r>
          </a:p>
          <a:p>
            <a:r>
              <a:rPr lang="en-US" dirty="0" smtClean="0"/>
              <a:t>Integrates various technologies</a:t>
            </a:r>
          </a:p>
          <a:p>
            <a:pPr lvl="1"/>
            <a:r>
              <a:rPr lang="en-US" dirty="0" smtClean="0"/>
              <a:t>Video cameras, stepper motors, mechanical actuators, single-board computer, FPGA</a:t>
            </a:r>
            <a:endParaRPr lang="en-US" dirty="0"/>
          </a:p>
          <a:p>
            <a:r>
              <a:rPr lang="en-US" dirty="0" smtClean="0"/>
              <a:t>Take Guinness </a:t>
            </a:r>
            <a:r>
              <a:rPr lang="en-US" dirty="0"/>
              <a:t>World </a:t>
            </a:r>
            <a:r>
              <a:rPr lang="en-US" dirty="0" smtClean="0"/>
              <a:t>Record (3.253s)</a:t>
            </a:r>
          </a:p>
          <a:p>
            <a:r>
              <a:rPr lang="en-US" dirty="0" smtClean="0"/>
              <a:t>Optimize mechanical operations while maintaining </a:t>
            </a:r>
            <a:r>
              <a:rPr lang="en-US" dirty="0"/>
              <a:t>the precision needed to rotate the cube.</a:t>
            </a:r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980069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637" y="211276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91" y="2481937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2" y="420537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3" y="4054462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2516109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7251" y="2109547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64" y="5545640"/>
            <a:ext cx="1498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Cubelet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330" y="550233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2889" y="3808240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/>
              <a:t>Cubies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9611" y="228600"/>
            <a:ext cx="415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1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94" y="75309"/>
            <a:ext cx="2409162" cy="2274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88" y="3278736"/>
            <a:ext cx="2523390" cy="238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2" y="3226095"/>
            <a:ext cx="2634881" cy="2488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650" y="2213693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Middle </a:t>
            </a:r>
            <a:r>
              <a:rPr lang="en-US" sz="1600" dirty="0" err="1" smtClean="0"/>
              <a:t>Facelets</a:t>
            </a:r>
            <a:r>
              <a:rPr lang="en-US" sz="1600" dirty="0" smtClean="0"/>
              <a:t> Determine Face Color </a:t>
            </a:r>
          </a:p>
          <a:p>
            <a:pPr algn="ctr"/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45899" y="5510955"/>
            <a:ext cx="27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9771" y="5510955"/>
            <a:ext cx="272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Edge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72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417269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784" y="16616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2887" y="16875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537" y="8281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98" y="172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572" y="27887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984" y="16680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4048784" y="1354715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1315640" y="1661695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3085288" y="2587977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651888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4942837" y="88048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7491" y="328722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85" y="3878951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547481" y="4247816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1920" y="3098225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3730980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13297" y="3121380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5113297" y="408852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3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4" y="52670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05944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Two cameras, one for three </a:t>
            </a:r>
            <a:r>
              <a:rPr lang="en-US" dirty="0"/>
              <a:t>of the </a:t>
            </a:r>
            <a:r>
              <a:rPr lang="en-US" dirty="0" smtClean="0"/>
              <a:t>six faces </a:t>
            </a:r>
            <a:r>
              <a:rPr lang="en-US" dirty="0"/>
              <a:t>of the 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Grayscale conversion – Convert RGB to pixel intensity  for feature filtration [2].</a:t>
            </a:r>
          </a:p>
          <a:p>
            <a:r>
              <a:rPr lang="en-US" dirty="0" smtClean="0"/>
              <a:t>Canny edge detection - Identify </a:t>
            </a:r>
            <a:r>
              <a:rPr lang="en-US" dirty="0"/>
              <a:t>the edges of the </a:t>
            </a:r>
            <a:r>
              <a:rPr lang="en-US" dirty="0" smtClean="0"/>
              <a:t>cube</a:t>
            </a:r>
            <a:r>
              <a:rPr lang="en-US" dirty="0"/>
              <a:t> </a:t>
            </a:r>
            <a:r>
              <a:rPr lang="en-US" dirty="0" smtClean="0"/>
              <a:t>and the faces [3].</a:t>
            </a:r>
          </a:p>
          <a:p>
            <a:r>
              <a:rPr lang="en-US" dirty="0" smtClean="0"/>
              <a:t>Contour filtering - Identify </a:t>
            </a:r>
            <a:r>
              <a:rPr lang="en-US" dirty="0" err="1" smtClean="0"/>
              <a:t>cubelets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each face [4].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60" y="4545874"/>
            <a:ext cx="7181951" cy="1245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Kcube</a:t>
            </a:r>
            <a:r>
              <a:rPr lang="en-US" dirty="0" smtClean="0"/>
              <a:t> 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Cubelets</a:t>
            </a:r>
            <a:r>
              <a:rPr lang="en-US" dirty="0" smtClean="0"/>
              <a:t> represented with an ASCII character</a:t>
            </a:r>
          </a:p>
          <a:p>
            <a:pPr lvl="1"/>
            <a:r>
              <a:rPr lang="en-US" dirty="0" smtClean="0"/>
              <a:t>‘W’, ‘R’, ‘B’, ‘G’, ‘O’, ‘Y’</a:t>
            </a:r>
          </a:p>
          <a:p>
            <a:r>
              <a:rPr lang="en-US" dirty="0" err="1" smtClean="0"/>
              <a:t>Kcube</a:t>
            </a:r>
            <a:r>
              <a:rPr lang="en-US" dirty="0"/>
              <a:t> </a:t>
            </a:r>
            <a:r>
              <a:rPr lang="en-US" dirty="0" smtClean="0"/>
              <a:t>application used </a:t>
            </a:r>
            <a:r>
              <a:rPr lang="en-US" dirty="0"/>
              <a:t>to generate the solution </a:t>
            </a:r>
            <a:r>
              <a:rPr lang="en-US" dirty="0" smtClean="0"/>
              <a:t>sequence [5].</a:t>
            </a:r>
            <a:endParaRPr lang="en-US" dirty="0"/>
          </a:p>
          <a:p>
            <a:pPr lvl="1"/>
            <a:r>
              <a:rPr lang="en-US" dirty="0" smtClean="0"/>
              <a:t>Created by Greg Schmidt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Kociemba’s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Windows [ Version X.X. XXX ]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2015 Microsoft Corporation . All rights reserved 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c:&gt;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kcube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L: GGWWOWBRB F: GWGBGYWBO U: YOOOWYROY D: ORGWYYYRB R: OGBBRYWRR B: YBROBGWGR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865</Words>
  <Application>Microsoft Macintosh PowerPoint</Application>
  <PresentationFormat>On-screen Show (4:3)</PresentationFormat>
  <Paragraphs>187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HERBERT Autonomous Rubik’s Cube Solver</vt:lpstr>
      <vt:lpstr>Background</vt:lpstr>
      <vt:lpstr>Introduction</vt:lpstr>
      <vt:lpstr>PowerPoint Presentation</vt:lpstr>
      <vt:lpstr>PowerPoint Presentation</vt:lpstr>
      <vt:lpstr>PowerPoint Presentation</vt:lpstr>
      <vt:lpstr>High level System Diagram</vt:lpstr>
      <vt:lpstr>OpenCV &amp; Image Processing</vt:lpstr>
      <vt:lpstr>Kcube &amp; Solution Sequence</vt:lpstr>
      <vt:lpstr>PowerPoint Presentation</vt:lpstr>
      <vt:lpstr>PowerPoint Presentation</vt:lpstr>
      <vt:lpstr>Mechanical Actuators</vt:lpstr>
      <vt:lpstr>Electro-Mechanical Stepper Motors</vt:lpstr>
      <vt:lpstr>Summary</vt:lpstr>
      <vt:lpstr>Acknowledgments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Jonathan Whitaker</cp:lastModifiedBy>
  <cp:revision>41</cp:revision>
  <dcterms:created xsi:type="dcterms:W3CDTF">2015-04-22T17:43:20Z</dcterms:created>
  <dcterms:modified xsi:type="dcterms:W3CDTF">2015-04-29T17:14:01Z</dcterms:modified>
</cp:coreProperties>
</file>