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4" r:id="rId6"/>
    <p:sldId id="258" r:id="rId7"/>
    <p:sldId id="303" r:id="rId8"/>
    <p:sldId id="290" r:id="rId9"/>
    <p:sldId id="289" r:id="rId10"/>
    <p:sldId id="260" r:id="rId11"/>
    <p:sldId id="304" r:id="rId12"/>
    <p:sldId id="266" r:id="rId13"/>
    <p:sldId id="280" r:id="rId14"/>
    <p:sldId id="278" r:id="rId15"/>
    <p:sldId id="277" r:id="rId16"/>
    <p:sldId id="263" r:id="rId17"/>
    <p:sldId id="261" r:id="rId18"/>
    <p:sldId id="279" r:id="rId19"/>
    <p:sldId id="271" r:id="rId20"/>
    <p:sldId id="268" r:id="rId21"/>
    <p:sldId id="294" r:id="rId22"/>
    <p:sldId id="292" r:id="rId23"/>
    <p:sldId id="300" r:id="rId24"/>
    <p:sldId id="301" r:id="rId25"/>
    <p:sldId id="298" r:id="rId26"/>
    <p:sldId id="288" r:id="rId27"/>
    <p:sldId id="287" r:id="rId28"/>
    <p:sldId id="285" r:id="rId29"/>
    <p:sldId id="302" r:id="rId30"/>
    <p:sldId id="299" r:id="rId31"/>
    <p:sldId id="296" r:id="rId32"/>
    <p:sldId id="305" r:id="rId33"/>
    <p:sldId id="267" r:id="rId34"/>
    <p:sldId id="274" r:id="rId35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 Medium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62A51-0541-0078-B5FA-7ED23EAE9D89}" v="80" dt="2022-11-15T12:57:46.454"/>
    <p1510:client id="{118B5A99-AADE-B460-696C-2DCCA9AB1BF2}" v="516" dt="2022-11-16T10:15:02"/>
    <p1510:client id="{1DB90BE6-30D6-4DA0-C939-6F67BD22C5DA}" v="501" dt="2022-11-16T10:13:35.129"/>
    <p1510:client id="{2AA277FD-3509-71A8-5330-7D84514E83A5}" v="122" dt="2022-11-16T13:44:12.061"/>
    <p1510:client id="{2DCDF489-CA11-4F07-FA69-C454775150B7}" v="3" dt="2022-11-14T14:34:48.087"/>
    <p1510:client id="{33AA384B-6FB9-8E1E-4E30-955BDEEB8AEB}" v="221" dt="2022-11-16T14:02:32.726"/>
    <p1510:client id="{35FDA9A3-940E-E02A-A7FD-BF36FB688D58}" v="212" dt="2022-11-15T23:15:33.933"/>
    <p1510:client id="{38839DAB-9BFF-DAD0-2A43-8628228CB130}" v="811" dt="2022-11-15T15:31:54.615"/>
    <p1510:client id="{38ED033D-0F2A-4A04-83A3-280107A5AAA7}" v="56" dt="2022-11-14T14:35:30.360"/>
    <p1510:client id="{5752F677-A08C-2E61-FFAE-20D657A24AE8}" v="83" dt="2022-11-15T17:21:46.910"/>
    <p1510:client id="{837E171F-552B-78FA-D2D9-75BA7106ACDB}" v="1429" dt="2022-11-15T23:25:18.913"/>
    <p1510:client id="{8D5CFB18-3E25-A8EB-C6D9-81FE771CEC4F}" v="821" dt="2022-11-16T10:36:17.946"/>
    <p1510:client id="{99C52178-42FD-5F49-CCA8-3684E6EE0E26}" v="122" dt="2022-11-15T16:29:24.589"/>
    <p1510:client id="{A1011C8C-BB59-1B24-67E1-62D81568EA50}" v="2" dt="2022-11-15T08:14:49.640"/>
    <p1510:client id="{AA5FFD4C-60BC-A881-C9FE-57E475681583}" v="67" dt="2022-11-15T18:42:18.920"/>
    <p1510:client id="{CA8A4CA4-BDCE-CB3C-8C61-DAC3F2BAFAB4}" v="152" dt="2022-11-16T13:57:06.334"/>
    <p1510:client id="{D98F8185-BF71-92FD-CDAA-CC93184E1BB6}" v="252" dt="2022-11-15T17:21:43.064"/>
    <p1510:client id="{F78CFDF4-3D50-625D-C2D3-1C8C8C7A9AFE}" v="7" dt="2022-11-15T16:18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A9D5000-7150-9BE8-76BA-58EBF726D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B41363-9C26-75B4-91C2-2928E09268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168B4-620C-4989-91B9-4C1066B10B8E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04B98C-957A-885F-2D25-7F57585B37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BD0285-2A5D-9D39-10A3-1A66871D2A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39C-82C9-42E8-94F9-3F256438A2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5761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ACBE698-2D85-4D93-8A13-6C00FB7316A9}" type="slidenum">
              <a:rPr lang="fr-FR" smtClean="0"/>
              <a:t>1</a:t>
            </a:fld>
            <a:fld id="{EDE5D7ED-566D-4D8A-8D45-C11B41B0E83B}" type="slidenum">
              <a:rPr lang="fr-FR" smtClean="0"/>
              <a:t>1</a:t>
            </a:fld>
            <a:fld id="{5C81D140-413A-45AD-920B-70546AC735B8}" type="slidenum">
              <a:rPr lang="fr-FR" smtClean="0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73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55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898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353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74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55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80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6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28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31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725621" y="648933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682300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82300" y="3976125"/>
            <a:ext cx="7153800" cy="524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07908" y="513145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282575" y="102058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-2064314">
            <a:off x="1793165" y="18178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 rot="8833535">
            <a:off x="6551678" y="4600242"/>
            <a:ext cx="2273755" cy="966829"/>
            <a:chOff x="4590347" y="1490179"/>
            <a:chExt cx="1314037" cy="558745"/>
          </a:xfrm>
        </p:grpSpPr>
        <p:sp>
          <p:nvSpPr>
            <p:cNvPr id="23" name="Google Shape;23;p2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1954317" y="5779764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606070" y="4461084"/>
            <a:ext cx="687238" cy="651187"/>
            <a:chOff x="1759452" y="6189595"/>
            <a:chExt cx="687238" cy="651187"/>
          </a:xfrm>
        </p:grpSpPr>
        <p:sp>
          <p:nvSpPr>
            <p:cNvPr id="28" name="Google Shape;28;p2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400088" y="1068016"/>
            <a:ext cx="537539" cy="527370"/>
            <a:chOff x="3769213" y="6330241"/>
            <a:chExt cx="537539" cy="527370"/>
          </a:xfrm>
        </p:grpSpPr>
        <p:sp>
          <p:nvSpPr>
            <p:cNvPr id="35" name="Google Shape;35;p2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 rot="9520326">
            <a:off x="7479928" y="1218698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 rot="-2474745">
            <a:off x="4462572" y="4406490"/>
            <a:ext cx="449403" cy="1428141"/>
            <a:chOff x="2748074" y="4303871"/>
            <a:chExt cx="449396" cy="1428120"/>
          </a:xfrm>
        </p:grpSpPr>
        <p:sp>
          <p:nvSpPr>
            <p:cNvPr id="47" name="Google Shape;47;p2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438875" y="28136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2" name="Google Shape;52;p2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9333494" y="5206218"/>
            <a:ext cx="718538" cy="497904"/>
            <a:chOff x="9711053" y="4291818"/>
            <a:chExt cx="718538" cy="497904"/>
          </a:xfrm>
        </p:grpSpPr>
        <p:sp>
          <p:nvSpPr>
            <p:cNvPr id="68" name="Google Shape;68;p2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74" name="Google Shape;74;p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82" name="Google Shape;82;p2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742108">
            <a:off x="3384135" y="987825"/>
            <a:ext cx="741052" cy="743051"/>
            <a:chOff x="7970244" y="-543333"/>
            <a:chExt cx="741045" cy="743044"/>
          </a:xfrm>
        </p:grpSpPr>
        <p:sp>
          <p:nvSpPr>
            <p:cNvPr id="87" name="Google Shape;87;p2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 rot="-459229">
            <a:off x="5457546" y="52824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 rot="-1479810">
            <a:off x="5604310" y="5220668"/>
            <a:ext cx="735272" cy="651165"/>
            <a:chOff x="3116097" y="-1477902"/>
            <a:chExt cx="735251" cy="651147"/>
          </a:xfrm>
        </p:grpSpPr>
        <p:sp>
          <p:nvSpPr>
            <p:cNvPr id="93" name="Google Shape;93;p2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69" name="Google Shape;4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70" name="Google Shape;470;p15"/>
          <p:cNvSpPr txBox="1">
            <a:spLocks noGrp="1"/>
          </p:cNvSpPr>
          <p:nvPr>
            <p:ph type="subTitle" idx="1"/>
          </p:nvPr>
        </p:nvSpPr>
        <p:spPr>
          <a:xfrm>
            <a:off x="1014275" y="2364825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1" name="Google Shape;471;p15"/>
          <p:cNvSpPr txBox="1">
            <a:spLocks noGrp="1"/>
          </p:cNvSpPr>
          <p:nvPr>
            <p:ph type="subTitle" idx="2"/>
          </p:nvPr>
        </p:nvSpPr>
        <p:spPr>
          <a:xfrm>
            <a:off x="1014275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2" name="Google Shape;472;p15"/>
          <p:cNvSpPr txBox="1">
            <a:spLocks noGrp="1"/>
          </p:cNvSpPr>
          <p:nvPr>
            <p:ph type="subTitle" idx="3"/>
          </p:nvPr>
        </p:nvSpPr>
        <p:spPr>
          <a:xfrm>
            <a:off x="8150124" y="2373026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subTitle" idx="4"/>
          </p:nvPr>
        </p:nvSpPr>
        <p:spPr>
          <a:xfrm>
            <a:off x="4601473" y="2379993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4" name="Google Shape;474;p15"/>
          <p:cNvSpPr txBox="1">
            <a:spLocks noGrp="1"/>
          </p:cNvSpPr>
          <p:nvPr>
            <p:ph type="subTitle" idx="5"/>
          </p:nvPr>
        </p:nvSpPr>
        <p:spPr>
          <a:xfrm>
            <a:off x="4601473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5" name="Google Shape;475;p15"/>
          <p:cNvSpPr txBox="1">
            <a:spLocks noGrp="1"/>
          </p:cNvSpPr>
          <p:nvPr>
            <p:ph type="subTitle" idx="6"/>
          </p:nvPr>
        </p:nvSpPr>
        <p:spPr>
          <a:xfrm>
            <a:off x="8150124" y="4200440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76" name="Google Shape;476;p15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77" name="Google Shape;477;p15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8" name="Google Shape;478;p15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9" name="Google Shape;479;p15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0" name="Google Shape;480;p15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1" name="Google Shape;481;p15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2" name="Google Shape;482;p15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3" name="Google Shape;483;p15"/>
          <p:cNvSpPr/>
          <p:nvPr/>
        </p:nvSpPr>
        <p:spPr>
          <a:xfrm flipH="1">
            <a:off x="10878110" y="53945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5"/>
          <p:cNvSpPr/>
          <p:nvPr/>
        </p:nvSpPr>
        <p:spPr>
          <a:xfrm rot="-2064314">
            <a:off x="603340" y="54607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p15"/>
          <p:cNvGrpSpPr/>
          <p:nvPr/>
        </p:nvGrpSpPr>
        <p:grpSpPr>
          <a:xfrm flipH="1">
            <a:off x="10832626" y="5359112"/>
            <a:ext cx="714761" cy="797669"/>
            <a:chOff x="5932213" y="4153080"/>
            <a:chExt cx="714761" cy="797669"/>
          </a:xfrm>
        </p:grpSpPr>
        <p:sp>
          <p:nvSpPr>
            <p:cNvPr id="486" name="Google Shape;486;p15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15"/>
          <p:cNvGrpSpPr/>
          <p:nvPr/>
        </p:nvGrpSpPr>
        <p:grpSpPr>
          <a:xfrm>
            <a:off x="10816529" y="963315"/>
            <a:ext cx="679947" cy="652506"/>
            <a:chOff x="3896486" y="3679569"/>
            <a:chExt cx="792294" cy="760319"/>
          </a:xfrm>
        </p:grpSpPr>
        <p:sp>
          <p:nvSpPr>
            <p:cNvPr id="502" name="Google Shape;502;p15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1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11" name="Google Shape;5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12" name="Google Shape;512;p16"/>
          <p:cNvSpPr txBox="1">
            <a:spLocks noGrp="1"/>
          </p:cNvSpPr>
          <p:nvPr>
            <p:ph type="subTitle" idx="1"/>
          </p:nvPr>
        </p:nvSpPr>
        <p:spPr>
          <a:xfrm>
            <a:off x="8378500" y="2110975"/>
            <a:ext cx="2873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3" name="Google Shape;513;p16"/>
          <p:cNvSpPr txBox="1">
            <a:spLocks noGrp="1"/>
          </p:cNvSpPr>
          <p:nvPr>
            <p:ph type="subTitle" idx="2"/>
          </p:nvPr>
        </p:nvSpPr>
        <p:spPr>
          <a:xfrm>
            <a:off x="8378500" y="3797957"/>
            <a:ext cx="2873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4" name="Google Shape;514;p16"/>
          <p:cNvSpPr txBox="1">
            <a:spLocks noGrp="1"/>
          </p:cNvSpPr>
          <p:nvPr>
            <p:ph type="title"/>
          </p:nvPr>
        </p:nvSpPr>
        <p:spPr>
          <a:xfrm>
            <a:off x="1221450" y="821975"/>
            <a:ext cx="9749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5" name="Google Shape;515;p16"/>
          <p:cNvSpPr txBox="1">
            <a:spLocks noGrp="1"/>
          </p:cNvSpPr>
          <p:nvPr>
            <p:ph type="body" idx="3"/>
          </p:nvPr>
        </p:nvSpPr>
        <p:spPr>
          <a:xfrm>
            <a:off x="8378500" y="2546975"/>
            <a:ext cx="2873400" cy="111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body" idx="4"/>
          </p:nvPr>
        </p:nvSpPr>
        <p:spPr>
          <a:xfrm>
            <a:off x="8378500" y="4201900"/>
            <a:ext cx="2873400" cy="111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517" name="Google Shape;517;p16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518" name="Google Shape;518;p16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7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29" name="Google Shape;52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30" name="Google Shape;530;p17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31" name="Google Shape;531;p17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32" name="Google Shape;532;p17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33" name="Google Shape;533;p17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34" name="Google Shape;534;p17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35" name="Google Shape;535;p17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36" name="Google Shape;536;p17"/>
          <p:cNvSpPr txBox="1">
            <a:spLocks noGrp="1"/>
          </p:cNvSpPr>
          <p:nvPr>
            <p:ph type="body" idx="6"/>
          </p:nvPr>
        </p:nvSpPr>
        <p:spPr>
          <a:xfrm>
            <a:off x="807888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7" name="Google Shape;537;p17"/>
          <p:cNvSpPr txBox="1">
            <a:spLocks noGrp="1"/>
          </p:cNvSpPr>
          <p:nvPr>
            <p:ph type="body" idx="7"/>
          </p:nvPr>
        </p:nvSpPr>
        <p:spPr>
          <a:xfrm>
            <a:off x="2990091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8" name="Google Shape;538;p17"/>
          <p:cNvSpPr txBox="1">
            <a:spLocks noGrp="1"/>
          </p:cNvSpPr>
          <p:nvPr>
            <p:ph type="body" idx="8"/>
          </p:nvPr>
        </p:nvSpPr>
        <p:spPr>
          <a:xfrm>
            <a:off x="5172295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body" idx="9"/>
          </p:nvPr>
        </p:nvSpPr>
        <p:spPr>
          <a:xfrm>
            <a:off x="7354499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body" idx="13"/>
          </p:nvPr>
        </p:nvSpPr>
        <p:spPr>
          <a:xfrm>
            <a:off x="9536702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541" name="Google Shape;541;p17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542" name="Google Shape;542;p17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17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0" name="Google Shape;550;p17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551" name="Google Shape;551;p17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17"/>
          <p:cNvSpPr/>
          <p:nvPr/>
        </p:nvSpPr>
        <p:spPr>
          <a:xfrm rot="1751628">
            <a:off x="602950" y="782309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9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9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69" name="Google Shape;56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70" name="Google Shape;570;p19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1" name="Google Shape;571;p19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76" name="Google Shape;57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3305250" y="3120925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  <a:highlight>
                  <a:schemeClr val="accent2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3159300" y="188327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3305250" y="35285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7974033" y="558680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0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0"/>
          <p:cNvSpPr/>
          <p:nvPr/>
        </p:nvSpPr>
        <p:spPr>
          <a:xfrm rot="10800000" flipH="1">
            <a:off x="2585942" y="59706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2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86" name="Google Shape;586;p2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20"/>
          <p:cNvGrpSpPr/>
          <p:nvPr/>
        </p:nvGrpSpPr>
        <p:grpSpPr>
          <a:xfrm>
            <a:off x="8099619" y="5661568"/>
            <a:ext cx="718538" cy="497904"/>
            <a:chOff x="9711053" y="4291818"/>
            <a:chExt cx="718538" cy="497904"/>
          </a:xfrm>
        </p:grpSpPr>
        <p:sp>
          <p:nvSpPr>
            <p:cNvPr id="602" name="Google Shape;602;p20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608" name="Google Shape;608;p20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2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616" name="Google Shape;616;p2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20"/>
          <p:cNvGrpSpPr/>
          <p:nvPr/>
        </p:nvGrpSpPr>
        <p:grpSpPr>
          <a:xfrm rot="742108">
            <a:off x="1083385" y="1069488"/>
            <a:ext cx="741052" cy="743051"/>
            <a:chOff x="7970244" y="-543333"/>
            <a:chExt cx="741045" cy="743044"/>
          </a:xfrm>
        </p:grpSpPr>
        <p:sp>
          <p:nvSpPr>
            <p:cNvPr id="621" name="Google Shape;621;p2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837275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2"/>
          </p:nvPr>
        </p:nvSpPr>
        <p:spPr>
          <a:xfrm>
            <a:off x="4555664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3"/>
          </p:nvPr>
        </p:nvSpPr>
        <p:spPr>
          <a:xfrm>
            <a:off x="837275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4"/>
          </p:nvPr>
        </p:nvSpPr>
        <p:spPr>
          <a:xfrm>
            <a:off x="4555664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9"/>
          </p:nvPr>
        </p:nvSpPr>
        <p:spPr>
          <a:xfrm>
            <a:off x="8274053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3"/>
          </p:nvPr>
        </p:nvSpPr>
        <p:spPr>
          <a:xfrm>
            <a:off x="8274053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15"/>
          </p:nvPr>
        </p:nvSpPr>
        <p:spPr>
          <a:xfrm>
            <a:off x="8274053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/>
          <p:nvPr/>
        </p:nvSpPr>
        <p:spPr>
          <a:xfrm flipH="1">
            <a:off x="10602025" y="7052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 rot="-459229">
            <a:off x="727621" y="99652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 rot="-1479810">
            <a:off x="874385" y="934718"/>
            <a:ext cx="735272" cy="651165"/>
            <a:chOff x="3116097" y="-1477902"/>
            <a:chExt cx="735251" cy="651147"/>
          </a:xfrm>
        </p:grpSpPr>
        <p:sp>
          <p:nvSpPr>
            <p:cNvPr id="167" name="Google Shape;167;p5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9844361" y="639008"/>
            <a:ext cx="757664" cy="739072"/>
            <a:chOff x="2714053" y="3696339"/>
            <a:chExt cx="757664" cy="739072"/>
          </a:xfrm>
        </p:grpSpPr>
        <p:sp>
          <p:nvSpPr>
            <p:cNvPr id="176" name="Google Shape;176;p5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273" name="Google Shape;273;p7"/>
          <p:cNvSpPr txBox="1">
            <a:spLocks noGrp="1"/>
          </p:cNvSpPr>
          <p:nvPr>
            <p:ph type="subTitle" idx="1"/>
          </p:nvPr>
        </p:nvSpPr>
        <p:spPr>
          <a:xfrm>
            <a:off x="873350" y="1813775"/>
            <a:ext cx="49611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4" name="Google Shape;274;p7"/>
          <p:cNvSpPr txBox="1">
            <a:spLocks noGrp="1"/>
          </p:cNvSpPr>
          <p:nvPr>
            <p:ph type="subTitle" idx="2"/>
          </p:nvPr>
        </p:nvSpPr>
        <p:spPr>
          <a:xfrm>
            <a:off x="6464148" y="1813775"/>
            <a:ext cx="49608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5" name="Google Shape;275;p7"/>
          <p:cNvSpPr txBox="1">
            <a:spLocks noGrp="1"/>
          </p:cNvSpPr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6" name="Google Shape;276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pic>
        <p:nvPicPr>
          <p:cNvPr id="278" name="Google Shape;27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grpSp>
        <p:nvGrpSpPr>
          <p:cNvPr id="279" name="Google Shape;279;p7"/>
          <p:cNvGrpSpPr/>
          <p:nvPr/>
        </p:nvGrpSpPr>
        <p:grpSpPr>
          <a:xfrm rot="-5192582">
            <a:off x="10617286" y="5243584"/>
            <a:ext cx="449405" cy="1428148"/>
            <a:chOff x="2748074" y="4303871"/>
            <a:chExt cx="449396" cy="1428120"/>
          </a:xfrm>
        </p:grpSpPr>
        <p:sp>
          <p:nvSpPr>
            <p:cNvPr id="280" name="Google Shape;280;p7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7"/>
          <p:cNvGrpSpPr/>
          <p:nvPr/>
        </p:nvGrpSpPr>
        <p:grpSpPr>
          <a:xfrm rot="742108">
            <a:off x="872285" y="5386300"/>
            <a:ext cx="741052" cy="743051"/>
            <a:chOff x="7970244" y="-543333"/>
            <a:chExt cx="741045" cy="743044"/>
          </a:xfrm>
        </p:grpSpPr>
        <p:sp>
          <p:nvSpPr>
            <p:cNvPr id="284" name="Google Shape;284;p7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7"/>
          <p:cNvSpPr/>
          <p:nvPr/>
        </p:nvSpPr>
        <p:spPr>
          <a:xfrm>
            <a:off x="9061002" y="5568900"/>
            <a:ext cx="7185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9186594" y="5643668"/>
            <a:ext cx="718538" cy="497904"/>
            <a:chOff x="9711053" y="4291818"/>
            <a:chExt cx="718538" cy="497904"/>
          </a:xfrm>
        </p:grpSpPr>
        <p:sp>
          <p:nvSpPr>
            <p:cNvPr id="290" name="Google Shape;290;p7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00" name="Google Shape;300;p8"/>
          <p:cNvSpPr txBox="1">
            <a:spLocks noGrp="1"/>
          </p:cNvSpPr>
          <p:nvPr>
            <p:ph type="subTitle" idx="1"/>
          </p:nvPr>
        </p:nvSpPr>
        <p:spPr>
          <a:xfrm>
            <a:off x="2199000" y="2247825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1" name="Google Shape;301;p8"/>
          <p:cNvSpPr txBox="1">
            <a:spLocks noGrp="1"/>
          </p:cNvSpPr>
          <p:nvPr>
            <p:ph type="title"/>
          </p:nvPr>
        </p:nvSpPr>
        <p:spPr>
          <a:xfrm>
            <a:off x="2199000" y="11980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2" name="Google Shape;302;p8"/>
          <p:cNvSpPr txBox="1">
            <a:spLocks noGrp="1"/>
          </p:cNvSpPr>
          <p:nvPr>
            <p:ph type="body" idx="2"/>
          </p:nvPr>
        </p:nvSpPr>
        <p:spPr>
          <a:xfrm>
            <a:off x="2199000" y="2908000"/>
            <a:ext cx="7794000" cy="21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304" name="Google Shape;304;p8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8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8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313" name="Google Shape;313;p8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 rot="9627747">
            <a:off x="841321" y="5255051"/>
            <a:ext cx="2295466" cy="966819"/>
            <a:chOff x="4590347" y="1490179"/>
            <a:chExt cx="1314037" cy="558745"/>
          </a:xfrm>
        </p:grpSpPr>
        <p:sp>
          <p:nvSpPr>
            <p:cNvPr id="318" name="Google Shape;318;p8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8"/>
          <p:cNvSpPr/>
          <p:nvPr/>
        </p:nvSpPr>
        <p:spPr>
          <a:xfrm rot="1751628">
            <a:off x="735175" y="598534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 rot="3827317">
            <a:off x="538555" y="3018412"/>
            <a:ext cx="1008217" cy="628304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45" name="Google Shape;345;p10"/>
          <p:cNvSpPr txBox="1">
            <a:spLocks noGrp="1"/>
          </p:cNvSpPr>
          <p:nvPr>
            <p:ph type="title"/>
          </p:nvPr>
        </p:nvSpPr>
        <p:spPr>
          <a:xfrm>
            <a:off x="1567050" y="1231650"/>
            <a:ext cx="9057900" cy="444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46" name="Google Shape;346;p10"/>
          <p:cNvSpPr/>
          <p:nvPr/>
        </p:nvSpPr>
        <p:spPr>
          <a:xfrm flipH="1">
            <a:off x="10252350" y="220507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Google Shape;347;p10"/>
          <p:cNvGrpSpPr/>
          <p:nvPr/>
        </p:nvGrpSpPr>
        <p:grpSpPr>
          <a:xfrm>
            <a:off x="840270" y="4004284"/>
            <a:ext cx="687238" cy="651187"/>
            <a:chOff x="1759452" y="6189595"/>
            <a:chExt cx="687238" cy="651187"/>
          </a:xfrm>
        </p:grpSpPr>
        <p:sp>
          <p:nvSpPr>
            <p:cNvPr id="348" name="Google Shape;348;p10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10"/>
          <p:cNvSpPr/>
          <p:nvPr/>
        </p:nvSpPr>
        <p:spPr>
          <a:xfrm rot="-459229">
            <a:off x="871446" y="1096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0"/>
          <p:cNvGrpSpPr/>
          <p:nvPr/>
        </p:nvGrpSpPr>
        <p:grpSpPr>
          <a:xfrm rot="-1479810">
            <a:off x="1018210" y="1034243"/>
            <a:ext cx="735272" cy="651165"/>
            <a:chOff x="3116097" y="-1477902"/>
            <a:chExt cx="735251" cy="651147"/>
          </a:xfrm>
        </p:grpSpPr>
        <p:sp>
          <p:nvSpPr>
            <p:cNvPr id="356" name="Google Shape;356;p10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1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365" name="Google Shape;365;p1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10"/>
          <p:cNvSpPr/>
          <p:nvPr/>
        </p:nvSpPr>
        <p:spPr>
          <a:xfrm rot="-5657992">
            <a:off x="1640545" y="5341179"/>
            <a:ext cx="715367" cy="713032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1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372" name="Google Shape;372;p1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10"/>
          <p:cNvSpPr/>
          <p:nvPr/>
        </p:nvSpPr>
        <p:spPr>
          <a:xfrm rot="10114145" flipH="1">
            <a:off x="4295394" y="5483630"/>
            <a:ext cx="5455075" cy="429327"/>
          </a:xfrm>
          <a:custGeom>
            <a:avLst/>
            <a:gdLst/>
            <a:ahLst/>
            <a:cxnLst/>
            <a:rect l="l" t="t" r="r" b="b"/>
            <a:pathLst>
              <a:path w="367104" h="25643" extrusionOk="0">
                <a:moveTo>
                  <a:pt x="0" y="25643"/>
                </a:moveTo>
                <a:cubicBezTo>
                  <a:pt x="7545" y="24000"/>
                  <a:pt x="25624" y="16529"/>
                  <a:pt x="45271" y="15782"/>
                </a:cubicBezTo>
                <a:cubicBezTo>
                  <a:pt x="64919" y="15035"/>
                  <a:pt x="95548" y="22654"/>
                  <a:pt x="117885" y="21160"/>
                </a:cubicBezTo>
                <a:cubicBezTo>
                  <a:pt x="140222" y="19666"/>
                  <a:pt x="158750" y="6966"/>
                  <a:pt x="179294" y="6817"/>
                </a:cubicBezTo>
                <a:cubicBezTo>
                  <a:pt x="199838" y="6668"/>
                  <a:pt x="218066" y="21385"/>
                  <a:pt x="241150" y="20264"/>
                </a:cubicBezTo>
                <a:cubicBezTo>
                  <a:pt x="264234" y="19143"/>
                  <a:pt x="296806" y="840"/>
                  <a:pt x="317798" y="93"/>
                </a:cubicBezTo>
                <a:cubicBezTo>
                  <a:pt x="338790" y="-654"/>
                  <a:pt x="358886" y="13167"/>
                  <a:pt x="367104" y="1578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88" name="Google Shape;388;p10"/>
          <p:cNvGrpSpPr/>
          <p:nvPr/>
        </p:nvGrpSpPr>
        <p:grpSpPr>
          <a:xfrm rot="742108">
            <a:off x="9674261" y="4568293"/>
            <a:ext cx="685711" cy="709428"/>
            <a:chOff x="8025585" y="-543333"/>
            <a:chExt cx="685704" cy="709421"/>
          </a:xfrm>
        </p:grpSpPr>
        <p:sp>
          <p:nvSpPr>
            <p:cNvPr id="389" name="Google Shape;389;p1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6791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95" name="Google Shape;395;p11"/>
          <p:cNvSpPr txBox="1">
            <a:spLocks noGrp="1"/>
          </p:cNvSpPr>
          <p:nvPr>
            <p:ph type="subTitle" idx="1"/>
          </p:nvPr>
        </p:nvSpPr>
        <p:spPr>
          <a:xfrm>
            <a:off x="1217550" y="18989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6" name="Google Shape;396;p11"/>
          <p:cNvSpPr txBox="1">
            <a:spLocks noGrp="1"/>
          </p:cNvSpPr>
          <p:nvPr>
            <p:ph type="subTitle" idx="2"/>
          </p:nvPr>
        </p:nvSpPr>
        <p:spPr>
          <a:xfrm>
            <a:off x="1217550" y="3250751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7" name="Google Shape;397;p11"/>
          <p:cNvSpPr txBox="1">
            <a:spLocks noGrp="1"/>
          </p:cNvSpPr>
          <p:nvPr>
            <p:ph type="subTitle" idx="3"/>
          </p:nvPr>
        </p:nvSpPr>
        <p:spPr>
          <a:xfrm>
            <a:off x="1217550" y="45264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8" name="Google Shape;398;p11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9" name="Google Shape;399;p11"/>
          <p:cNvSpPr txBox="1">
            <a:spLocks noGrp="1"/>
          </p:cNvSpPr>
          <p:nvPr>
            <p:ph type="body" idx="4"/>
          </p:nvPr>
        </p:nvSpPr>
        <p:spPr>
          <a:xfrm>
            <a:off x="1217550" y="2309394"/>
            <a:ext cx="9755100" cy="86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0" name="Google Shape;400;p11"/>
          <p:cNvSpPr txBox="1">
            <a:spLocks noGrp="1"/>
          </p:cNvSpPr>
          <p:nvPr>
            <p:ph type="body" idx="5"/>
          </p:nvPr>
        </p:nvSpPr>
        <p:spPr>
          <a:xfrm>
            <a:off x="1217550" y="3650530"/>
            <a:ext cx="97551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01" name="Google Shape;401;p11"/>
          <p:cNvSpPr txBox="1">
            <a:spLocks noGrp="1"/>
          </p:cNvSpPr>
          <p:nvPr>
            <p:ph type="body" idx="6"/>
          </p:nvPr>
        </p:nvSpPr>
        <p:spPr>
          <a:xfrm>
            <a:off x="1217550" y="4913779"/>
            <a:ext cx="97569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402" name="Google Shape;402;p11"/>
          <p:cNvGrpSpPr/>
          <p:nvPr/>
        </p:nvGrpSpPr>
        <p:grpSpPr>
          <a:xfrm rot="-5192582">
            <a:off x="10617963" y="5310219"/>
            <a:ext cx="377945" cy="1362233"/>
            <a:chOff x="2748074" y="4303871"/>
            <a:chExt cx="377938" cy="1362206"/>
          </a:xfrm>
        </p:grpSpPr>
        <p:sp>
          <p:nvSpPr>
            <p:cNvPr id="403" name="Google Shape;403;p11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1"/>
          <p:cNvGrpSpPr/>
          <p:nvPr/>
        </p:nvGrpSpPr>
        <p:grpSpPr>
          <a:xfrm rot="-10057892">
            <a:off x="10756260" y="700450"/>
            <a:ext cx="741052" cy="743051"/>
            <a:chOff x="7970244" y="-543333"/>
            <a:chExt cx="741045" cy="743044"/>
          </a:xfrm>
        </p:grpSpPr>
        <p:sp>
          <p:nvSpPr>
            <p:cNvPr id="406" name="Google Shape;406;p11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1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27" name="Google Shape;42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28" name="Google Shape;428;p13"/>
          <p:cNvSpPr txBox="1">
            <a:spLocks noGrp="1"/>
          </p:cNvSpPr>
          <p:nvPr>
            <p:ph type="title"/>
          </p:nvPr>
        </p:nvSpPr>
        <p:spPr>
          <a:xfrm>
            <a:off x="8684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1"/>
          </p:nvPr>
        </p:nvSpPr>
        <p:spPr>
          <a:xfrm>
            <a:off x="8684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0" name="Google Shape;430;p1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4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35" name="Google Shape;4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36" name="Google Shape;436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438" name="Google Shape;438;p14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1" name="Google Shape;441;p14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2" name="Google Shape;442;p14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3" name="Google Shape;443;p14"/>
          <p:cNvSpPr/>
          <p:nvPr/>
        </p:nvSpPr>
        <p:spPr>
          <a:xfrm>
            <a:off x="10152800" y="5247875"/>
            <a:ext cx="5907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14"/>
          <p:cNvGrpSpPr/>
          <p:nvPr/>
        </p:nvGrpSpPr>
        <p:grpSpPr>
          <a:xfrm>
            <a:off x="732895" y="5475284"/>
            <a:ext cx="687238" cy="651187"/>
            <a:chOff x="1759452" y="6189595"/>
            <a:chExt cx="687238" cy="651187"/>
          </a:xfrm>
        </p:grpSpPr>
        <p:sp>
          <p:nvSpPr>
            <p:cNvPr id="445" name="Google Shape;445;p14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p14"/>
          <p:cNvGrpSpPr/>
          <p:nvPr/>
        </p:nvGrpSpPr>
        <p:grpSpPr>
          <a:xfrm rot="5400000" flipH="1">
            <a:off x="10690036" y="5431345"/>
            <a:ext cx="757664" cy="739072"/>
            <a:chOff x="2714053" y="3696339"/>
            <a:chExt cx="757664" cy="739072"/>
          </a:xfrm>
        </p:grpSpPr>
        <p:sp>
          <p:nvSpPr>
            <p:cNvPr id="452" name="Google Shape;452;p14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14"/>
          <p:cNvSpPr/>
          <p:nvPr/>
        </p:nvSpPr>
        <p:spPr>
          <a:xfrm rot="-5030020">
            <a:off x="1455329" y="5206797"/>
            <a:ext cx="715706" cy="713370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14"/>
          <p:cNvGrpSpPr/>
          <p:nvPr/>
        </p:nvGrpSpPr>
        <p:grpSpPr>
          <a:xfrm>
            <a:off x="10108179" y="5169377"/>
            <a:ext cx="679947" cy="652506"/>
            <a:chOff x="3896486" y="3679569"/>
            <a:chExt cx="792294" cy="760319"/>
          </a:xfrm>
        </p:grpSpPr>
        <p:sp>
          <p:nvSpPr>
            <p:cNvPr id="461" name="Google Shape;461;p14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>
            <a:spLocks noGrp="1"/>
          </p:cNvSpPr>
          <p:nvPr>
            <p:ph type="title"/>
          </p:nvPr>
        </p:nvSpPr>
        <p:spPr>
          <a:xfrm>
            <a:off x="2519100" y="2502867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Projet Atmos Météo</a:t>
            </a:r>
            <a:endParaRPr/>
          </a:p>
        </p:txBody>
      </p:sp>
      <p:sp>
        <p:nvSpPr>
          <p:cNvPr id="641" name="Google Shape;641;p22"/>
          <p:cNvSpPr txBox="1">
            <a:spLocks noGrp="1"/>
          </p:cNvSpPr>
          <p:nvPr>
            <p:ph type="subTitle" idx="1"/>
          </p:nvPr>
        </p:nvSpPr>
        <p:spPr>
          <a:xfrm>
            <a:off x="4878962" y="3618420"/>
            <a:ext cx="5367300" cy="52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fr-FR"/>
              <a:t>Au sein de la société Lepetit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458122" y="1756808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E0308F2-F45A-6B87-4657-243A71DCF6F5}"/>
              </a:ext>
            </a:extLst>
          </p:cNvPr>
          <p:cNvSpPr txBox="1"/>
          <p:nvPr/>
        </p:nvSpPr>
        <p:spPr>
          <a:xfrm rot="-10800000" flipV="1">
            <a:off x="10960015" y="5953125"/>
            <a:ext cx="7324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1/29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"/>
          <p:cNvSpPr txBox="1">
            <a:spLocks noGrp="1"/>
          </p:cNvSpPr>
          <p:nvPr>
            <p:ph type="title"/>
          </p:nvPr>
        </p:nvSpPr>
        <p:spPr>
          <a:xfrm>
            <a:off x="6509701" y="1763613"/>
            <a:ext cx="4575921" cy="103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3600">
                <a:highlight>
                  <a:schemeClr val="accent2"/>
                </a:highlight>
              </a:rPr>
              <a:t>L</a:t>
            </a:r>
            <a:r>
              <a:rPr lang="en" sz="3600">
                <a:highlight>
                  <a:schemeClr val="accent2"/>
                </a:highlight>
              </a:rPr>
              <a:t>es </a:t>
            </a:r>
            <a:r>
              <a:rPr lang="en" sz="3600" err="1">
                <a:highlight>
                  <a:schemeClr val="accent2"/>
                </a:highlight>
              </a:rPr>
              <a:t>fonctionnalités</a:t>
            </a:r>
            <a:endParaRPr lang="fr-FR" sz="3600">
              <a:highlight>
                <a:srgbClr val="FEDA60"/>
              </a:highlight>
            </a:endParaRPr>
          </a:p>
        </p:txBody>
      </p:sp>
      <p:sp>
        <p:nvSpPr>
          <p:cNvPr id="755" name="Google Shape;755;p32"/>
          <p:cNvSpPr txBox="1">
            <a:spLocks noGrp="1"/>
          </p:cNvSpPr>
          <p:nvPr>
            <p:ph type="body" idx="4294967295"/>
          </p:nvPr>
        </p:nvSpPr>
        <p:spPr>
          <a:xfrm>
            <a:off x="5968579" y="2967307"/>
            <a:ext cx="5668540" cy="288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fr-FR"/>
              <a:t>Affiche le relevé de température et d'humidité, la date/heure du relevé pour chaque capteur.</a:t>
            </a:r>
          </a:p>
          <a:p>
            <a:pPr marL="342900" indent="-342900">
              <a:lnSpc>
                <a:spcPct val="114999"/>
              </a:lnSpc>
            </a:pPr>
            <a:r>
              <a:rPr lang="fr-FR"/>
              <a:t>Inclut un pictogramme pour déduire la météo actuelle.</a:t>
            </a:r>
          </a:p>
        </p:txBody>
      </p:sp>
      <p:grpSp>
        <p:nvGrpSpPr>
          <p:cNvPr id="757" name="Google Shape;757;p32"/>
          <p:cNvGrpSpPr/>
          <p:nvPr/>
        </p:nvGrpSpPr>
        <p:grpSpPr>
          <a:xfrm>
            <a:off x="9696729" y="5214116"/>
            <a:ext cx="757664" cy="739072"/>
            <a:chOff x="2714053" y="3696339"/>
            <a:chExt cx="757664" cy="739072"/>
          </a:xfrm>
        </p:grpSpPr>
        <p:sp>
          <p:nvSpPr>
            <p:cNvPr id="758" name="Google Shape;758;p3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5" name="Google Shape;765;p32"/>
          <p:cNvSpPr/>
          <p:nvPr/>
        </p:nvSpPr>
        <p:spPr>
          <a:xfrm rot="12224655">
            <a:off x="5265342" y="884516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441;p42">
            <a:extLst>
              <a:ext uri="{FF2B5EF4-FFF2-40B4-BE49-F238E27FC236}">
                <a16:creationId xmlns:a16="http://schemas.microsoft.com/office/drawing/2014/main" id="{056D15A7-8C06-D407-8E16-C568CB8A3E70}"/>
              </a:ext>
            </a:extLst>
          </p:cNvPr>
          <p:cNvGrpSpPr/>
          <p:nvPr/>
        </p:nvGrpSpPr>
        <p:grpSpPr>
          <a:xfrm>
            <a:off x="391685" y="4476214"/>
            <a:ext cx="1051601" cy="1324717"/>
            <a:chOff x="238550" y="1487175"/>
            <a:chExt cx="418000" cy="494725"/>
          </a:xfrm>
        </p:grpSpPr>
        <p:sp>
          <p:nvSpPr>
            <p:cNvPr id="17" name="Google Shape;1442;p42">
              <a:extLst>
                <a:ext uri="{FF2B5EF4-FFF2-40B4-BE49-F238E27FC236}">
                  <a16:creationId xmlns:a16="http://schemas.microsoft.com/office/drawing/2014/main" id="{66CE2689-E399-E8D6-F996-62ADEA48F908}"/>
                </a:ext>
              </a:extLst>
            </p:cNvPr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3;p42">
              <a:extLst>
                <a:ext uri="{FF2B5EF4-FFF2-40B4-BE49-F238E27FC236}">
                  <a16:creationId xmlns:a16="http://schemas.microsoft.com/office/drawing/2014/main" id="{473966A5-E459-EC7E-490B-10CA3ED9FBD9}"/>
                </a:ext>
              </a:extLst>
            </p:cNvPr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4;p42">
              <a:extLst>
                <a:ext uri="{FF2B5EF4-FFF2-40B4-BE49-F238E27FC236}">
                  <a16:creationId xmlns:a16="http://schemas.microsoft.com/office/drawing/2014/main" id="{C3FF49BD-F39A-11C9-407B-5D791A821586}"/>
                </a:ext>
              </a:extLst>
            </p:cNvPr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5;p42">
              <a:extLst>
                <a:ext uri="{FF2B5EF4-FFF2-40B4-BE49-F238E27FC236}">
                  <a16:creationId xmlns:a16="http://schemas.microsoft.com/office/drawing/2014/main" id="{DA475E99-5A79-D24B-1219-CDE07638D1EA}"/>
                </a:ext>
              </a:extLst>
            </p:cNvPr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46;p42">
              <a:extLst>
                <a:ext uri="{FF2B5EF4-FFF2-40B4-BE49-F238E27FC236}">
                  <a16:creationId xmlns:a16="http://schemas.microsoft.com/office/drawing/2014/main" id="{227F0F03-A855-4622-591C-408900FCFD02}"/>
                </a:ext>
              </a:extLst>
            </p:cNvPr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47;p42">
              <a:extLst>
                <a:ext uri="{FF2B5EF4-FFF2-40B4-BE49-F238E27FC236}">
                  <a16:creationId xmlns:a16="http://schemas.microsoft.com/office/drawing/2014/main" id="{FB1AFF7B-C3CB-C606-3878-9933ED17FE0D}"/>
                </a:ext>
              </a:extLst>
            </p:cNvPr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48;p42">
              <a:extLst>
                <a:ext uri="{FF2B5EF4-FFF2-40B4-BE49-F238E27FC236}">
                  <a16:creationId xmlns:a16="http://schemas.microsoft.com/office/drawing/2014/main" id="{330A0CBA-036A-DD54-ED1A-000BFE75AEEA}"/>
                </a:ext>
              </a:extLst>
            </p:cNvPr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49;p42">
              <a:extLst>
                <a:ext uri="{FF2B5EF4-FFF2-40B4-BE49-F238E27FC236}">
                  <a16:creationId xmlns:a16="http://schemas.microsoft.com/office/drawing/2014/main" id="{532FBBA2-1464-2178-8966-CB3E1E5E6F37}"/>
                </a:ext>
              </a:extLst>
            </p:cNvPr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0;p42">
              <a:extLst>
                <a:ext uri="{FF2B5EF4-FFF2-40B4-BE49-F238E27FC236}">
                  <a16:creationId xmlns:a16="http://schemas.microsoft.com/office/drawing/2014/main" id="{C6139F4A-CE37-523F-3CA8-CEC7B81812A7}"/>
                </a:ext>
              </a:extLst>
            </p:cNvPr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FEF702-1ECB-5F25-F369-40F0CA92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21" y="1716662"/>
            <a:ext cx="2234761" cy="3793992"/>
          </a:xfrm>
          <a:prstGeom prst="rect">
            <a:avLst/>
          </a:prstGeom>
        </p:spPr>
      </p:pic>
      <p:pic>
        <p:nvPicPr>
          <p:cNvPr id="10" name="Graphique 10" descr="Smartphone contour">
            <a:extLst>
              <a:ext uri="{FF2B5EF4-FFF2-40B4-BE49-F238E27FC236}">
                <a16:creationId xmlns:a16="http://schemas.microsoft.com/office/drawing/2014/main" id="{782DE588-50CB-B3D6-482B-A2978E266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009" y="771439"/>
            <a:ext cx="5746690" cy="571152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61B2FE8-E473-3B14-2178-713E7831AE99}"/>
              </a:ext>
            </a:extLst>
          </p:cNvPr>
          <p:cNvSpPr txBox="1"/>
          <p:nvPr/>
        </p:nvSpPr>
        <p:spPr>
          <a:xfrm>
            <a:off x="11232078" y="6160324"/>
            <a:ext cx="824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8/29</a:t>
            </a:r>
          </a:p>
        </p:txBody>
      </p:sp>
    </p:spTree>
    <p:extLst>
      <p:ext uri="{BB962C8B-B14F-4D97-AF65-F5344CB8AC3E}">
        <p14:creationId xmlns:p14="http://schemas.microsoft.com/office/powerpoint/2010/main" val="421622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"/>
          <p:cNvSpPr txBox="1">
            <a:spLocks noGrp="1"/>
          </p:cNvSpPr>
          <p:nvPr>
            <p:ph type="title"/>
          </p:nvPr>
        </p:nvSpPr>
        <p:spPr>
          <a:xfrm>
            <a:off x="6403678" y="1736706"/>
            <a:ext cx="5088437" cy="93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buSzPts val="7000"/>
            </a:pPr>
            <a:r>
              <a:rPr lang="fr-FR" sz="3600">
                <a:highlight>
                  <a:schemeClr val="accent2"/>
                </a:highlight>
              </a:rPr>
              <a:t>Autres</a:t>
            </a:r>
            <a:r>
              <a:rPr lang="en" sz="3600">
                <a:highlight>
                  <a:schemeClr val="accent2"/>
                </a:highlight>
              </a:rPr>
              <a:t> </a:t>
            </a:r>
            <a:r>
              <a:rPr lang="en" sz="3600" err="1">
                <a:highlight>
                  <a:schemeClr val="accent2"/>
                </a:highlight>
              </a:rPr>
              <a:t>fonctionnalités</a:t>
            </a:r>
            <a:endParaRPr lang="fr-FR" sz="3600">
              <a:highlight>
                <a:srgbClr val="FEDA60"/>
              </a:highlight>
            </a:endParaRPr>
          </a:p>
        </p:txBody>
      </p:sp>
      <p:sp>
        <p:nvSpPr>
          <p:cNvPr id="755" name="Google Shape;755;p32"/>
          <p:cNvSpPr txBox="1">
            <a:spLocks noGrp="1"/>
          </p:cNvSpPr>
          <p:nvPr>
            <p:ph type="body" idx="4294967295"/>
          </p:nvPr>
        </p:nvSpPr>
        <p:spPr>
          <a:xfrm>
            <a:off x="6400845" y="2828580"/>
            <a:ext cx="5092270" cy="125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14999"/>
              </a:lnSpc>
            </a:pPr>
            <a:r>
              <a:rPr lang="fr-FR"/>
              <a:t>L'interface web est responsive.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endParaRPr lang="fr-FR"/>
          </a:p>
          <a:p>
            <a:pPr marL="342900" indent="-342900">
              <a:lnSpc>
                <a:spcPct val="114999"/>
              </a:lnSpc>
            </a:pPr>
            <a:r>
              <a:rPr lang="fr-FR"/>
              <a:t>Inclut les historiques des données.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/>
          </a:p>
        </p:txBody>
      </p:sp>
      <p:grpSp>
        <p:nvGrpSpPr>
          <p:cNvPr id="757" name="Google Shape;757;p32"/>
          <p:cNvGrpSpPr/>
          <p:nvPr/>
        </p:nvGrpSpPr>
        <p:grpSpPr>
          <a:xfrm>
            <a:off x="9696729" y="5214116"/>
            <a:ext cx="757664" cy="739072"/>
            <a:chOff x="2714053" y="3696339"/>
            <a:chExt cx="757664" cy="739072"/>
          </a:xfrm>
        </p:grpSpPr>
        <p:sp>
          <p:nvSpPr>
            <p:cNvPr id="758" name="Google Shape;758;p3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441;p42">
            <a:extLst>
              <a:ext uri="{FF2B5EF4-FFF2-40B4-BE49-F238E27FC236}">
                <a16:creationId xmlns:a16="http://schemas.microsoft.com/office/drawing/2014/main" id="{056D15A7-8C06-D407-8E16-C568CB8A3E70}"/>
              </a:ext>
            </a:extLst>
          </p:cNvPr>
          <p:cNvGrpSpPr/>
          <p:nvPr/>
        </p:nvGrpSpPr>
        <p:grpSpPr>
          <a:xfrm>
            <a:off x="391685" y="4476214"/>
            <a:ext cx="1051601" cy="1324717"/>
            <a:chOff x="238550" y="1487175"/>
            <a:chExt cx="418000" cy="494725"/>
          </a:xfrm>
        </p:grpSpPr>
        <p:sp>
          <p:nvSpPr>
            <p:cNvPr id="17" name="Google Shape;1442;p42">
              <a:extLst>
                <a:ext uri="{FF2B5EF4-FFF2-40B4-BE49-F238E27FC236}">
                  <a16:creationId xmlns:a16="http://schemas.microsoft.com/office/drawing/2014/main" id="{66CE2689-E399-E8D6-F996-62ADEA48F908}"/>
                </a:ext>
              </a:extLst>
            </p:cNvPr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3;p42">
              <a:extLst>
                <a:ext uri="{FF2B5EF4-FFF2-40B4-BE49-F238E27FC236}">
                  <a16:creationId xmlns:a16="http://schemas.microsoft.com/office/drawing/2014/main" id="{473966A5-E459-EC7E-490B-10CA3ED9FBD9}"/>
                </a:ext>
              </a:extLst>
            </p:cNvPr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4;p42">
              <a:extLst>
                <a:ext uri="{FF2B5EF4-FFF2-40B4-BE49-F238E27FC236}">
                  <a16:creationId xmlns:a16="http://schemas.microsoft.com/office/drawing/2014/main" id="{C3FF49BD-F39A-11C9-407B-5D791A821586}"/>
                </a:ext>
              </a:extLst>
            </p:cNvPr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5;p42">
              <a:extLst>
                <a:ext uri="{FF2B5EF4-FFF2-40B4-BE49-F238E27FC236}">
                  <a16:creationId xmlns:a16="http://schemas.microsoft.com/office/drawing/2014/main" id="{DA475E99-5A79-D24B-1219-CDE07638D1EA}"/>
                </a:ext>
              </a:extLst>
            </p:cNvPr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46;p42">
              <a:extLst>
                <a:ext uri="{FF2B5EF4-FFF2-40B4-BE49-F238E27FC236}">
                  <a16:creationId xmlns:a16="http://schemas.microsoft.com/office/drawing/2014/main" id="{227F0F03-A855-4622-591C-408900FCFD02}"/>
                </a:ext>
              </a:extLst>
            </p:cNvPr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47;p42">
              <a:extLst>
                <a:ext uri="{FF2B5EF4-FFF2-40B4-BE49-F238E27FC236}">
                  <a16:creationId xmlns:a16="http://schemas.microsoft.com/office/drawing/2014/main" id="{FB1AFF7B-C3CB-C606-3878-9933ED17FE0D}"/>
                </a:ext>
              </a:extLst>
            </p:cNvPr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48;p42">
              <a:extLst>
                <a:ext uri="{FF2B5EF4-FFF2-40B4-BE49-F238E27FC236}">
                  <a16:creationId xmlns:a16="http://schemas.microsoft.com/office/drawing/2014/main" id="{330A0CBA-036A-DD54-ED1A-000BFE75AEEA}"/>
                </a:ext>
              </a:extLst>
            </p:cNvPr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49;p42">
              <a:extLst>
                <a:ext uri="{FF2B5EF4-FFF2-40B4-BE49-F238E27FC236}">
                  <a16:creationId xmlns:a16="http://schemas.microsoft.com/office/drawing/2014/main" id="{532FBBA2-1464-2178-8966-CB3E1E5E6F37}"/>
                </a:ext>
              </a:extLst>
            </p:cNvPr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0;p42">
              <a:extLst>
                <a:ext uri="{FF2B5EF4-FFF2-40B4-BE49-F238E27FC236}">
                  <a16:creationId xmlns:a16="http://schemas.microsoft.com/office/drawing/2014/main" id="{C6139F4A-CE37-523F-3CA8-CEC7B81812A7}"/>
                </a:ext>
              </a:extLst>
            </p:cNvPr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47;p39">
            <a:extLst>
              <a:ext uri="{FF2B5EF4-FFF2-40B4-BE49-F238E27FC236}">
                <a16:creationId xmlns:a16="http://schemas.microsoft.com/office/drawing/2014/main" id="{2E019573-8207-45B0-ABB9-B9F30C31F7EF}"/>
              </a:ext>
            </a:extLst>
          </p:cNvPr>
          <p:cNvSpPr/>
          <p:nvPr/>
        </p:nvSpPr>
        <p:spPr>
          <a:xfrm>
            <a:off x="4889350" y="886616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1148;p39">
            <a:extLst>
              <a:ext uri="{FF2B5EF4-FFF2-40B4-BE49-F238E27FC236}">
                <a16:creationId xmlns:a16="http://schemas.microsoft.com/office/drawing/2014/main" id="{B5A2A478-CCB3-0EF0-8A46-91BB5CC6B359}"/>
              </a:ext>
            </a:extLst>
          </p:cNvPr>
          <p:cNvGrpSpPr/>
          <p:nvPr/>
        </p:nvGrpSpPr>
        <p:grpSpPr>
          <a:xfrm>
            <a:off x="5009054" y="910530"/>
            <a:ext cx="714761" cy="797669"/>
            <a:chOff x="5932213" y="4153080"/>
            <a:chExt cx="714761" cy="797669"/>
          </a:xfrm>
        </p:grpSpPr>
        <p:sp>
          <p:nvSpPr>
            <p:cNvPr id="13" name="Google Shape;1149;p39">
              <a:extLst>
                <a:ext uri="{FF2B5EF4-FFF2-40B4-BE49-F238E27FC236}">
                  <a16:creationId xmlns:a16="http://schemas.microsoft.com/office/drawing/2014/main" id="{CBA7B401-421D-73AC-954E-468D5AABEE1B}"/>
                </a:ext>
              </a:extLst>
            </p:cNvPr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50;p39">
              <a:extLst>
                <a:ext uri="{FF2B5EF4-FFF2-40B4-BE49-F238E27FC236}">
                  <a16:creationId xmlns:a16="http://schemas.microsoft.com/office/drawing/2014/main" id="{588FBC23-1EA3-CBA7-0282-F43F4F2608BD}"/>
                </a:ext>
              </a:extLst>
            </p:cNvPr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51;p39">
              <a:extLst>
                <a:ext uri="{FF2B5EF4-FFF2-40B4-BE49-F238E27FC236}">
                  <a16:creationId xmlns:a16="http://schemas.microsoft.com/office/drawing/2014/main" id="{2351A78A-F126-19D5-AB2C-C01B1ED3B2D0}"/>
                </a:ext>
              </a:extLst>
            </p:cNvPr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52;p39">
              <a:extLst>
                <a:ext uri="{FF2B5EF4-FFF2-40B4-BE49-F238E27FC236}">
                  <a16:creationId xmlns:a16="http://schemas.microsoft.com/office/drawing/2014/main" id="{81E7D2A9-E9DB-F886-616E-0567AF403296}"/>
                </a:ext>
              </a:extLst>
            </p:cNvPr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53;p39">
              <a:extLst>
                <a:ext uri="{FF2B5EF4-FFF2-40B4-BE49-F238E27FC236}">
                  <a16:creationId xmlns:a16="http://schemas.microsoft.com/office/drawing/2014/main" id="{2166FD99-FC73-E06E-12EB-770EB8288557}"/>
                </a:ext>
              </a:extLst>
            </p:cNvPr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54;p39">
              <a:extLst>
                <a:ext uri="{FF2B5EF4-FFF2-40B4-BE49-F238E27FC236}">
                  <a16:creationId xmlns:a16="http://schemas.microsoft.com/office/drawing/2014/main" id="{63E33CDB-DDCB-A5CF-6B03-8E2BF457F96C}"/>
                </a:ext>
              </a:extLst>
            </p:cNvPr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55;p39">
              <a:extLst>
                <a:ext uri="{FF2B5EF4-FFF2-40B4-BE49-F238E27FC236}">
                  <a16:creationId xmlns:a16="http://schemas.microsoft.com/office/drawing/2014/main" id="{D8416C08-C5D9-A314-E304-55B42EB89A33}"/>
                </a:ext>
              </a:extLst>
            </p:cNvPr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56;p39">
              <a:extLst>
                <a:ext uri="{FF2B5EF4-FFF2-40B4-BE49-F238E27FC236}">
                  <a16:creationId xmlns:a16="http://schemas.microsoft.com/office/drawing/2014/main" id="{A91AD28F-73EC-4D74-1966-F24554D11CAB}"/>
                </a:ext>
              </a:extLst>
            </p:cNvPr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57;p39">
              <a:extLst>
                <a:ext uri="{FF2B5EF4-FFF2-40B4-BE49-F238E27FC236}">
                  <a16:creationId xmlns:a16="http://schemas.microsoft.com/office/drawing/2014/main" id="{855E1D18-741C-77C2-F711-FD9D8B7EE5F7}"/>
                </a:ext>
              </a:extLst>
            </p:cNvPr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58;p39">
              <a:extLst>
                <a:ext uri="{FF2B5EF4-FFF2-40B4-BE49-F238E27FC236}">
                  <a16:creationId xmlns:a16="http://schemas.microsoft.com/office/drawing/2014/main" id="{C6A5D9E6-45CC-195F-DC41-28F0E2416153}"/>
                </a:ext>
              </a:extLst>
            </p:cNvPr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59;p39">
              <a:extLst>
                <a:ext uri="{FF2B5EF4-FFF2-40B4-BE49-F238E27FC236}">
                  <a16:creationId xmlns:a16="http://schemas.microsoft.com/office/drawing/2014/main" id="{13EEFD73-F1C6-7A96-A2CF-3419FDCAD267}"/>
                </a:ext>
              </a:extLst>
            </p:cNvPr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60;p39">
              <a:extLst>
                <a:ext uri="{FF2B5EF4-FFF2-40B4-BE49-F238E27FC236}">
                  <a16:creationId xmlns:a16="http://schemas.microsoft.com/office/drawing/2014/main" id="{1D8ADC6B-0FF9-F55D-DB99-E5B31576A8DA}"/>
                </a:ext>
              </a:extLst>
            </p:cNvPr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61;p39">
              <a:extLst>
                <a:ext uri="{FF2B5EF4-FFF2-40B4-BE49-F238E27FC236}">
                  <a16:creationId xmlns:a16="http://schemas.microsoft.com/office/drawing/2014/main" id="{AA3157FF-0676-582B-A734-EBD38326D12C}"/>
                </a:ext>
              </a:extLst>
            </p:cNvPr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62;p39">
              <a:extLst>
                <a:ext uri="{FF2B5EF4-FFF2-40B4-BE49-F238E27FC236}">
                  <a16:creationId xmlns:a16="http://schemas.microsoft.com/office/drawing/2014/main" id="{5407898F-387A-3048-6C76-D8846AC19174}"/>
                </a:ext>
              </a:extLst>
            </p:cNvPr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63;p39">
              <a:extLst>
                <a:ext uri="{FF2B5EF4-FFF2-40B4-BE49-F238E27FC236}">
                  <a16:creationId xmlns:a16="http://schemas.microsoft.com/office/drawing/2014/main" id="{CED0982F-9642-A586-177D-67F07767D5AA}"/>
                </a:ext>
              </a:extLst>
            </p:cNvPr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Graphique 11" descr="Tablette contour">
            <a:extLst>
              <a:ext uri="{FF2B5EF4-FFF2-40B4-BE49-F238E27FC236}">
                <a16:creationId xmlns:a16="http://schemas.microsoft.com/office/drawing/2014/main" id="{4C346572-A2EC-7A5E-97AC-589597118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098" y="1234698"/>
            <a:ext cx="5441689" cy="4421783"/>
          </a:xfrm>
          <a:prstGeom prst="rect">
            <a:avLst/>
          </a:prstGeom>
        </p:spPr>
      </p:pic>
      <p:pic>
        <p:nvPicPr>
          <p:cNvPr id="12" name="Image 38">
            <a:extLst>
              <a:ext uri="{FF2B5EF4-FFF2-40B4-BE49-F238E27FC236}">
                <a16:creationId xmlns:a16="http://schemas.microsoft.com/office/drawing/2014/main" id="{5731F0E5-14A3-5850-1CA2-80B761E45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124" y="2465657"/>
            <a:ext cx="3810000" cy="194933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6F771CA-6C5B-C982-F98B-2ECFF4497ECB}"/>
              </a:ext>
            </a:extLst>
          </p:cNvPr>
          <p:cNvSpPr txBox="1"/>
          <p:nvPr/>
        </p:nvSpPr>
        <p:spPr>
          <a:xfrm>
            <a:off x="11246922" y="6157850"/>
            <a:ext cx="774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9/29</a:t>
            </a:r>
          </a:p>
        </p:txBody>
      </p:sp>
    </p:spTree>
    <p:extLst>
      <p:ext uri="{BB962C8B-B14F-4D97-AF65-F5344CB8AC3E}">
        <p14:creationId xmlns:p14="http://schemas.microsoft.com/office/powerpoint/2010/main" val="217145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9"/>
          <p:cNvSpPr txBox="1">
            <a:spLocks noGrp="1"/>
          </p:cNvSpPr>
          <p:nvPr>
            <p:ph type="body" idx="5"/>
          </p:nvPr>
        </p:nvSpPr>
        <p:spPr>
          <a:xfrm>
            <a:off x="1435265" y="2726614"/>
            <a:ext cx="9553817" cy="26217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endParaRPr lang="fr-FR"/>
          </a:p>
          <a:p>
            <a:pPr marL="285750" indent="-285750">
              <a:lnSpc>
                <a:spcPct val="114999"/>
              </a:lnSpc>
            </a:pPr>
            <a:r>
              <a:rPr lang="fr-FR" sz="1900"/>
              <a:t>Alerte de seuils </a:t>
            </a:r>
          </a:p>
          <a:p>
            <a:pPr marL="0" indent="0">
              <a:lnSpc>
                <a:spcPct val="114999"/>
              </a:lnSpc>
              <a:buNone/>
            </a:pPr>
            <a:endParaRPr lang="fr-FR" sz="1900"/>
          </a:p>
          <a:p>
            <a:pPr marL="285750" indent="-285750">
              <a:lnSpc>
                <a:spcPct val="114999"/>
              </a:lnSpc>
            </a:pPr>
            <a:r>
              <a:rPr lang="fr-FR" sz="1900"/>
              <a:t>Renommer chaque capteur</a:t>
            </a:r>
          </a:p>
          <a:p>
            <a:pPr marL="285750" indent="-285750">
              <a:lnSpc>
                <a:spcPct val="114999"/>
              </a:lnSpc>
            </a:pPr>
            <a:endParaRPr lang="fr-FR" sz="1900"/>
          </a:p>
          <a:p>
            <a:pPr marL="285750" indent="-285750">
              <a:lnSpc>
                <a:spcPct val="114999"/>
              </a:lnSpc>
            </a:pPr>
            <a:r>
              <a:rPr lang="fr-FR" sz="1900"/>
              <a:t>Bouton de partage </a:t>
            </a:r>
          </a:p>
          <a:p>
            <a:pPr marL="0" lvl="0" indent="0" algn="l" rtl="0">
              <a:lnSpc>
                <a:spcPct val="114999"/>
              </a:lnSpc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2100"/>
              </a:spcBef>
              <a:buNone/>
            </a:pPr>
            <a:endParaRPr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fr-FR"/>
          </a:p>
        </p:txBody>
      </p:sp>
      <p:sp>
        <p:nvSpPr>
          <p:cNvPr id="715" name="Google Shape;715;p29"/>
          <p:cNvSpPr txBox="1">
            <a:spLocks noGrp="1"/>
          </p:cNvSpPr>
          <p:nvPr>
            <p:ph type="body" idx="6"/>
          </p:nvPr>
        </p:nvSpPr>
        <p:spPr>
          <a:xfrm>
            <a:off x="1217550" y="4913779"/>
            <a:ext cx="97569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3" name="Google Shape;784;p34">
            <a:extLst>
              <a:ext uri="{FF2B5EF4-FFF2-40B4-BE49-F238E27FC236}">
                <a16:creationId xmlns:a16="http://schemas.microsoft.com/office/drawing/2014/main" id="{1FB8647A-F184-0BD6-BD6D-FA9523C8A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379" y="865840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Les plus</a:t>
            </a:r>
          </a:p>
        </p:txBody>
      </p:sp>
      <p:sp>
        <p:nvSpPr>
          <p:cNvPr id="5" name="Google Shape;712;p29">
            <a:extLst>
              <a:ext uri="{FF2B5EF4-FFF2-40B4-BE49-F238E27FC236}">
                <a16:creationId xmlns:a16="http://schemas.microsoft.com/office/drawing/2014/main" id="{EE617B55-55B9-362E-C1E1-52EE6E7095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36886" y="2231221"/>
            <a:ext cx="9755100" cy="41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fr-FR" sz="2000"/>
              <a:t>Autres fonctionnalités du front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8F8A35-E9C8-16B7-FE66-EB0B9BB71EA7}"/>
              </a:ext>
            </a:extLst>
          </p:cNvPr>
          <p:cNvSpPr txBox="1"/>
          <p:nvPr/>
        </p:nvSpPr>
        <p:spPr>
          <a:xfrm>
            <a:off x="11131880" y="6156613"/>
            <a:ext cx="8934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10/29</a:t>
            </a:r>
          </a:p>
        </p:txBody>
      </p:sp>
    </p:spTree>
    <p:extLst>
      <p:ext uri="{BB962C8B-B14F-4D97-AF65-F5344CB8AC3E}">
        <p14:creationId xmlns:p14="http://schemas.microsoft.com/office/powerpoint/2010/main" val="305663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 txBox="1">
            <a:spLocks noGrp="1"/>
          </p:cNvSpPr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/>
              <a:t>L'architecture de la solution</a:t>
            </a:r>
            <a:endParaRPr lang="en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055D88-8FAC-3F6C-74E4-EF71269B23CC}"/>
              </a:ext>
            </a:extLst>
          </p:cNvPr>
          <p:cNvSpPr txBox="1"/>
          <p:nvPr/>
        </p:nvSpPr>
        <p:spPr>
          <a:xfrm>
            <a:off x="5151383" y="2241331"/>
            <a:ext cx="5259113" cy="10237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426C12-8402-337E-3FD3-F771AF62236B}"/>
              </a:ext>
            </a:extLst>
          </p:cNvPr>
          <p:cNvSpPr txBox="1"/>
          <p:nvPr/>
        </p:nvSpPr>
        <p:spPr>
          <a:xfrm>
            <a:off x="11135591" y="6156613"/>
            <a:ext cx="13091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11/29</a:t>
            </a:r>
          </a:p>
        </p:txBody>
      </p:sp>
      <p:pic>
        <p:nvPicPr>
          <p:cNvPr id="3" name="Image 3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E1C89CAC-8CAF-0131-C165-4CFDB824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504" y="2037469"/>
            <a:ext cx="8425354" cy="37092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/>
          <p:nvPr/>
        </p:nvSpPr>
        <p:spPr>
          <a:xfrm>
            <a:off x="3677101" y="543267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5FB801-34B2-A971-2E10-9B85B6B5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632" y="2077913"/>
            <a:ext cx="6757199" cy="3014701"/>
          </a:xfrm>
          <a:prstGeom prst="rect">
            <a:avLst/>
          </a:prstGeom>
        </p:spPr>
      </p:pic>
      <p:sp>
        <p:nvSpPr>
          <p:cNvPr id="4" name="Google Shape;1139;p39">
            <a:extLst>
              <a:ext uri="{FF2B5EF4-FFF2-40B4-BE49-F238E27FC236}">
                <a16:creationId xmlns:a16="http://schemas.microsoft.com/office/drawing/2014/main" id="{C8C77F04-F5F4-FE59-20DC-48A866230C2F}"/>
              </a:ext>
            </a:extLst>
          </p:cNvPr>
          <p:cNvSpPr txBox="1">
            <a:spLocks/>
          </p:cNvSpPr>
          <p:nvPr/>
        </p:nvSpPr>
        <p:spPr>
          <a:xfrm>
            <a:off x="4017893" y="911351"/>
            <a:ext cx="4150737" cy="87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>
                <a:highlight>
                  <a:srgbClr val="FEDA60"/>
                </a:highlight>
              </a:rPr>
              <a:t>Planification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848A1D-D944-16CD-3663-CC1C7C9DF3A1}"/>
              </a:ext>
            </a:extLst>
          </p:cNvPr>
          <p:cNvSpPr txBox="1"/>
          <p:nvPr/>
        </p:nvSpPr>
        <p:spPr>
          <a:xfrm>
            <a:off x="779868" y="2875746"/>
            <a:ext cx="3723967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900">
                <a:solidFill>
                  <a:schemeClr val="bg2"/>
                </a:solidFill>
                <a:latin typeface="Roboto"/>
              </a:rPr>
              <a:t>Nous avons utilisé JIRA:</a:t>
            </a:r>
            <a:endParaRPr lang="fr-FR">
              <a:solidFill>
                <a:schemeClr val="bg2"/>
              </a:solidFill>
            </a:endParaRPr>
          </a:p>
          <a:p>
            <a:endParaRPr lang="fr-FR" sz="1900">
              <a:solidFill>
                <a:schemeClr val="bg2"/>
              </a:solidFill>
              <a:latin typeface="Roboto"/>
            </a:endParaRPr>
          </a:p>
          <a:p>
            <a:pPr marL="342900" indent="-342900">
              <a:buChar char="•"/>
            </a:pPr>
            <a:r>
              <a:rPr lang="fr-FR" sz="1900">
                <a:solidFill>
                  <a:schemeClr val="bg2"/>
                </a:solidFill>
                <a:latin typeface="Roboto"/>
              </a:rPr>
              <a:t>Définition et priorisation des tâches</a:t>
            </a:r>
          </a:p>
          <a:p>
            <a:pPr marL="342900" indent="-342900">
              <a:buChar char="•"/>
            </a:pPr>
            <a:r>
              <a:rPr lang="fr-FR" sz="1900">
                <a:solidFill>
                  <a:schemeClr val="bg2"/>
                </a:solidFill>
                <a:latin typeface="Roboto"/>
              </a:rPr>
              <a:t>Organisation et assignation des tâches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EF99C9-B7D7-80C2-24A9-E1E8F073DD73}"/>
              </a:ext>
            </a:extLst>
          </p:cNvPr>
          <p:cNvSpPr txBox="1"/>
          <p:nvPr/>
        </p:nvSpPr>
        <p:spPr>
          <a:xfrm>
            <a:off x="11152909" y="6141769"/>
            <a:ext cx="8638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12/29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>
            <a:spLocks noGrp="1"/>
          </p:cNvSpPr>
          <p:nvPr>
            <p:ph type="title"/>
          </p:nvPr>
        </p:nvSpPr>
        <p:spPr>
          <a:xfrm>
            <a:off x="1557220" y="1649742"/>
            <a:ext cx="8480400" cy="30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>
                <a:highlight>
                  <a:srgbClr val="FEDA60"/>
                </a:highlight>
              </a:rPr>
              <a:t>03| La réalisation</a:t>
            </a:r>
            <a:endParaRPr lang="fr-FR"/>
          </a:p>
        </p:txBody>
      </p:sp>
      <p:sp>
        <p:nvSpPr>
          <p:cNvPr id="723" name="Google Shape;723;p30"/>
          <p:cNvSpPr txBox="1">
            <a:spLocks noGrp="1"/>
          </p:cNvSpPr>
          <p:nvPr>
            <p:ph type="body" idx="4294967295"/>
          </p:nvPr>
        </p:nvSpPr>
        <p:spPr>
          <a:xfrm>
            <a:off x="548250" y="6477000"/>
            <a:ext cx="11095500" cy="2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" sz="12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99EF04-E84A-61E4-8B94-65816F84DEE5}"/>
              </a:ext>
            </a:extLst>
          </p:cNvPr>
          <p:cNvSpPr txBox="1"/>
          <p:nvPr/>
        </p:nvSpPr>
        <p:spPr>
          <a:xfrm>
            <a:off x="11126932" y="6145480"/>
            <a:ext cx="873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13/29</a:t>
            </a:r>
          </a:p>
        </p:txBody>
      </p:sp>
    </p:spTree>
    <p:extLst>
      <p:ext uri="{BB962C8B-B14F-4D97-AF65-F5344CB8AC3E}">
        <p14:creationId xmlns:p14="http://schemas.microsoft.com/office/powerpoint/2010/main" val="3968233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7"/>
          <p:cNvSpPr txBox="1">
            <a:spLocks noGrp="1"/>
          </p:cNvSpPr>
          <p:nvPr>
            <p:ph type="title"/>
          </p:nvPr>
        </p:nvSpPr>
        <p:spPr>
          <a:xfrm>
            <a:off x="736001" y="950231"/>
            <a:ext cx="10505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Le </a:t>
            </a:r>
            <a:r>
              <a:rPr lang="en" err="1"/>
              <a:t>procédé</a:t>
            </a:r>
            <a:r>
              <a:rPr lang="en"/>
              <a:t> de </a:t>
            </a:r>
            <a:r>
              <a:rPr lang="en" err="1"/>
              <a:t>fonctionnement</a:t>
            </a:r>
          </a:p>
        </p:txBody>
      </p:sp>
      <p:sp>
        <p:nvSpPr>
          <p:cNvPr id="1052" name="Google Shape;1052;p37"/>
          <p:cNvSpPr txBox="1">
            <a:spLocks noGrp="1"/>
          </p:cNvSpPr>
          <p:nvPr>
            <p:ph type="subTitle" idx="2"/>
          </p:nvPr>
        </p:nvSpPr>
        <p:spPr>
          <a:xfrm>
            <a:off x="5063236" y="3340892"/>
            <a:ext cx="1847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BDD</a:t>
            </a:r>
            <a:endParaRPr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sp>
        <p:nvSpPr>
          <p:cNvPr id="1054" name="Google Shape;1054;p37"/>
          <p:cNvSpPr txBox="1">
            <a:spLocks noGrp="1"/>
          </p:cNvSpPr>
          <p:nvPr>
            <p:ph type="subTitle" idx="3"/>
          </p:nvPr>
        </p:nvSpPr>
        <p:spPr>
          <a:xfrm>
            <a:off x="3167266" y="3338881"/>
            <a:ext cx="1847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err="1">
                <a:solidFill>
                  <a:schemeClr val="dk1"/>
                </a:solidFill>
                <a:highlight>
                  <a:schemeClr val="accent2"/>
                </a:highlight>
              </a:rPr>
              <a:t>Serveur</a:t>
            </a:r>
            <a:endParaRPr lang="en" err="1">
              <a:solidFill>
                <a:schemeClr val="dk1"/>
              </a:solidFill>
              <a:highlight>
                <a:srgbClr val="FEDA60"/>
              </a:highlight>
            </a:endParaRPr>
          </a:p>
        </p:txBody>
      </p:sp>
      <p:sp>
        <p:nvSpPr>
          <p:cNvPr id="1056" name="Google Shape;1056;p37"/>
          <p:cNvSpPr txBox="1">
            <a:spLocks noGrp="1"/>
          </p:cNvSpPr>
          <p:nvPr>
            <p:ph type="subTitle" idx="4"/>
          </p:nvPr>
        </p:nvSpPr>
        <p:spPr>
          <a:xfrm>
            <a:off x="7154683" y="3337418"/>
            <a:ext cx="1847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Maquette front</a:t>
            </a:r>
          </a:p>
        </p:txBody>
      </p:sp>
      <p:sp>
        <p:nvSpPr>
          <p:cNvPr id="1057" name="Google Shape;1057;p37"/>
          <p:cNvSpPr txBox="1">
            <a:spLocks noGrp="1"/>
          </p:cNvSpPr>
          <p:nvPr>
            <p:ph type="subTitle" idx="5"/>
          </p:nvPr>
        </p:nvSpPr>
        <p:spPr>
          <a:xfrm>
            <a:off x="9034964" y="3354050"/>
            <a:ext cx="1847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Front</a:t>
            </a:r>
            <a:endParaRPr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grpSp>
        <p:nvGrpSpPr>
          <p:cNvPr id="1060" name="Google Shape;1060;p37"/>
          <p:cNvGrpSpPr/>
          <p:nvPr/>
        </p:nvGrpSpPr>
        <p:grpSpPr>
          <a:xfrm rot="11940000" flipV="1">
            <a:off x="4412286" y="2987756"/>
            <a:ext cx="1427438" cy="571101"/>
            <a:chOff x="4590347" y="1490179"/>
            <a:chExt cx="1314037" cy="558745"/>
          </a:xfrm>
        </p:grpSpPr>
        <p:sp>
          <p:nvSpPr>
            <p:cNvPr id="1061" name="Google Shape;1061;p37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7"/>
          <p:cNvGrpSpPr/>
          <p:nvPr/>
        </p:nvGrpSpPr>
        <p:grpSpPr>
          <a:xfrm rot="5400000" flipH="1">
            <a:off x="6791273" y="3342524"/>
            <a:ext cx="448247" cy="1362206"/>
            <a:chOff x="2748074" y="4303871"/>
            <a:chExt cx="377938" cy="1362206"/>
          </a:xfrm>
        </p:grpSpPr>
        <p:sp>
          <p:nvSpPr>
            <p:cNvPr id="1067" name="Google Shape;1067;p37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7"/>
          <p:cNvGrpSpPr/>
          <p:nvPr/>
        </p:nvGrpSpPr>
        <p:grpSpPr>
          <a:xfrm rot="1006934" flipH="1">
            <a:off x="8364370" y="3036219"/>
            <a:ext cx="1427438" cy="606909"/>
            <a:chOff x="4590347" y="1490179"/>
            <a:chExt cx="1314037" cy="558745"/>
          </a:xfrm>
        </p:grpSpPr>
        <p:sp>
          <p:nvSpPr>
            <p:cNvPr id="1070" name="Google Shape;1070;p37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1052;p37">
            <a:extLst>
              <a:ext uri="{FF2B5EF4-FFF2-40B4-BE49-F238E27FC236}">
                <a16:creationId xmlns:a16="http://schemas.microsoft.com/office/drawing/2014/main" id="{3088EAFD-477E-9B21-1C5B-31D946F2F48F}"/>
              </a:ext>
            </a:extLst>
          </p:cNvPr>
          <p:cNvSpPr txBox="1">
            <a:spLocks/>
          </p:cNvSpPr>
          <p:nvPr/>
        </p:nvSpPr>
        <p:spPr>
          <a:xfrm>
            <a:off x="1315594" y="3337455"/>
            <a:ext cx="18474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fr-FR">
                <a:solidFill>
                  <a:schemeClr val="dk1"/>
                </a:solidFill>
                <a:highlight>
                  <a:schemeClr val="accent2"/>
                </a:highlight>
              </a:rPr>
              <a:t>Script</a:t>
            </a:r>
            <a:endParaRPr lang="fr-FR">
              <a:solidFill>
                <a:schemeClr val="dk1"/>
              </a:solidFill>
              <a:highlight>
                <a:srgbClr val="FEDA60"/>
              </a:highlight>
            </a:endParaRPr>
          </a:p>
        </p:txBody>
      </p:sp>
      <p:grpSp>
        <p:nvGrpSpPr>
          <p:cNvPr id="6" name="Google Shape;1063;p37">
            <a:extLst>
              <a:ext uri="{FF2B5EF4-FFF2-40B4-BE49-F238E27FC236}">
                <a16:creationId xmlns:a16="http://schemas.microsoft.com/office/drawing/2014/main" id="{11D90415-39EA-12E7-FDCB-50AE49CF3EDB}"/>
              </a:ext>
            </a:extLst>
          </p:cNvPr>
          <p:cNvGrpSpPr/>
          <p:nvPr/>
        </p:nvGrpSpPr>
        <p:grpSpPr>
          <a:xfrm rot="5400000">
            <a:off x="3034760" y="2548572"/>
            <a:ext cx="355307" cy="1362206"/>
            <a:chOff x="2748074" y="4303871"/>
            <a:chExt cx="377938" cy="1362206"/>
          </a:xfrm>
        </p:grpSpPr>
        <p:sp>
          <p:nvSpPr>
            <p:cNvPr id="7" name="Google Shape;1064;p37">
              <a:extLst>
                <a:ext uri="{FF2B5EF4-FFF2-40B4-BE49-F238E27FC236}">
                  <a16:creationId xmlns:a16="http://schemas.microsoft.com/office/drawing/2014/main" id="{DDFA65D6-18D8-B823-C395-22D6DF45C386}"/>
                </a:ext>
              </a:extLst>
            </p:cNvPr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65;p37">
              <a:extLst>
                <a:ext uri="{FF2B5EF4-FFF2-40B4-BE49-F238E27FC236}">
                  <a16:creationId xmlns:a16="http://schemas.microsoft.com/office/drawing/2014/main" id="{C4E88F31-F9DF-7D5B-B288-498EFDEC161B}"/>
                </a:ext>
              </a:extLst>
            </p:cNvPr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7457E237-48F9-34DC-D8F2-C102449E1753}"/>
              </a:ext>
            </a:extLst>
          </p:cNvPr>
          <p:cNvSpPr txBox="1"/>
          <p:nvPr/>
        </p:nvSpPr>
        <p:spPr>
          <a:xfrm>
            <a:off x="11152909" y="6175168"/>
            <a:ext cx="6757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14/29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1083548" y="1142931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La Base de </a:t>
            </a:r>
            <a:r>
              <a:rPr lang="en" err="1"/>
              <a:t>Données</a:t>
            </a:r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916589" y="2420960"/>
            <a:ext cx="2255704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Merise</a:t>
            </a:r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2"/>
          </p:nvPr>
        </p:nvSpPr>
        <p:spPr>
          <a:xfrm>
            <a:off x="6309966" y="2412319"/>
            <a:ext cx="2255704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MPD</a:t>
            </a:r>
          </a:p>
        </p:txBody>
      </p:sp>
      <p:sp>
        <p:nvSpPr>
          <p:cNvPr id="788" name="Google Shape;788;p34"/>
          <p:cNvSpPr txBox="1">
            <a:spLocks noGrp="1"/>
          </p:cNvSpPr>
          <p:nvPr>
            <p:ph type="body" idx="13"/>
          </p:nvPr>
        </p:nvSpPr>
        <p:spPr>
          <a:xfrm>
            <a:off x="3578641" y="2959963"/>
            <a:ext cx="2255704" cy="20908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err="1"/>
              <a:t>Concevoir</a:t>
            </a:r>
            <a:r>
              <a:rPr lang="en"/>
              <a:t> les </a:t>
            </a:r>
            <a:r>
              <a:rPr lang="en" err="1"/>
              <a:t>entités</a:t>
            </a:r>
            <a:r>
              <a:rPr lang="en"/>
              <a:t>, les relations. </a:t>
            </a:r>
            <a:br>
              <a:rPr lang="en"/>
            </a:br>
            <a:endParaRPr lang="en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790" name="Google Shape;790;p34"/>
          <p:cNvSpPr txBox="1">
            <a:spLocks noGrp="1"/>
          </p:cNvSpPr>
          <p:nvPr>
            <p:ph type="body" idx="15"/>
          </p:nvPr>
        </p:nvSpPr>
        <p:spPr>
          <a:xfrm>
            <a:off x="6309966" y="2957985"/>
            <a:ext cx="2255704" cy="14772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fr-FR"/>
              <a:t>Représentation physique de chaque tableau.</a:t>
            </a:r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4"/>
          </p:nvPr>
        </p:nvSpPr>
        <p:spPr>
          <a:xfrm>
            <a:off x="3583450" y="2416336"/>
            <a:ext cx="2255704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MCD</a:t>
            </a:r>
          </a:p>
        </p:txBody>
      </p:sp>
      <p:sp>
        <p:nvSpPr>
          <p:cNvPr id="794" name="Google Shape;794;p34"/>
          <p:cNvSpPr txBox="1">
            <a:spLocks noGrp="1"/>
          </p:cNvSpPr>
          <p:nvPr>
            <p:ph type="body" idx="7"/>
          </p:nvPr>
        </p:nvSpPr>
        <p:spPr>
          <a:xfrm>
            <a:off x="908255" y="2958725"/>
            <a:ext cx="2270081" cy="24745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fr-FR"/>
              <a:t>Analyse et conception des systèmes d'informations.</a:t>
            </a:r>
          </a:p>
        </p:txBody>
      </p:sp>
      <p:sp>
        <p:nvSpPr>
          <p:cNvPr id="797" name="Google Shape;797;p34"/>
          <p:cNvSpPr/>
          <p:nvPr/>
        </p:nvSpPr>
        <p:spPr>
          <a:xfrm>
            <a:off x="3028913" y="835880"/>
            <a:ext cx="698143" cy="1001276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7B967A-8E74-40CA-7774-4D95C2F6B0F6}"/>
              </a:ext>
            </a:extLst>
          </p:cNvPr>
          <p:cNvSpPr txBox="1"/>
          <p:nvPr/>
        </p:nvSpPr>
        <p:spPr>
          <a:xfrm>
            <a:off x="11121984" y="6167746"/>
            <a:ext cx="8539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15/29</a:t>
            </a:r>
          </a:p>
        </p:txBody>
      </p:sp>
      <p:sp>
        <p:nvSpPr>
          <p:cNvPr id="4" name="Google Shape;785;p34">
            <a:extLst>
              <a:ext uri="{FF2B5EF4-FFF2-40B4-BE49-F238E27FC236}">
                <a16:creationId xmlns:a16="http://schemas.microsoft.com/office/drawing/2014/main" id="{EF0CB0F6-E07B-64FA-7DF1-22820FAB7CF5}"/>
              </a:ext>
            </a:extLst>
          </p:cNvPr>
          <p:cNvSpPr txBox="1">
            <a:spLocks/>
          </p:cNvSpPr>
          <p:nvPr/>
        </p:nvSpPr>
        <p:spPr>
          <a:xfrm>
            <a:off x="9016281" y="2420464"/>
            <a:ext cx="2255704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/>
              <a:t>phpMyAdmin</a:t>
            </a:r>
          </a:p>
        </p:txBody>
      </p:sp>
      <p:sp>
        <p:nvSpPr>
          <p:cNvPr id="6" name="Google Shape;794;p34">
            <a:extLst>
              <a:ext uri="{FF2B5EF4-FFF2-40B4-BE49-F238E27FC236}">
                <a16:creationId xmlns:a16="http://schemas.microsoft.com/office/drawing/2014/main" id="{B1591D3F-7991-FC53-B06E-83696313594E}"/>
              </a:ext>
            </a:extLst>
          </p:cNvPr>
          <p:cNvSpPr txBox="1">
            <a:spLocks/>
          </p:cNvSpPr>
          <p:nvPr/>
        </p:nvSpPr>
        <p:spPr>
          <a:xfrm>
            <a:off x="9017127" y="2949469"/>
            <a:ext cx="2255705" cy="221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999"/>
              </a:lnSpc>
              <a:buNone/>
            </a:pPr>
            <a:r>
              <a:rPr lang="fr-FR"/>
              <a:t>Application Web de</a:t>
            </a:r>
          </a:p>
          <a:p>
            <a:pPr>
              <a:lnSpc>
                <a:spcPct val="114999"/>
              </a:lnSpc>
              <a:buNone/>
            </a:pPr>
            <a:r>
              <a:rPr lang="fr-FR"/>
              <a:t>gestion pour les</a:t>
            </a:r>
          </a:p>
          <a:p>
            <a:pPr>
              <a:lnSpc>
                <a:spcPct val="114999"/>
              </a:lnSpc>
              <a:buNone/>
            </a:pPr>
            <a:r>
              <a:rPr lang="fr-FR"/>
              <a:t>systèmes de</a:t>
            </a:r>
          </a:p>
          <a:p>
            <a:pPr>
              <a:lnSpc>
                <a:spcPct val="114999"/>
              </a:lnSpc>
              <a:buNone/>
            </a:pPr>
            <a:r>
              <a:rPr lang="fr-FR"/>
              <a:t>gestion de base de</a:t>
            </a:r>
          </a:p>
          <a:p>
            <a:pPr>
              <a:lnSpc>
                <a:spcPct val="114999"/>
              </a:lnSpc>
              <a:buNone/>
            </a:pPr>
            <a:r>
              <a:rPr lang="fr-FR"/>
              <a:t>données MySQL.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7F6EC95A-703C-9BFD-74E9-1F72876A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83" y="931387"/>
            <a:ext cx="4047640" cy="3374359"/>
          </a:xfrm>
          <a:prstGeom prst="rect">
            <a:avLst/>
          </a:prstGeom>
        </p:spPr>
      </p:pic>
      <p:pic>
        <p:nvPicPr>
          <p:cNvPr id="7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2C5AF87D-312D-BB1F-41DE-5AFB0B3D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5" y="2513598"/>
            <a:ext cx="4938793" cy="2928601"/>
          </a:xfrm>
          <a:prstGeom prst="rect">
            <a:avLst/>
          </a:prstGeom>
        </p:spPr>
      </p:pic>
      <p:sp>
        <p:nvSpPr>
          <p:cNvPr id="9" name="Google Shape;784;p34">
            <a:extLst>
              <a:ext uri="{FF2B5EF4-FFF2-40B4-BE49-F238E27FC236}">
                <a16:creationId xmlns:a16="http://schemas.microsoft.com/office/drawing/2014/main" id="{6289A99A-9447-03C5-FB35-3BCBAA3FA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3226" y="4307168"/>
            <a:ext cx="3460384" cy="6730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/>
              <a:t>MCD</a:t>
            </a:r>
            <a:endParaRPr lang="fr-FR"/>
          </a:p>
        </p:txBody>
      </p:sp>
      <p:sp>
        <p:nvSpPr>
          <p:cNvPr id="11" name="Google Shape;784;p34">
            <a:extLst>
              <a:ext uri="{FF2B5EF4-FFF2-40B4-BE49-F238E27FC236}">
                <a16:creationId xmlns:a16="http://schemas.microsoft.com/office/drawing/2014/main" id="{4C517E0C-A820-DC27-9B36-93355276AE01}"/>
              </a:ext>
            </a:extLst>
          </p:cNvPr>
          <p:cNvSpPr txBox="1">
            <a:spLocks/>
          </p:cNvSpPr>
          <p:nvPr/>
        </p:nvSpPr>
        <p:spPr>
          <a:xfrm>
            <a:off x="6998735" y="1840354"/>
            <a:ext cx="3460384" cy="6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2000"/>
              <a:t>MPD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4A4E3A-9E13-AE40-9748-1754329ECC39}"/>
              </a:ext>
            </a:extLst>
          </p:cNvPr>
          <p:cNvSpPr txBox="1"/>
          <p:nvPr/>
        </p:nvSpPr>
        <p:spPr>
          <a:xfrm>
            <a:off x="11133117" y="6156613"/>
            <a:ext cx="6460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16/29</a:t>
            </a:r>
          </a:p>
        </p:txBody>
      </p:sp>
    </p:spTree>
    <p:extLst>
      <p:ext uri="{BB962C8B-B14F-4D97-AF65-F5344CB8AC3E}">
        <p14:creationId xmlns:p14="http://schemas.microsoft.com/office/powerpoint/2010/main" val="172839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6">
            <a:extLst>
              <a:ext uri="{FF2B5EF4-FFF2-40B4-BE49-F238E27FC236}">
                <a16:creationId xmlns:a16="http://schemas.microsoft.com/office/drawing/2014/main" id="{EDEA7D16-28E0-BE85-94DF-909524D6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2" y="1592447"/>
            <a:ext cx="9129793" cy="2457736"/>
          </a:xfrm>
          <a:prstGeom prst="rect">
            <a:avLst/>
          </a:prstGeom>
        </p:spPr>
      </p:pic>
      <p:sp>
        <p:nvSpPr>
          <p:cNvPr id="18" name="Google Shape;784;p34">
            <a:extLst>
              <a:ext uri="{FF2B5EF4-FFF2-40B4-BE49-F238E27FC236}">
                <a16:creationId xmlns:a16="http://schemas.microsoft.com/office/drawing/2014/main" id="{27FD4C43-7E97-C265-E1C9-523FEFDA3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582" y="914687"/>
            <a:ext cx="3460384" cy="6730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/>
              <a:t>La Base de </a:t>
            </a:r>
            <a:r>
              <a:rPr lang="en" sz="2000" err="1"/>
              <a:t>Données</a:t>
            </a:r>
            <a:endParaRPr lang="en" sz="2000"/>
          </a:p>
        </p:txBody>
      </p:sp>
      <p:sp>
        <p:nvSpPr>
          <p:cNvPr id="20" name="Google Shape;784;p34">
            <a:extLst>
              <a:ext uri="{FF2B5EF4-FFF2-40B4-BE49-F238E27FC236}">
                <a16:creationId xmlns:a16="http://schemas.microsoft.com/office/drawing/2014/main" id="{CF48F739-A7DC-4079-ED14-9EC584D6F923}"/>
              </a:ext>
            </a:extLst>
          </p:cNvPr>
          <p:cNvSpPr txBox="1">
            <a:spLocks/>
          </p:cNvSpPr>
          <p:nvPr/>
        </p:nvSpPr>
        <p:spPr>
          <a:xfrm>
            <a:off x="1532999" y="4053294"/>
            <a:ext cx="3460384" cy="6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" sz="2000"/>
              <a:t>La table '</a:t>
            </a:r>
            <a:r>
              <a:rPr lang="en" sz="2000" err="1"/>
              <a:t>Capteur</a:t>
            </a:r>
            <a:r>
              <a:rPr lang="en" sz="2000"/>
              <a:t>'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54F1E-4C5A-22EE-6867-E2B6CFFD19A0}"/>
              </a:ext>
            </a:extLst>
          </p:cNvPr>
          <p:cNvSpPr txBox="1"/>
          <p:nvPr/>
        </p:nvSpPr>
        <p:spPr>
          <a:xfrm>
            <a:off x="11145487" y="6183828"/>
            <a:ext cx="7747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17/29</a:t>
            </a:r>
          </a:p>
        </p:txBody>
      </p:sp>
      <p:pic>
        <p:nvPicPr>
          <p:cNvPr id="4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97B3B9AF-B18F-31A7-EA4D-0846ED435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15" y="4728828"/>
            <a:ext cx="9124893" cy="9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>
            <a:spLocks noGrp="1"/>
          </p:cNvSpPr>
          <p:nvPr>
            <p:ph type="title"/>
          </p:nvPr>
        </p:nvSpPr>
        <p:spPr>
          <a:xfrm>
            <a:off x="1557220" y="1649742"/>
            <a:ext cx="8480400" cy="30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highlight>
                  <a:schemeClr val="accent2"/>
                </a:highlight>
              </a:rPr>
              <a:t>Notre équipe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334864-0465-64DD-94D1-C18A9D2F7755}"/>
              </a:ext>
            </a:extLst>
          </p:cNvPr>
          <p:cNvSpPr txBox="1"/>
          <p:nvPr/>
        </p:nvSpPr>
        <p:spPr>
          <a:xfrm>
            <a:off x="11203154" y="6138611"/>
            <a:ext cx="10632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2/29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1083548" y="1142931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Le </a:t>
            </a:r>
            <a:r>
              <a:rPr lang="en" err="1"/>
              <a:t>serveur</a:t>
            </a:r>
            <a:endParaRPr lang="fr-FR" err="1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1474951" y="3780736"/>
            <a:ext cx="2255704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err="1"/>
              <a:t>Serveur</a:t>
            </a:r>
            <a:r>
              <a:rPr lang="en"/>
              <a:t> web</a:t>
            </a:r>
            <a:endParaRPr lang="fr-FR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2"/>
          </p:nvPr>
        </p:nvSpPr>
        <p:spPr>
          <a:xfrm>
            <a:off x="8372621" y="3778663"/>
            <a:ext cx="2255704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API</a:t>
            </a:r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4"/>
          </p:nvPr>
        </p:nvSpPr>
        <p:spPr>
          <a:xfrm>
            <a:off x="4923519" y="3782681"/>
            <a:ext cx="2255704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SGBDR</a:t>
            </a:r>
          </a:p>
        </p:txBody>
      </p:sp>
      <p:sp>
        <p:nvSpPr>
          <p:cNvPr id="794" name="Google Shape;794;p34"/>
          <p:cNvSpPr txBox="1">
            <a:spLocks noGrp="1"/>
          </p:cNvSpPr>
          <p:nvPr>
            <p:ph type="body" idx="7"/>
          </p:nvPr>
        </p:nvSpPr>
        <p:spPr>
          <a:xfrm>
            <a:off x="5125531" y="2604002"/>
            <a:ext cx="2073013" cy="4775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fr-FR"/>
              <a:t>Il doit héberger : </a:t>
            </a:r>
          </a:p>
        </p:txBody>
      </p:sp>
      <p:sp>
        <p:nvSpPr>
          <p:cNvPr id="797" name="Google Shape;797;p34"/>
          <p:cNvSpPr/>
          <p:nvPr/>
        </p:nvSpPr>
        <p:spPr>
          <a:xfrm>
            <a:off x="3028913" y="835880"/>
            <a:ext cx="698143" cy="1001276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E5E6D7-F55F-A9AA-60D1-E32430AFE252}"/>
              </a:ext>
            </a:extLst>
          </p:cNvPr>
          <p:cNvSpPr txBox="1"/>
          <p:nvPr/>
        </p:nvSpPr>
        <p:spPr>
          <a:xfrm>
            <a:off x="11152909" y="6164035"/>
            <a:ext cx="9132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18/29</a:t>
            </a:r>
          </a:p>
        </p:txBody>
      </p:sp>
    </p:spTree>
    <p:extLst>
      <p:ext uri="{BB962C8B-B14F-4D97-AF65-F5344CB8AC3E}">
        <p14:creationId xmlns:p14="http://schemas.microsoft.com/office/powerpoint/2010/main" val="29914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4"/>
          <p:cNvSpPr txBox="1">
            <a:spLocks noGrp="1"/>
          </p:cNvSpPr>
          <p:nvPr>
            <p:ph type="title"/>
          </p:nvPr>
        </p:nvSpPr>
        <p:spPr>
          <a:xfrm>
            <a:off x="1083548" y="1142931"/>
            <a:ext cx="1016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Le script</a:t>
            </a:r>
            <a:endParaRPr lang="fr-FR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1"/>
          </p:nvPr>
        </p:nvSpPr>
        <p:spPr>
          <a:xfrm>
            <a:off x="1310727" y="2355270"/>
            <a:ext cx="2255704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Récupérer</a:t>
            </a:r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2"/>
          </p:nvPr>
        </p:nvSpPr>
        <p:spPr>
          <a:xfrm>
            <a:off x="8096724" y="4685181"/>
            <a:ext cx="2255704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Sauvegarder</a:t>
            </a:r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4"/>
          </p:nvPr>
        </p:nvSpPr>
        <p:spPr>
          <a:xfrm>
            <a:off x="4713312" y="3467371"/>
            <a:ext cx="2255704" cy="53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Convertir</a:t>
            </a:r>
          </a:p>
        </p:txBody>
      </p:sp>
      <p:sp>
        <p:nvSpPr>
          <p:cNvPr id="797" name="Google Shape;797;p34"/>
          <p:cNvSpPr/>
          <p:nvPr/>
        </p:nvSpPr>
        <p:spPr>
          <a:xfrm>
            <a:off x="3028913" y="835880"/>
            <a:ext cx="698143" cy="1001276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6B58D33-04AC-86F7-235A-69D52EF328F6}"/>
              </a:ext>
            </a:extLst>
          </p:cNvPr>
          <p:cNvSpPr txBox="1"/>
          <p:nvPr/>
        </p:nvSpPr>
        <p:spPr>
          <a:xfrm>
            <a:off x="11164042" y="6168983"/>
            <a:ext cx="7846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19/29</a:t>
            </a:r>
          </a:p>
        </p:txBody>
      </p:sp>
      <p:grpSp>
        <p:nvGrpSpPr>
          <p:cNvPr id="10" name="Google Shape;1060;p37">
            <a:extLst>
              <a:ext uri="{FF2B5EF4-FFF2-40B4-BE49-F238E27FC236}">
                <a16:creationId xmlns:a16="http://schemas.microsoft.com/office/drawing/2014/main" id="{9C69390F-F51C-AC1C-12DC-772BA73EC868}"/>
              </a:ext>
            </a:extLst>
          </p:cNvPr>
          <p:cNvGrpSpPr/>
          <p:nvPr/>
        </p:nvGrpSpPr>
        <p:grpSpPr>
          <a:xfrm rot="13980000" flipV="1">
            <a:off x="6985834" y="3821642"/>
            <a:ext cx="1427438" cy="571101"/>
            <a:chOff x="4590347" y="1490179"/>
            <a:chExt cx="1314037" cy="558745"/>
          </a:xfrm>
        </p:grpSpPr>
        <p:sp>
          <p:nvSpPr>
            <p:cNvPr id="8" name="Google Shape;1061;p37">
              <a:extLst>
                <a:ext uri="{FF2B5EF4-FFF2-40B4-BE49-F238E27FC236}">
                  <a16:creationId xmlns:a16="http://schemas.microsoft.com/office/drawing/2014/main" id="{CD7996EA-3FBF-DCDD-1D86-223626766601}"/>
                </a:ext>
              </a:extLst>
            </p:cNvPr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2;p37">
              <a:extLst>
                <a:ext uri="{FF2B5EF4-FFF2-40B4-BE49-F238E27FC236}">
                  <a16:creationId xmlns:a16="http://schemas.microsoft.com/office/drawing/2014/main" id="{CC146306-98C2-CA4B-B760-0317FE7EA82D}"/>
                </a:ext>
              </a:extLst>
            </p:cNvPr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063;p37">
            <a:extLst>
              <a:ext uri="{FF2B5EF4-FFF2-40B4-BE49-F238E27FC236}">
                <a16:creationId xmlns:a16="http://schemas.microsoft.com/office/drawing/2014/main" id="{BF8E328A-9379-6D90-4A24-0CC3F30FA5A5}"/>
              </a:ext>
            </a:extLst>
          </p:cNvPr>
          <p:cNvGrpSpPr/>
          <p:nvPr/>
        </p:nvGrpSpPr>
        <p:grpSpPr>
          <a:xfrm rot="6780000" flipH="1">
            <a:off x="3663237" y="2764232"/>
            <a:ext cx="449825" cy="1333452"/>
            <a:chOff x="2748074" y="4303871"/>
            <a:chExt cx="377938" cy="1362206"/>
          </a:xfrm>
        </p:grpSpPr>
        <p:sp>
          <p:nvSpPr>
            <p:cNvPr id="12" name="Google Shape;1064;p37">
              <a:extLst>
                <a:ext uri="{FF2B5EF4-FFF2-40B4-BE49-F238E27FC236}">
                  <a16:creationId xmlns:a16="http://schemas.microsoft.com/office/drawing/2014/main" id="{CF193954-9FE0-95AF-337C-22A2A94F843E}"/>
                </a:ext>
              </a:extLst>
            </p:cNvPr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65;p37">
              <a:extLst>
                <a:ext uri="{FF2B5EF4-FFF2-40B4-BE49-F238E27FC236}">
                  <a16:creationId xmlns:a16="http://schemas.microsoft.com/office/drawing/2014/main" id="{46C1A565-5CC3-CC79-18AA-64F17053A153}"/>
                </a:ext>
              </a:extLst>
            </p:cNvPr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27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>
            <a:spLocks noGrp="1"/>
          </p:cNvSpPr>
          <p:nvPr>
            <p:ph type="title"/>
          </p:nvPr>
        </p:nvSpPr>
        <p:spPr>
          <a:xfrm>
            <a:off x="1557220" y="1649742"/>
            <a:ext cx="8480400" cy="30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>
                <a:highlight>
                  <a:schemeClr val="accent2"/>
                </a:highlight>
              </a:rPr>
              <a:t>Nos choix technologiques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832305-0E61-E72D-4E44-07B8C9CE2832}"/>
              </a:ext>
            </a:extLst>
          </p:cNvPr>
          <p:cNvSpPr txBox="1"/>
          <p:nvPr/>
        </p:nvSpPr>
        <p:spPr>
          <a:xfrm>
            <a:off x="11115799" y="6146717"/>
            <a:ext cx="9429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20/29</a:t>
            </a:r>
          </a:p>
        </p:txBody>
      </p:sp>
    </p:spTree>
    <p:extLst>
      <p:ext uri="{BB962C8B-B14F-4D97-AF65-F5344CB8AC3E}">
        <p14:creationId xmlns:p14="http://schemas.microsoft.com/office/powerpoint/2010/main" val="38077482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C9BBC075-1E0D-FF67-52F9-96E54802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0" y="2326691"/>
            <a:ext cx="9755100" cy="410400"/>
          </a:xfrm>
        </p:spPr>
        <p:txBody>
          <a:bodyPr/>
          <a:lstStyle/>
          <a:p>
            <a:r>
              <a:rPr lang="fr-FR"/>
              <a:t>Flask </a:t>
            </a:r>
            <a:r>
              <a:rPr lang="fr-FR" b="0"/>
              <a:t>(</a:t>
            </a:r>
            <a:r>
              <a:rPr lang="fr-FR" b="0" err="1"/>
              <a:t>framework</a:t>
            </a:r>
            <a:r>
              <a:rPr lang="fr-FR" b="0"/>
              <a:t> Python)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D6ED46-357C-C56D-394C-C3C760C9106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7550" y="4119698"/>
            <a:ext cx="9755100" cy="410400"/>
          </a:xfrm>
        </p:spPr>
        <p:txBody>
          <a:bodyPr/>
          <a:lstStyle/>
          <a:p>
            <a:r>
              <a:rPr lang="fr-FR"/>
              <a:t>MySQL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EB8BE7C-3411-EEE0-9D75-CDC2A7A4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Serveur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8043169-5410-820A-B955-93420726B4D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790657"/>
            <a:ext cx="9755100" cy="1041089"/>
          </a:xfrm>
        </p:spPr>
        <p:txBody>
          <a:bodyPr/>
          <a:lstStyle/>
          <a:p>
            <a:r>
              <a:rPr lang="fr-FR" sz="1600"/>
              <a:t>Serveur simple et rapide</a:t>
            </a:r>
          </a:p>
          <a:p>
            <a:pPr>
              <a:lnSpc>
                <a:spcPct val="114999"/>
              </a:lnSpc>
            </a:pPr>
            <a:r>
              <a:rPr lang="fr-FR" sz="1600"/>
              <a:t>Adéquation avec le langage centrale du projet</a:t>
            </a:r>
            <a:endParaRPr lang="en-US" sz="1600"/>
          </a:p>
          <a:p>
            <a:pPr>
              <a:lnSpc>
                <a:spcPct val="114999"/>
              </a:lnSpc>
            </a:pPr>
            <a:r>
              <a:rPr lang="fr-FR" sz="1600"/>
              <a:t>Lien entre le backend et le frontend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2B024F9-C077-5C9B-61B0-8946EC1D9C7F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217550" y="4586319"/>
            <a:ext cx="9755100" cy="1066026"/>
          </a:xfrm>
        </p:spPr>
        <p:txBody>
          <a:bodyPr/>
          <a:lstStyle/>
          <a:p>
            <a:r>
              <a:rPr lang="fr-FR" sz="1600"/>
              <a:t>Open-source et gratuit</a:t>
            </a:r>
          </a:p>
          <a:p>
            <a:pPr>
              <a:lnSpc>
                <a:spcPct val="114999"/>
              </a:lnSpc>
            </a:pPr>
            <a:r>
              <a:rPr lang="fr-FR" sz="1600"/>
              <a:t>Multi-plateforme</a:t>
            </a:r>
          </a:p>
          <a:p>
            <a:pPr>
              <a:lnSpc>
                <a:spcPct val="114999"/>
              </a:lnSpc>
            </a:pPr>
            <a:r>
              <a:rPr lang="fr-FR" sz="1600"/>
              <a:t>Robuste (éprouvé par le temps et documentation bien fournie)</a:t>
            </a: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06CC897C-1E9E-7AA1-2A6F-F7D18C7A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106" y="942779"/>
            <a:ext cx="2092941" cy="109292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8F15CF3-5F8F-8C04-81AB-E9289CF3D993}"/>
              </a:ext>
            </a:extLst>
          </p:cNvPr>
          <p:cNvSpPr txBox="1"/>
          <p:nvPr/>
        </p:nvSpPr>
        <p:spPr>
          <a:xfrm>
            <a:off x="11133117" y="6149191"/>
            <a:ext cx="10617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21/29</a:t>
            </a: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6A961086-BAA2-0F24-2B20-96CAE508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60" y="815507"/>
            <a:ext cx="1052429" cy="11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4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432F827-4882-E931-DA55-F2DEEED6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Script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6046E1-D256-48B1-4DC4-783CFF2CD68F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217550" y="3632019"/>
            <a:ext cx="9755100" cy="1436024"/>
          </a:xfrm>
        </p:spPr>
        <p:txBody>
          <a:bodyPr/>
          <a:lstStyle/>
          <a:p>
            <a:pPr marL="425450" indent="-285750"/>
            <a:r>
              <a:rPr lang="fr-FR"/>
              <a:t> </a:t>
            </a:r>
            <a:r>
              <a:rPr lang="fr-FR" sz="1600"/>
              <a:t>Syntaxe très simple</a:t>
            </a:r>
          </a:p>
          <a:p>
            <a:pPr>
              <a:lnSpc>
                <a:spcPct val="114999"/>
              </a:lnSpc>
            </a:pPr>
            <a:r>
              <a:rPr lang="fr-FR" sz="1600"/>
              <a:t>Lisibilité du code optimale</a:t>
            </a:r>
            <a:endParaRPr lang="en-US" sz="1600"/>
          </a:p>
          <a:p>
            <a:pPr>
              <a:lnSpc>
                <a:spcPct val="114999"/>
              </a:lnSpc>
            </a:pPr>
            <a:r>
              <a:rPr lang="fr-FR" sz="1600"/>
              <a:t>Production de code rapide</a:t>
            </a:r>
          </a:p>
          <a:p>
            <a:pPr>
              <a:lnSpc>
                <a:spcPct val="114999"/>
              </a:lnSpc>
            </a:pPr>
            <a:r>
              <a:rPr lang="fr-FR" sz="1600"/>
              <a:t>Gain de temps</a:t>
            </a:r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4B7C5-138E-8B63-4D36-36737CD6D026}"/>
              </a:ext>
            </a:extLst>
          </p:cNvPr>
          <p:cNvSpPr txBox="1"/>
          <p:nvPr/>
        </p:nvSpPr>
        <p:spPr>
          <a:xfrm>
            <a:off x="11113325" y="6145480"/>
            <a:ext cx="7846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22/29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5C7D4E14-8C3B-CC41-4CD5-8993D77D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664" y="1806073"/>
            <a:ext cx="5336673" cy="16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CF47688C-3E8E-9379-3D76-465E7F505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0" y="2611305"/>
            <a:ext cx="9755100" cy="410400"/>
          </a:xfrm>
        </p:spPr>
        <p:txBody>
          <a:bodyPr/>
          <a:lstStyle/>
          <a:p>
            <a:r>
              <a:rPr lang="fr-FR"/>
              <a:t>HTML /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A865C1-3E6F-6CCD-A17B-50C13DE7D14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7550" y="3984698"/>
            <a:ext cx="9755100" cy="410400"/>
          </a:xfrm>
        </p:spPr>
        <p:txBody>
          <a:bodyPr/>
          <a:lstStyle/>
          <a:p>
            <a:r>
              <a:rPr lang="fr-FR"/>
              <a:t>JavaScript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2BD1B07-9AF0-8A74-C3D1-262D8A1C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50" y="1575378"/>
            <a:ext cx="9755100" cy="715500"/>
          </a:xfrm>
        </p:spPr>
        <p:txBody>
          <a:bodyPr/>
          <a:lstStyle/>
          <a:p>
            <a:r>
              <a:rPr lang="fr-FR"/>
              <a:t>Solution visuel 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F457445-F0EF-B700-45B1-4DF5A1567AB4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3124708"/>
            <a:ext cx="9755100" cy="786677"/>
          </a:xfrm>
        </p:spPr>
        <p:txBody>
          <a:bodyPr/>
          <a:lstStyle/>
          <a:p>
            <a:r>
              <a:rPr lang="fr-FR" sz="1600"/>
              <a:t>Simplicité et popularité</a:t>
            </a:r>
          </a:p>
          <a:p>
            <a:pPr>
              <a:lnSpc>
                <a:spcPct val="114999"/>
              </a:lnSpc>
            </a:pPr>
            <a:r>
              <a:rPr lang="fr-FR" sz="1600"/>
              <a:t>Choix logique</a:t>
            </a:r>
          </a:p>
          <a:p>
            <a:pPr>
              <a:lnSpc>
                <a:spcPct val="114999"/>
              </a:lnSpc>
            </a:pPr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C79B76-440D-8B07-B71F-18FBDF853FDA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217550" y="4543254"/>
            <a:ext cx="9755100" cy="736547"/>
          </a:xfrm>
        </p:spPr>
        <p:txBody>
          <a:bodyPr/>
          <a:lstStyle/>
          <a:p>
            <a:r>
              <a:rPr lang="fr-FR" sz="1600"/>
              <a:t>Intégration d'interactions dynamique pour le visuel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CD30E9-B07C-718E-313D-7C7E11B4C4C6}"/>
              </a:ext>
            </a:extLst>
          </p:cNvPr>
          <p:cNvSpPr txBox="1"/>
          <p:nvPr/>
        </p:nvSpPr>
        <p:spPr>
          <a:xfrm>
            <a:off x="11143013" y="6146717"/>
            <a:ext cx="7648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23/29</a:t>
            </a: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8BF4B186-9867-6C37-2A4A-137DE462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22" y="917345"/>
            <a:ext cx="2089582" cy="1364165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732C16B5-BB35-4E63-1E1D-FAD8294C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87" y="922364"/>
            <a:ext cx="1420705" cy="13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6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432F827-4882-E931-DA55-F2DEEED6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Notre</a:t>
            </a:r>
            <a:r>
              <a:rPr lang="fr-FR"/>
              <a:t> IDE </a:t>
            </a:r>
            <a:r>
              <a:rPr lang="fr-FR" sz="2800" b="0"/>
              <a:t>(Environnement de développement)</a:t>
            </a:r>
            <a:endParaRPr lang="fr-FR" sz="280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C0206F4-8AA2-4A6F-35B6-C05F963BB9D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4056338"/>
            <a:ext cx="9755100" cy="867300"/>
          </a:xfrm>
        </p:spPr>
        <p:txBody>
          <a:bodyPr/>
          <a:lstStyle/>
          <a:p>
            <a:r>
              <a:rPr lang="fr-FR" sz="1600"/>
              <a:t>Adapté au langage utilisé</a:t>
            </a:r>
          </a:p>
          <a:p>
            <a:pPr>
              <a:lnSpc>
                <a:spcPct val="114999"/>
              </a:lnSpc>
            </a:pPr>
            <a:r>
              <a:rPr lang="fr-FR" sz="1600"/>
              <a:t>Logiciel puissant et aux fonctionnalités complètes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4B7C5-138E-8B63-4D36-36737CD6D026}"/>
              </a:ext>
            </a:extLst>
          </p:cNvPr>
          <p:cNvSpPr txBox="1"/>
          <p:nvPr/>
        </p:nvSpPr>
        <p:spPr>
          <a:xfrm>
            <a:off x="11113325" y="6145480"/>
            <a:ext cx="7846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24/29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862B6A39-D9D6-1233-A89B-0A4B51EAF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69" y="2105038"/>
            <a:ext cx="6259094" cy="16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30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>
            <a:spLocks noGrp="1"/>
          </p:cNvSpPr>
          <p:nvPr>
            <p:ph type="title"/>
          </p:nvPr>
        </p:nvSpPr>
        <p:spPr>
          <a:xfrm>
            <a:off x="1557220" y="1649742"/>
            <a:ext cx="8480400" cy="30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>
                <a:highlight>
                  <a:schemeClr val="accent2"/>
                </a:highlight>
              </a:rPr>
              <a:t>04| Le suivi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EE1C88-446B-4A55-A01E-32C7D4C210C8}"/>
              </a:ext>
            </a:extLst>
          </p:cNvPr>
          <p:cNvSpPr txBox="1"/>
          <p:nvPr/>
        </p:nvSpPr>
        <p:spPr>
          <a:xfrm>
            <a:off x="11113324" y="6125688"/>
            <a:ext cx="8386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25/29</a:t>
            </a:r>
          </a:p>
        </p:txBody>
      </p:sp>
    </p:spTree>
    <p:extLst>
      <p:ext uri="{BB962C8B-B14F-4D97-AF65-F5344CB8AC3E}">
        <p14:creationId xmlns:p14="http://schemas.microsoft.com/office/powerpoint/2010/main" val="731918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97;p27">
            <a:extLst>
              <a:ext uri="{FF2B5EF4-FFF2-40B4-BE49-F238E27FC236}">
                <a16:creationId xmlns:a16="http://schemas.microsoft.com/office/drawing/2014/main" id="{5E478AFD-780C-5C60-C27C-16F816263200}"/>
              </a:ext>
            </a:extLst>
          </p:cNvPr>
          <p:cNvSpPr/>
          <p:nvPr/>
        </p:nvSpPr>
        <p:spPr>
          <a:xfrm>
            <a:off x="3736221" y="543266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39;p39">
            <a:extLst>
              <a:ext uri="{FF2B5EF4-FFF2-40B4-BE49-F238E27FC236}">
                <a16:creationId xmlns:a16="http://schemas.microsoft.com/office/drawing/2014/main" id="{3E1C6734-C089-66D3-797C-0F2BF512CAC6}"/>
              </a:ext>
            </a:extLst>
          </p:cNvPr>
          <p:cNvSpPr txBox="1">
            <a:spLocks/>
          </p:cNvSpPr>
          <p:nvPr/>
        </p:nvSpPr>
        <p:spPr>
          <a:xfrm>
            <a:off x="4141793" y="852229"/>
            <a:ext cx="3914255" cy="95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err="1">
                <a:highlight>
                  <a:srgbClr val="FEDA60"/>
                </a:highlight>
              </a:rPr>
              <a:t>Versionning</a:t>
            </a:r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B03CEC-3210-A939-BA99-69C5BB12860A}"/>
              </a:ext>
            </a:extLst>
          </p:cNvPr>
          <p:cNvSpPr txBox="1"/>
          <p:nvPr/>
        </p:nvSpPr>
        <p:spPr>
          <a:xfrm>
            <a:off x="779868" y="2875746"/>
            <a:ext cx="3723967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900">
                <a:solidFill>
                  <a:schemeClr val="bg2"/>
                </a:solidFill>
                <a:latin typeface="Roboto"/>
              </a:rPr>
              <a:t>Nous avons utilisé Git/GitHub:</a:t>
            </a:r>
            <a:endParaRPr lang="fr-FR"/>
          </a:p>
          <a:p>
            <a:endParaRPr lang="fr-FR" sz="1900">
              <a:solidFill>
                <a:schemeClr val="bg2"/>
              </a:solidFill>
              <a:latin typeface="Roboto"/>
            </a:endParaRPr>
          </a:p>
          <a:p>
            <a:pPr marL="342900" indent="-342900">
              <a:buChar char="•"/>
            </a:pPr>
            <a:r>
              <a:rPr lang="fr-FR" sz="1900">
                <a:solidFill>
                  <a:schemeClr val="bg2"/>
                </a:solidFill>
                <a:latin typeface="Roboto"/>
              </a:rPr>
              <a:t>Suivi de l'évolution du projet à distance</a:t>
            </a:r>
          </a:p>
          <a:p>
            <a:pPr marL="342900" indent="-342900">
              <a:buChar char="•"/>
            </a:pPr>
            <a:r>
              <a:rPr lang="fr-FR" sz="1900">
                <a:solidFill>
                  <a:schemeClr val="bg2"/>
                </a:solidFill>
                <a:latin typeface="Roboto"/>
              </a:rPr>
              <a:t>Collaboration entre développeurs</a:t>
            </a:r>
          </a:p>
          <a:p>
            <a:pPr marL="342900" indent="-342900">
              <a:buChar char="•"/>
            </a:pPr>
            <a:r>
              <a:rPr lang="fr-FR" sz="1900">
                <a:solidFill>
                  <a:schemeClr val="bg2"/>
                </a:solidFill>
                <a:latin typeface="Roboto"/>
              </a:rPr>
              <a:t>Sécurisation du code</a:t>
            </a:r>
          </a:p>
        </p:txBody>
      </p:sp>
      <p:pic>
        <p:nvPicPr>
          <p:cNvPr id="20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EFA925-BD84-47BA-2D7B-A653C7F8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38" y="2209608"/>
            <a:ext cx="6708152" cy="285050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8C10402-39C5-BC0C-4145-AB676C267B81}"/>
              </a:ext>
            </a:extLst>
          </p:cNvPr>
          <p:cNvSpPr txBox="1"/>
          <p:nvPr/>
        </p:nvSpPr>
        <p:spPr>
          <a:xfrm>
            <a:off x="11146723" y="6136821"/>
            <a:ext cx="8638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26/29</a:t>
            </a:r>
          </a:p>
        </p:txBody>
      </p:sp>
    </p:spTree>
    <p:extLst>
      <p:ext uri="{BB962C8B-B14F-4D97-AF65-F5344CB8AC3E}">
        <p14:creationId xmlns:p14="http://schemas.microsoft.com/office/powerpoint/2010/main" val="3993855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>
            <a:spLocks noGrp="1"/>
          </p:cNvSpPr>
          <p:nvPr>
            <p:ph type="title"/>
          </p:nvPr>
        </p:nvSpPr>
        <p:spPr>
          <a:xfrm>
            <a:off x="1557220" y="1649742"/>
            <a:ext cx="8480400" cy="30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>
                <a:highlight>
                  <a:srgbClr val="FEDA60"/>
                </a:highlight>
              </a:rPr>
              <a:t>05| Le bilan</a:t>
            </a:r>
          </a:p>
        </p:txBody>
      </p:sp>
      <p:sp>
        <p:nvSpPr>
          <p:cNvPr id="723" name="Google Shape;723;p30"/>
          <p:cNvSpPr txBox="1">
            <a:spLocks noGrp="1"/>
          </p:cNvSpPr>
          <p:nvPr>
            <p:ph type="body" idx="4294967295"/>
          </p:nvPr>
        </p:nvSpPr>
        <p:spPr>
          <a:xfrm>
            <a:off x="548250" y="6477000"/>
            <a:ext cx="11095500" cy="2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" sz="12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99EF04-E84A-61E4-8B94-65816F84DEE5}"/>
              </a:ext>
            </a:extLst>
          </p:cNvPr>
          <p:cNvSpPr txBox="1"/>
          <p:nvPr/>
        </p:nvSpPr>
        <p:spPr>
          <a:xfrm>
            <a:off x="11126932" y="6145480"/>
            <a:ext cx="873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13/29</a:t>
            </a:r>
          </a:p>
        </p:txBody>
      </p:sp>
    </p:spTree>
    <p:extLst>
      <p:ext uri="{BB962C8B-B14F-4D97-AF65-F5344CB8AC3E}">
        <p14:creationId xmlns:p14="http://schemas.microsoft.com/office/powerpoint/2010/main" val="3149941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 matières</a:t>
            </a:r>
            <a:endParaRPr/>
          </a:p>
        </p:txBody>
      </p:sp>
      <p:sp>
        <p:nvSpPr>
          <p:cNvPr id="660" name="Google Shape;660;p24"/>
          <p:cNvSpPr txBox="1">
            <a:spLocks noGrp="1"/>
          </p:cNvSpPr>
          <p:nvPr>
            <p:ph type="body" idx="1"/>
          </p:nvPr>
        </p:nvSpPr>
        <p:spPr>
          <a:xfrm>
            <a:off x="664177" y="2809912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fr-FR"/>
              <a:t>- Le contexte</a:t>
            </a:r>
            <a:br>
              <a:rPr lang="fr-FR"/>
            </a:br>
            <a:r>
              <a:rPr lang="fr-FR"/>
              <a:t>- La problématique</a:t>
            </a:r>
          </a:p>
        </p:txBody>
      </p:sp>
      <p:sp>
        <p:nvSpPr>
          <p:cNvPr id="661" name="Google Shape;661;p24"/>
          <p:cNvSpPr txBox="1">
            <a:spLocks noGrp="1"/>
          </p:cNvSpPr>
          <p:nvPr>
            <p:ph type="body" idx="2"/>
          </p:nvPr>
        </p:nvSpPr>
        <p:spPr>
          <a:xfrm>
            <a:off x="4323189" y="2809912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fr-FR"/>
              <a:t>- La maquette du site</a:t>
            </a:r>
            <a:br>
              <a:rPr lang="fr-FR"/>
            </a:br>
            <a:r>
              <a:rPr lang="fr-FR"/>
              <a:t>- Les fonctionnalités</a:t>
            </a:r>
          </a:p>
        </p:txBody>
      </p:sp>
      <p:sp>
        <p:nvSpPr>
          <p:cNvPr id="662" name="Google Shape;662;p24"/>
          <p:cNvSpPr txBox="1">
            <a:spLocks noGrp="1"/>
          </p:cNvSpPr>
          <p:nvPr>
            <p:ph type="body" idx="3"/>
          </p:nvPr>
        </p:nvSpPr>
        <p:spPr>
          <a:xfrm>
            <a:off x="2468311" y="4987502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fr-FR"/>
              <a:t>- Outils de gestion</a:t>
            </a:r>
            <a:br>
              <a:rPr lang="fr-FR"/>
            </a:br>
            <a:r>
              <a:rPr lang="fr-FR"/>
              <a:t>- </a:t>
            </a:r>
            <a:r>
              <a:rPr lang="fr-FR" err="1"/>
              <a:t>Versionning</a:t>
            </a:r>
          </a:p>
        </p:txBody>
      </p:sp>
      <p:sp>
        <p:nvSpPr>
          <p:cNvPr id="664" name="Google Shape;664;p24"/>
          <p:cNvSpPr txBox="1">
            <a:spLocks noGrp="1"/>
          </p:cNvSpPr>
          <p:nvPr>
            <p:ph type="title" idx="5"/>
          </p:nvPr>
        </p:nvSpPr>
        <p:spPr>
          <a:xfrm>
            <a:off x="604800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2000"/>
              <a:t>01| La vision du projet</a:t>
            </a:r>
            <a:endParaRPr lang="fr-FR" sz="2000">
              <a:highlight>
                <a:srgbClr val="FEDA60"/>
              </a:highlight>
            </a:endParaRPr>
          </a:p>
        </p:txBody>
      </p:sp>
      <p:sp>
        <p:nvSpPr>
          <p:cNvPr id="665" name="Google Shape;665;p24"/>
          <p:cNvSpPr txBox="1">
            <a:spLocks noGrp="1"/>
          </p:cNvSpPr>
          <p:nvPr>
            <p:ph type="title" idx="6"/>
          </p:nvPr>
        </p:nvSpPr>
        <p:spPr>
          <a:xfrm>
            <a:off x="4323189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02| La solution</a:t>
            </a:r>
            <a:endParaRPr lang="fr-FR" sz="2000">
              <a:highlight>
                <a:srgbClr val="FEDA60"/>
              </a:highlight>
            </a:endParaRPr>
          </a:p>
        </p:txBody>
      </p:sp>
      <p:sp>
        <p:nvSpPr>
          <p:cNvPr id="666" name="Google Shape;666;p24"/>
          <p:cNvSpPr txBox="1">
            <a:spLocks noGrp="1"/>
          </p:cNvSpPr>
          <p:nvPr>
            <p:ph type="title" idx="7"/>
          </p:nvPr>
        </p:nvSpPr>
        <p:spPr>
          <a:xfrm>
            <a:off x="2468311" y="4334421"/>
            <a:ext cx="3405366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04| Le </a:t>
            </a:r>
            <a:r>
              <a:rPr lang="en" sz="2000" err="1"/>
              <a:t>suivi</a:t>
            </a:r>
            <a:endParaRPr lang="en" sz="2000" err="1">
              <a:highlight>
                <a:srgbClr val="FEDA60"/>
              </a:highlight>
            </a:endParaRPr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9"/>
          </p:nvPr>
        </p:nvSpPr>
        <p:spPr>
          <a:xfrm>
            <a:off x="7837199" y="2809911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fr-FR"/>
              <a:t>- Le procédé</a:t>
            </a:r>
            <a:br>
              <a:rPr lang="fr-FR"/>
            </a:br>
            <a:r>
              <a:rPr lang="fr-FR"/>
              <a:t>- Rôles de chaque objet</a:t>
            </a:r>
            <a:br>
              <a:rPr lang="fr-FR"/>
            </a:br>
            <a:r>
              <a:rPr lang="fr-FR"/>
              <a:t>- Langages utilisés</a:t>
            </a:r>
          </a:p>
        </p:txBody>
      </p:sp>
      <p:sp>
        <p:nvSpPr>
          <p:cNvPr id="670" name="Google Shape;670;p24"/>
          <p:cNvSpPr txBox="1">
            <a:spLocks noGrp="1"/>
          </p:cNvSpPr>
          <p:nvPr>
            <p:ph type="title" idx="14"/>
          </p:nvPr>
        </p:nvSpPr>
        <p:spPr>
          <a:xfrm>
            <a:off x="7834680" y="2311813"/>
            <a:ext cx="3798351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03| La </a:t>
            </a:r>
            <a:r>
              <a:rPr lang="en" sz="2000" err="1"/>
              <a:t>réalisation</a:t>
            </a:r>
            <a:endParaRPr lang="en" sz="2000">
              <a:highlight>
                <a:srgbClr val="FEDA60"/>
              </a:highlight>
            </a:endParaRPr>
          </a:p>
        </p:txBody>
      </p:sp>
      <p:sp>
        <p:nvSpPr>
          <p:cNvPr id="671" name="Google Shape;671;p24"/>
          <p:cNvSpPr txBox="1">
            <a:spLocks noGrp="1"/>
          </p:cNvSpPr>
          <p:nvPr>
            <p:ph type="title" idx="15"/>
          </p:nvPr>
        </p:nvSpPr>
        <p:spPr>
          <a:xfrm>
            <a:off x="6107166" y="4334421"/>
            <a:ext cx="4051128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/>
              <a:t>05| </a:t>
            </a:r>
            <a:r>
              <a:rPr lang="fr-FR" sz="2000"/>
              <a:t>Le bilan</a:t>
            </a:r>
            <a:endParaRPr lang="fr-FR" sz="2000">
              <a:highlight>
                <a:srgbClr val="FEDA60"/>
              </a:highlight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fr-FR">
              <a:highlight>
                <a:srgbClr val="FEDA60"/>
              </a:highlight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952064" y="1468497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663;p24">
            <a:extLst>
              <a:ext uri="{FF2B5EF4-FFF2-40B4-BE49-F238E27FC236}">
                <a16:creationId xmlns:a16="http://schemas.microsoft.com/office/drawing/2014/main" id="{8A66E439-57D7-9E7D-DD40-7984720F5D83}"/>
              </a:ext>
            </a:extLst>
          </p:cNvPr>
          <p:cNvSpPr txBox="1">
            <a:spLocks/>
          </p:cNvSpPr>
          <p:nvPr/>
        </p:nvSpPr>
        <p:spPr>
          <a:xfrm>
            <a:off x="6102806" y="4935537"/>
            <a:ext cx="30954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fr-FR"/>
              <a:t>- Les bénéfices de notre solution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8913C6-34AE-5286-B9CC-66D06664C856}"/>
              </a:ext>
            </a:extLst>
          </p:cNvPr>
          <p:cNvSpPr txBox="1"/>
          <p:nvPr/>
        </p:nvSpPr>
        <p:spPr>
          <a:xfrm>
            <a:off x="11228952" y="6138872"/>
            <a:ext cx="10815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3/29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3"/>
          <p:cNvSpPr/>
          <p:nvPr/>
        </p:nvSpPr>
        <p:spPr>
          <a:xfrm>
            <a:off x="1136525" y="2013988"/>
            <a:ext cx="2972100" cy="2972100"/>
          </a:xfrm>
          <a:prstGeom prst="blockArc">
            <a:avLst>
              <a:gd name="adj1" fmla="val 10800000"/>
              <a:gd name="adj2" fmla="val 10760814"/>
              <a:gd name="adj3" fmla="val 20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3"/>
          <p:cNvSpPr/>
          <p:nvPr/>
        </p:nvSpPr>
        <p:spPr>
          <a:xfrm>
            <a:off x="8083368" y="1871913"/>
            <a:ext cx="2972100" cy="2972100"/>
          </a:xfrm>
          <a:prstGeom prst="blockArc">
            <a:avLst>
              <a:gd name="adj1" fmla="val 10800000"/>
              <a:gd name="adj2" fmla="val 5252396"/>
              <a:gd name="adj3" fmla="val 128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3"/>
          <p:cNvSpPr txBox="1">
            <a:spLocks noGrp="1"/>
          </p:cNvSpPr>
          <p:nvPr>
            <p:ph type="title" idx="2"/>
          </p:nvPr>
        </p:nvSpPr>
        <p:spPr>
          <a:xfrm>
            <a:off x="732900" y="973700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Notre "</a:t>
            </a:r>
            <a:r>
              <a:rPr lang="en" err="1"/>
              <a:t>appli</a:t>
            </a:r>
            <a:r>
              <a:rPr lang="en"/>
              <a:t>" </a:t>
            </a:r>
            <a:r>
              <a:rPr lang="en" err="1"/>
              <a:t>est</a:t>
            </a:r>
            <a:r>
              <a:rPr lang="en"/>
              <a:t> :</a:t>
            </a:r>
            <a:endParaRPr lang="en">
              <a:highlight>
                <a:srgbClr val="FEDA60"/>
              </a:highlight>
            </a:endParaRPr>
          </a:p>
        </p:txBody>
      </p:sp>
      <p:sp>
        <p:nvSpPr>
          <p:cNvPr id="774" name="Google Shape;774;p33"/>
          <p:cNvSpPr txBox="1">
            <a:spLocks noGrp="1"/>
          </p:cNvSpPr>
          <p:nvPr>
            <p:ph type="body" idx="5"/>
          </p:nvPr>
        </p:nvSpPr>
        <p:spPr>
          <a:xfrm>
            <a:off x="4740923" y="3712591"/>
            <a:ext cx="2683800" cy="84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connectée</a:t>
            </a:r>
          </a:p>
        </p:txBody>
      </p:sp>
      <p:sp>
        <p:nvSpPr>
          <p:cNvPr id="775" name="Google Shape;775;p33"/>
          <p:cNvSpPr txBox="1">
            <a:spLocks noGrp="1"/>
          </p:cNvSpPr>
          <p:nvPr>
            <p:ph type="body" idx="6"/>
          </p:nvPr>
        </p:nvSpPr>
        <p:spPr>
          <a:xfrm>
            <a:off x="1280569" y="3712591"/>
            <a:ext cx="2683800" cy="84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</a:t>
            </a:r>
          </a:p>
        </p:txBody>
      </p:sp>
      <p:sp>
        <p:nvSpPr>
          <p:cNvPr id="776" name="Google Shape;776;p33"/>
          <p:cNvSpPr txBox="1">
            <a:spLocks noGrp="1"/>
          </p:cNvSpPr>
          <p:nvPr>
            <p:ph type="title"/>
          </p:nvPr>
        </p:nvSpPr>
        <p:spPr>
          <a:xfrm>
            <a:off x="1280569" y="2592531"/>
            <a:ext cx="2683800" cy="1082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100</a:t>
            </a:r>
            <a:r>
              <a:rPr lang="en" sz="5000">
                <a:highlight>
                  <a:schemeClr val="accent2"/>
                </a:highlight>
              </a:rPr>
              <a:t>%</a:t>
            </a:r>
            <a:endParaRPr sz="5000">
              <a:highlight>
                <a:schemeClr val="accent2"/>
              </a:highlight>
            </a:endParaRPr>
          </a:p>
        </p:txBody>
      </p:sp>
      <p:sp>
        <p:nvSpPr>
          <p:cNvPr id="777" name="Google Shape;777;p33"/>
          <p:cNvSpPr txBox="1">
            <a:spLocks noGrp="1"/>
          </p:cNvSpPr>
          <p:nvPr>
            <p:ph type="title" idx="3"/>
          </p:nvPr>
        </p:nvSpPr>
        <p:spPr>
          <a:xfrm>
            <a:off x="4740915" y="2592531"/>
            <a:ext cx="2683800" cy="1082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100</a:t>
            </a:r>
            <a:r>
              <a:rPr lang="en" sz="5000">
                <a:highlight>
                  <a:schemeClr val="accent2"/>
                </a:highlight>
              </a:rPr>
              <a:t>%</a:t>
            </a:r>
            <a:endParaRPr sz="5000">
              <a:highlight>
                <a:schemeClr val="accent2"/>
              </a:highlight>
            </a:endParaRPr>
          </a:p>
        </p:txBody>
      </p:sp>
      <p:sp>
        <p:nvSpPr>
          <p:cNvPr id="778" name="Google Shape;778;p33"/>
          <p:cNvSpPr txBox="1">
            <a:spLocks noGrp="1"/>
          </p:cNvSpPr>
          <p:nvPr>
            <p:ph type="title" idx="4"/>
          </p:nvPr>
        </p:nvSpPr>
        <p:spPr>
          <a:xfrm>
            <a:off x="8211645" y="2631834"/>
            <a:ext cx="2683800" cy="1082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75</a:t>
            </a:r>
            <a:r>
              <a:rPr lang="en" sz="5000">
                <a:highlight>
                  <a:schemeClr val="accent2"/>
                </a:highlight>
              </a:rPr>
              <a:t>%</a:t>
            </a:r>
            <a:endParaRPr sz="5000">
              <a:highlight>
                <a:schemeClr val="accent2"/>
              </a:highlight>
            </a:endParaRPr>
          </a:p>
        </p:txBody>
      </p:sp>
      <p:sp>
        <p:nvSpPr>
          <p:cNvPr id="779" name="Google Shape;779;p33"/>
          <p:cNvSpPr txBox="1">
            <a:spLocks noGrp="1"/>
          </p:cNvSpPr>
          <p:nvPr>
            <p:ph type="body" idx="1"/>
          </p:nvPr>
        </p:nvSpPr>
        <p:spPr>
          <a:xfrm>
            <a:off x="8211638" y="3762044"/>
            <a:ext cx="2683800" cy="84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/>
              <a:t>moins </a:t>
            </a:r>
            <a:r>
              <a:rPr lang="en" err="1"/>
              <a:t>chère</a:t>
            </a:r>
            <a:endParaRPr err="1"/>
          </a:p>
        </p:txBody>
      </p:sp>
      <p:sp>
        <p:nvSpPr>
          <p:cNvPr id="2" name="Google Shape;770;p33">
            <a:extLst>
              <a:ext uri="{FF2B5EF4-FFF2-40B4-BE49-F238E27FC236}">
                <a16:creationId xmlns:a16="http://schemas.microsoft.com/office/drawing/2014/main" id="{01439BD0-8075-C36F-9DE9-2CE42AE92FE2}"/>
              </a:ext>
            </a:extLst>
          </p:cNvPr>
          <p:cNvSpPr/>
          <p:nvPr/>
        </p:nvSpPr>
        <p:spPr>
          <a:xfrm>
            <a:off x="4608098" y="1871113"/>
            <a:ext cx="2972100" cy="2972100"/>
          </a:xfrm>
          <a:prstGeom prst="blockArc">
            <a:avLst>
              <a:gd name="adj1" fmla="val 10800000"/>
              <a:gd name="adj2" fmla="val 10760814"/>
              <a:gd name="adj3" fmla="val 20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63C261-FE08-4140-C4DF-5B034070F7FB}"/>
              </a:ext>
            </a:extLst>
          </p:cNvPr>
          <p:cNvSpPr txBox="1"/>
          <p:nvPr/>
        </p:nvSpPr>
        <p:spPr>
          <a:xfrm>
            <a:off x="11123221" y="6161562"/>
            <a:ext cx="6559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28/29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0"/>
          <p:cNvSpPr txBox="1">
            <a:spLocks noGrp="1"/>
          </p:cNvSpPr>
          <p:nvPr>
            <p:ph type="title"/>
          </p:nvPr>
        </p:nvSpPr>
        <p:spPr>
          <a:xfrm>
            <a:off x="3159300" y="244792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!</a:t>
            </a:r>
            <a:endParaRPr/>
          </a:p>
        </p:txBody>
      </p:sp>
      <p:sp>
        <p:nvSpPr>
          <p:cNvPr id="1178" name="Google Shape;1178;p40"/>
          <p:cNvSpPr txBox="1">
            <a:spLocks noGrp="1"/>
          </p:cNvSpPr>
          <p:nvPr>
            <p:ph type="subTitle" idx="1"/>
          </p:nvPr>
        </p:nvSpPr>
        <p:spPr>
          <a:xfrm>
            <a:off x="3305250" y="3528525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/>
              <a:t>Place aux questions ! </a:t>
            </a:r>
            <a:endParaRPr lang="en">
              <a:highlight>
                <a:srgbClr val="FEDA60"/>
              </a:highlight>
            </a:endParaRPr>
          </a:p>
        </p:txBody>
      </p:sp>
      <p:grpSp>
        <p:nvGrpSpPr>
          <p:cNvPr id="1186" name="Google Shape;1186;p40"/>
          <p:cNvGrpSpPr/>
          <p:nvPr/>
        </p:nvGrpSpPr>
        <p:grpSpPr>
          <a:xfrm>
            <a:off x="9537055" y="2115538"/>
            <a:ext cx="788140" cy="2965544"/>
            <a:chOff x="8686327" y="1939200"/>
            <a:chExt cx="788140" cy="2965544"/>
          </a:xfrm>
        </p:grpSpPr>
        <p:sp>
          <p:nvSpPr>
            <p:cNvPr id="1187" name="Google Shape;1187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0"/>
          <p:cNvGrpSpPr/>
          <p:nvPr/>
        </p:nvGrpSpPr>
        <p:grpSpPr>
          <a:xfrm flipH="1">
            <a:off x="1866805" y="2115538"/>
            <a:ext cx="788140" cy="2965544"/>
            <a:chOff x="8686327" y="1939200"/>
            <a:chExt cx="788140" cy="2965544"/>
          </a:xfrm>
        </p:grpSpPr>
        <p:sp>
          <p:nvSpPr>
            <p:cNvPr id="1193" name="Google Shape;1193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C7E1363-FAE4-FD9C-B901-FC6094D43EDF}"/>
              </a:ext>
            </a:extLst>
          </p:cNvPr>
          <p:cNvSpPr txBox="1"/>
          <p:nvPr/>
        </p:nvSpPr>
        <p:spPr>
          <a:xfrm>
            <a:off x="11154146" y="6146717"/>
            <a:ext cx="725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29/29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>
            <a:spLocks noGrp="1"/>
          </p:cNvSpPr>
          <p:nvPr>
            <p:ph type="title"/>
          </p:nvPr>
        </p:nvSpPr>
        <p:spPr>
          <a:xfrm>
            <a:off x="1557220" y="1649742"/>
            <a:ext cx="8480400" cy="30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>
                <a:highlight>
                  <a:srgbClr val="FEDA60"/>
                </a:highlight>
              </a:rPr>
              <a:t>01| La vision du projet</a:t>
            </a:r>
            <a:endParaRPr lang="fr-FR"/>
          </a:p>
        </p:txBody>
      </p:sp>
      <p:sp>
        <p:nvSpPr>
          <p:cNvPr id="723" name="Google Shape;723;p30"/>
          <p:cNvSpPr txBox="1">
            <a:spLocks noGrp="1"/>
          </p:cNvSpPr>
          <p:nvPr>
            <p:ph type="body" idx="4294967295"/>
          </p:nvPr>
        </p:nvSpPr>
        <p:spPr>
          <a:xfrm>
            <a:off x="548250" y="6477000"/>
            <a:ext cx="11095500" cy="2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" sz="12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99EF04-E84A-61E4-8B94-65816F84DEE5}"/>
              </a:ext>
            </a:extLst>
          </p:cNvPr>
          <p:cNvSpPr txBox="1"/>
          <p:nvPr/>
        </p:nvSpPr>
        <p:spPr>
          <a:xfrm>
            <a:off x="11126932" y="6145480"/>
            <a:ext cx="873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13/29</a:t>
            </a:r>
          </a:p>
        </p:txBody>
      </p:sp>
    </p:spTree>
    <p:extLst>
      <p:ext uri="{BB962C8B-B14F-4D97-AF65-F5344CB8AC3E}">
        <p14:creationId xmlns:p14="http://schemas.microsoft.com/office/powerpoint/2010/main" val="442365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D5983-6F01-3464-850A-0F779D77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01| La vision du projet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EE428B-0C41-53C4-25E0-D751B8ADCD6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210189" y="3953080"/>
            <a:ext cx="7790661" cy="1184639"/>
          </a:xfrm>
        </p:spPr>
        <p:txBody>
          <a:bodyPr/>
          <a:lstStyle/>
          <a:p>
            <a:pPr marL="107950" indent="0">
              <a:buNone/>
            </a:pPr>
            <a:r>
              <a:rPr lang="fr-FR"/>
              <a:t>La société Lepetit a racheté la société Atmos, une startup spécialisée dans la commercialisation d’objet connecté pour la maison, mais les ventes de la station météorologique ne décollent pas</a:t>
            </a:r>
          </a:p>
          <a:p>
            <a:endParaRPr lang="fr-FR"/>
          </a:p>
        </p:txBody>
      </p:sp>
      <p:sp>
        <p:nvSpPr>
          <p:cNvPr id="16" name="Google Shape;688;p26">
            <a:extLst>
              <a:ext uri="{FF2B5EF4-FFF2-40B4-BE49-F238E27FC236}">
                <a16:creationId xmlns:a16="http://schemas.microsoft.com/office/drawing/2014/main" id="{A537B602-127B-A7B9-99E5-0B195559DBF1}"/>
              </a:ext>
            </a:extLst>
          </p:cNvPr>
          <p:cNvSpPr txBox="1">
            <a:spLocks/>
          </p:cNvSpPr>
          <p:nvPr/>
        </p:nvSpPr>
        <p:spPr>
          <a:xfrm>
            <a:off x="2211915" y="2704504"/>
            <a:ext cx="7794000" cy="54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None/>
            </a:pPr>
            <a:r>
              <a:rPr lang="fr-FR" sz="2000" b="1">
                <a:solidFill>
                  <a:schemeClr val="dk1"/>
                </a:solidFill>
              </a:rPr>
              <a:t>Le contexte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6F210B-16F0-F91D-3995-E5DE6FC2082E}"/>
              </a:ext>
            </a:extLst>
          </p:cNvPr>
          <p:cNvSpPr txBox="1"/>
          <p:nvPr/>
        </p:nvSpPr>
        <p:spPr>
          <a:xfrm>
            <a:off x="11230841" y="6146717"/>
            <a:ext cx="7846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4/29</a:t>
            </a:r>
          </a:p>
        </p:txBody>
      </p:sp>
    </p:spTree>
    <p:extLst>
      <p:ext uri="{BB962C8B-B14F-4D97-AF65-F5344CB8AC3E}">
        <p14:creationId xmlns:p14="http://schemas.microsoft.com/office/powerpoint/2010/main" val="91194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9A06AD6E-7F92-D377-2A29-8DA6DADD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18" y="2837932"/>
            <a:ext cx="6333640" cy="22957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6C17BC-00C1-1510-2278-5269DBA66BA7}"/>
              </a:ext>
            </a:extLst>
          </p:cNvPr>
          <p:cNvSpPr txBox="1"/>
          <p:nvPr/>
        </p:nvSpPr>
        <p:spPr>
          <a:xfrm>
            <a:off x="1788763" y="1149458"/>
            <a:ext cx="861447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>
                <a:latin typeface="Roboto"/>
              </a:rPr>
              <a:t>Architecture globale du premier prototype fonctionnel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84BC2A-6D0F-202D-31CE-3861CEC15758}"/>
              </a:ext>
            </a:extLst>
          </p:cNvPr>
          <p:cNvSpPr txBox="1"/>
          <p:nvPr/>
        </p:nvSpPr>
        <p:spPr>
          <a:xfrm>
            <a:off x="11240737" y="6149191"/>
            <a:ext cx="8737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5/29</a:t>
            </a:r>
          </a:p>
        </p:txBody>
      </p:sp>
    </p:spTree>
    <p:extLst>
      <p:ext uri="{BB962C8B-B14F-4D97-AF65-F5344CB8AC3E}">
        <p14:creationId xmlns:p14="http://schemas.microsoft.com/office/powerpoint/2010/main" val="177138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>
            <a:spLocks noGrp="1"/>
          </p:cNvSpPr>
          <p:nvPr>
            <p:ph type="title"/>
          </p:nvPr>
        </p:nvSpPr>
        <p:spPr>
          <a:xfrm>
            <a:off x="2199000" y="14532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La vision du </a:t>
            </a:r>
            <a:r>
              <a:rPr lang="en" err="1"/>
              <a:t>projet</a:t>
            </a:r>
            <a:endParaRPr lang="fr-FR" err="1"/>
          </a:p>
        </p:txBody>
      </p:sp>
      <p:sp>
        <p:nvSpPr>
          <p:cNvPr id="688" name="Google Shape;688;p26"/>
          <p:cNvSpPr txBox="1">
            <a:spLocks noGrp="1"/>
          </p:cNvSpPr>
          <p:nvPr>
            <p:ph type="subTitle" idx="1"/>
          </p:nvPr>
        </p:nvSpPr>
        <p:spPr>
          <a:xfrm>
            <a:off x="2199000" y="2887130"/>
            <a:ext cx="7794000" cy="543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fr-FR">
                <a:solidFill>
                  <a:schemeClr val="dk1"/>
                </a:solidFill>
              </a:rPr>
              <a:t>Besoin et Objectif </a:t>
            </a:r>
          </a:p>
        </p:txBody>
      </p:sp>
      <p:sp>
        <p:nvSpPr>
          <p:cNvPr id="689" name="Google Shape;689;p26"/>
          <p:cNvSpPr txBox="1">
            <a:spLocks noGrp="1"/>
          </p:cNvSpPr>
          <p:nvPr>
            <p:ph type="body" idx="2"/>
          </p:nvPr>
        </p:nvSpPr>
        <p:spPr>
          <a:xfrm>
            <a:off x="2199000" y="3867716"/>
            <a:ext cx="7794000" cy="11056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>
                <a:effectLst/>
              </a:rPr>
              <a:t>Nous avons pour objectif d’apporter une solution à la société Lepetit afin de réaliser un nouveau système de collecte de données météorologiques</a:t>
            </a:r>
            <a:r>
              <a:rPr lang="fr-FR" sz="1800"/>
              <a:t>.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551C1B-02E1-5CEF-F250-C4995602CC1E}"/>
              </a:ext>
            </a:extLst>
          </p:cNvPr>
          <p:cNvSpPr txBox="1"/>
          <p:nvPr/>
        </p:nvSpPr>
        <p:spPr>
          <a:xfrm>
            <a:off x="11228366" y="6130635"/>
            <a:ext cx="8638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6/29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>
            <a:spLocks noGrp="1"/>
          </p:cNvSpPr>
          <p:nvPr>
            <p:ph type="title"/>
          </p:nvPr>
        </p:nvSpPr>
        <p:spPr>
          <a:xfrm>
            <a:off x="1557220" y="1649742"/>
            <a:ext cx="8480400" cy="30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>
                <a:highlight>
                  <a:srgbClr val="FEDA60"/>
                </a:highlight>
              </a:rPr>
              <a:t>02| La solution</a:t>
            </a:r>
          </a:p>
        </p:txBody>
      </p:sp>
      <p:sp>
        <p:nvSpPr>
          <p:cNvPr id="723" name="Google Shape;723;p30"/>
          <p:cNvSpPr txBox="1">
            <a:spLocks noGrp="1"/>
          </p:cNvSpPr>
          <p:nvPr>
            <p:ph type="body" idx="4294967295"/>
          </p:nvPr>
        </p:nvSpPr>
        <p:spPr>
          <a:xfrm>
            <a:off x="548250" y="6477000"/>
            <a:ext cx="11095500" cy="2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" sz="12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99EF04-E84A-61E4-8B94-65816F84DEE5}"/>
              </a:ext>
            </a:extLst>
          </p:cNvPr>
          <p:cNvSpPr txBox="1"/>
          <p:nvPr/>
        </p:nvSpPr>
        <p:spPr>
          <a:xfrm>
            <a:off x="11126932" y="6145480"/>
            <a:ext cx="873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13/29</a:t>
            </a:r>
          </a:p>
        </p:txBody>
      </p:sp>
    </p:spTree>
    <p:extLst>
      <p:ext uri="{BB962C8B-B14F-4D97-AF65-F5344CB8AC3E}">
        <p14:creationId xmlns:p14="http://schemas.microsoft.com/office/powerpoint/2010/main" val="3443666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"/>
          <p:cNvSpPr txBox="1">
            <a:spLocks noGrp="1"/>
          </p:cNvSpPr>
          <p:nvPr>
            <p:ph type="title"/>
          </p:nvPr>
        </p:nvSpPr>
        <p:spPr>
          <a:xfrm>
            <a:off x="7235999" y="2242973"/>
            <a:ext cx="4353692" cy="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buSzPts val="7000"/>
            </a:pPr>
            <a:r>
              <a:rPr lang="en" sz="3600">
                <a:highlight>
                  <a:schemeClr val="accent2"/>
                </a:highlight>
              </a:rPr>
              <a:t>Notre site web</a:t>
            </a:r>
            <a:endParaRPr lang="fr-FR" sz="3600">
              <a:highlight>
                <a:srgbClr val="FEDA60"/>
              </a:highlight>
            </a:endParaRPr>
          </a:p>
        </p:txBody>
      </p:sp>
      <p:sp>
        <p:nvSpPr>
          <p:cNvPr id="755" name="Google Shape;755;p32"/>
          <p:cNvSpPr txBox="1">
            <a:spLocks noGrp="1"/>
          </p:cNvSpPr>
          <p:nvPr>
            <p:ph type="body" idx="4294967295"/>
          </p:nvPr>
        </p:nvSpPr>
        <p:spPr>
          <a:xfrm>
            <a:off x="7286936" y="3351541"/>
            <a:ext cx="4243909" cy="218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2100"/>
              </a:spcBef>
            </a:pPr>
            <a:r>
              <a:rPr lang="fr-FR"/>
              <a:t>Accès à la localisation des sondes, aux données des sondes ainsi qu'à l'authentification.</a:t>
            </a:r>
          </a:p>
          <a:p>
            <a:pPr marL="0" indent="0">
              <a:spcBef>
                <a:spcPts val="2100"/>
              </a:spcBef>
              <a:buNone/>
            </a:pPr>
            <a:endParaRPr lang="fr-FR"/>
          </a:p>
          <a:p>
            <a:pPr marL="0" indent="0">
              <a:spcBef>
                <a:spcPts val="2100"/>
              </a:spcBef>
              <a:buNone/>
            </a:pPr>
            <a:endParaRPr lang="fr-FR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/>
          </a:p>
        </p:txBody>
      </p:sp>
      <p:grpSp>
        <p:nvGrpSpPr>
          <p:cNvPr id="757" name="Google Shape;757;p32"/>
          <p:cNvGrpSpPr/>
          <p:nvPr/>
        </p:nvGrpSpPr>
        <p:grpSpPr>
          <a:xfrm rot="360000">
            <a:off x="7605999" y="5343852"/>
            <a:ext cx="757664" cy="739072"/>
            <a:chOff x="2714053" y="3696339"/>
            <a:chExt cx="757664" cy="739072"/>
          </a:xfrm>
        </p:grpSpPr>
        <p:sp>
          <p:nvSpPr>
            <p:cNvPr id="758" name="Google Shape;758;p3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898934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5" name="Google Shape;765;p32"/>
          <p:cNvSpPr/>
          <p:nvPr/>
        </p:nvSpPr>
        <p:spPr>
          <a:xfrm rot="12224655">
            <a:off x="9170126" y="1062187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2"/>
          <p:cNvSpPr/>
          <p:nvPr/>
        </p:nvSpPr>
        <p:spPr>
          <a:xfrm>
            <a:off x="705043" y="1367537"/>
            <a:ext cx="638264" cy="1032643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que 3" descr="Écran contour">
            <a:extLst>
              <a:ext uri="{FF2B5EF4-FFF2-40B4-BE49-F238E27FC236}">
                <a16:creationId xmlns:a16="http://schemas.microsoft.com/office/drawing/2014/main" id="{17974D85-84DB-30D9-522A-E6C5108B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410" y="844062"/>
            <a:ext cx="6751696" cy="5485603"/>
          </a:xfrm>
          <a:prstGeom prst="rect">
            <a:avLst/>
          </a:prstGeom>
        </p:spPr>
      </p:pic>
      <p:pic>
        <p:nvPicPr>
          <p:cNvPr id="7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43BCEDC3-2C63-FFF2-94A6-32F7C83BA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375" y="2043367"/>
            <a:ext cx="4633719" cy="2390240"/>
          </a:xfrm>
          <a:prstGeom prst="rect">
            <a:avLst/>
          </a:prstGeom>
        </p:spPr>
      </p:pic>
      <p:sp>
        <p:nvSpPr>
          <p:cNvPr id="4" name="Google Shape;687;p26">
            <a:extLst>
              <a:ext uri="{FF2B5EF4-FFF2-40B4-BE49-F238E27FC236}">
                <a16:creationId xmlns:a16="http://schemas.microsoft.com/office/drawing/2014/main" id="{FA3A5D65-D877-30DC-373F-92CE1CDF1AB0}"/>
              </a:ext>
            </a:extLst>
          </p:cNvPr>
          <p:cNvSpPr txBox="1">
            <a:spLocks/>
          </p:cNvSpPr>
          <p:nvPr/>
        </p:nvSpPr>
        <p:spPr>
          <a:xfrm>
            <a:off x="1682806" y="715806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fr-FR" sz="4000"/>
              <a:t>02| La solution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840746-1344-D058-9AE4-DE8D66902CE5}"/>
              </a:ext>
            </a:extLst>
          </p:cNvPr>
          <p:cNvSpPr txBox="1"/>
          <p:nvPr/>
        </p:nvSpPr>
        <p:spPr>
          <a:xfrm>
            <a:off x="11237026" y="6165272"/>
            <a:ext cx="7153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7/29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D7DDDD"/>
      </a:lt1>
      <a:dk2>
        <a:srgbClr val="434343"/>
      </a:dk2>
      <a:lt2>
        <a:srgbClr val="FEDA60"/>
      </a:lt2>
      <a:accent1>
        <a:srgbClr val="353535"/>
      </a:accent1>
      <a:accent2>
        <a:srgbClr val="FEDA60"/>
      </a:accent2>
      <a:accent3>
        <a:srgbClr val="000000"/>
      </a:accent3>
      <a:accent4>
        <a:srgbClr val="FFFFFF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ef517f-552b-4219-b47b-4527da441f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2FF9363AAD6468A6BDBE533A7D61F" ma:contentTypeVersion="7" ma:contentTypeDescription="Crée un document." ma:contentTypeScope="" ma:versionID="c183a01e31fb746f86a379f37f7a4856">
  <xsd:schema xmlns:xsd="http://www.w3.org/2001/XMLSchema" xmlns:xs="http://www.w3.org/2001/XMLSchema" xmlns:p="http://schemas.microsoft.com/office/2006/metadata/properties" xmlns:ns3="b2ef517f-552b-4219-b47b-4527da441f02" xmlns:ns4="5a8c014b-18c8-4a92-b638-2b02ce6b3daf" targetNamespace="http://schemas.microsoft.com/office/2006/metadata/properties" ma:root="true" ma:fieldsID="784639026fd29a33c0508126bc6d9275" ns3:_="" ns4:_="">
    <xsd:import namespace="b2ef517f-552b-4219-b47b-4527da441f02"/>
    <xsd:import namespace="5a8c014b-18c8-4a92-b638-2b02ce6b3d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f517f-552b-4219-b47b-4527da441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c014b-18c8-4a92-b638-2b02ce6b3d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52358C-B0FB-446D-BAC0-24FD539258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986488-4B36-40A6-9396-825E70910CE8}">
  <ds:schemaRefs>
    <ds:schemaRef ds:uri="5a8c014b-18c8-4a92-b638-2b02ce6b3daf"/>
    <ds:schemaRef ds:uri="b2ef517f-552b-4219-b47b-4527da441f0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F5ABAB-65A0-4CBD-99BA-96D8BBF7972F}">
  <ds:schemaRefs>
    <ds:schemaRef ds:uri="5a8c014b-18c8-4a92-b638-2b02ce6b3daf"/>
    <ds:schemaRef ds:uri="b2ef517f-552b-4219-b47b-4527da441f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31</Slides>
  <Notes>22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SlidesMania</vt:lpstr>
      <vt:lpstr>Projet Atmos Météo</vt:lpstr>
      <vt:lpstr>Notre équipe</vt:lpstr>
      <vt:lpstr>Table des matières</vt:lpstr>
      <vt:lpstr>01| La vision du projet</vt:lpstr>
      <vt:lpstr>01| La vision du projet</vt:lpstr>
      <vt:lpstr>Présentation PowerPoint</vt:lpstr>
      <vt:lpstr>La vision du projet</vt:lpstr>
      <vt:lpstr>02| La solution</vt:lpstr>
      <vt:lpstr>Notre site web</vt:lpstr>
      <vt:lpstr>Les fonctionnalités</vt:lpstr>
      <vt:lpstr>Autres fonctionnalités</vt:lpstr>
      <vt:lpstr>Les plus</vt:lpstr>
      <vt:lpstr>L'architecture de la solution</vt:lpstr>
      <vt:lpstr>Présentation PowerPoint</vt:lpstr>
      <vt:lpstr>03| La réalisation</vt:lpstr>
      <vt:lpstr>Le procédé de fonctionnement</vt:lpstr>
      <vt:lpstr>La Base de Données</vt:lpstr>
      <vt:lpstr>MCD</vt:lpstr>
      <vt:lpstr>La Base de Données</vt:lpstr>
      <vt:lpstr>Le serveur</vt:lpstr>
      <vt:lpstr>Le script</vt:lpstr>
      <vt:lpstr>Nos choix technologiques</vt:lpstr>
      <vt:lpstr>Serveur</vt:lpstr>
      <vt:lpstr>Script</vt:lpstr>
      <vt:lpstr>Solution visuel </vt:lpstr>
      <vt:lpstr>Notre IDE (Environnement de développement)</vt:lpstr>
      <vt:lpstr>04| Le suivi</vt:lpstr>
      <vt:lpstr>Présentation PowerPoint</vt:lpstr>
      <vt:lpstr>05| Le bilan</vt:lpstr>
      <vt:lpstr>Notre "appli" est :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Atmos Météo</dc:title>
  <cp:revision>2</cp:revision>
  <dcterms:modified xsi:type="dcterms:W3CDTF">2022-11-16T15:26:41Z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0x010100FED2FF9363AAD6468A6BDBE533A7D61F</vt:lpwstr>
  </property>
</Properties>
</file>