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50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39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914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44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42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77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24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75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76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56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12/21/2020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38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12/21/2020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350547690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92D984-1A48-4634-BA92-1DE0D6EBB6EC}"/>
              </a:ext>
            </a:extLst>
          </p:cNvPr>
          <p:cNvSpPr>
            <a:spLocks noGrp="1"/>
          </p:cNvSpPr>
          <p:nvPr>
            <p:ph type="ctrTitle"/>
          </p:nvPr>
        </p:nvSpPr>
        <p:spPr>
          <a:xfrm>
            <a:off x="1256275" y="3655371"/>
            <a:ext cx="9679449" cy="1463136"/>
          </a:xfrm>
        </p:spPr>
        <p:txBody>
          <a:bodyPr anchor="b">
            <a:normAutofit/>
          </a:bodyPr>
          <a:lstStyle/>
          <a:p>
            <a:r>
              <a:rPr lang="es-ES" sz="4700" dirty="0">
                <a:solidFill>
                  <a:schemeClr val="bg1"/>
                </a:solidFill>
              </a:rPr>
              <a:t>USO DE la INTELIGENCIA ARTIFICIAL EN EL CICLISMO</a:t>
            </a:r>
          </a:p>
        </p:txBody>
      </p:sp>
      <p:sp>
        <p:nvSpPr>
          <p:cNvPr id="3" name="Subtítulo 2">
            <a:extLst>
              <a:ext uri="{FF2B5EF4-FFF2-40B4-BE49-F238E27FC236}">
                <a16:creationId xmlns:a16="http://schemas.microsoft.com/office/drawing/2014/main" id="{ABFDBD48-7C5E-4522-9AA8-8B045353F03D}"/>
              </a:ext>
            </a:extLst>
          </p:cNvPr>
          <p:cNvSpPr>
            <a:spLocks noGrp="1"/>
          </p:cNvSpPr>
          <p:nvPr>
            <p:ph type="subTitle" idx="1"/>
          </p:nvPr>
        </p:nvSpPr>
        <p:spPr>
          <a:xfrm>
            <a:off x="1256275" y="5252936"/>
            <a:ext cx="9679449" cy="654610"/>
          </a:xfrm>
        </p:spPr>
        <p:txBody>
          <a:bodyPr anchor="ctr">
            <a:normAutofit/>
          </a:bodyPr>
          <a:lstStyle/>
          <a:p>
            <a:pPr algn="r"/>
            <a:r>
              <a:rPr lang="es-ES" sz="2000">
                <a:solidFill>
                  <a:schemeClr val="bg1"/>
                </a:solidFill>
              </a:rPr>
              <a:t>Actividad Colaborativa – Jon Betolaza</a:t>
            </a:r>
            <a:endParaRPr lang="es-ES" sz="2000" dirty="0">
              <a:solidFill>
                <a:schemeClr val="bg1"/>
              </a:solidFill>
            </a:endParaRPr>
          </a:p>
        </p:txBody>
      </p:sp>
      <p:pic>
        <p:nvPicPr>
          <p:cNvPr id="4" name="Picture 3">
            <a:extLst>
              <a:ext uri="{FF2B5EF4-FFF2-40B4-BE49-F238E27FC236}">
                <a16:creationId xmlns:a16="http://schemas.microsoft.com/office/drawing/2014/main" id="{0382063B-36C0-4945-9E62-0A50D0987F06}"/>
              </a:ext>
            </a:extLst>
          </p:cNvPr>
          <p:cNvPicPr>
            <a:picLocks noChangeAspect="1"/>
          </p:cNvPicPr>
          <p:nvPr/>
        </p:nvPicPr>
        <p:blipFill rotWithShape="1">
          <a:blip r:embed="rId2"/>
          <a:srcRect t="34726" b="36752"/>
          <a:stretch/>
        </p:blipFill>
        <p:spPr>
          <a:xfrm>
            <a:off x="20" y="820991"/>
            <a:ext cx="12191980" cy="2608009"/>
          </a:xfrm>
          <a:prstGeom prst="rect">
            <a:avLst/>
          </a:prstGeom>
        </p:spPr>
      </p:pic>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381391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404320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4558353"/>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2062" name="Picture 14" descr="home - Sports Data Campus">
            <a:extLst>
              <a:ext uri="{FF2B5EF4-FFF2-40B4-BE49-F238E27FC236}">
                <a16:creationId xmlns:a16="http://schemas.microsoft.com/office/drawing/2014/main" id="{3E535E6D-1EF9-492F-A739-D01B6CAA4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226" y="397796"/>
            <a:ext cx="2643774" cy="302393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n">
            <a:extLst>
              <a:ext uri="{FF2B5EF4-FFF2-40B4-BE49-F238E27FC236}">
                <a16:creationId xmlns:a16="http://schemas.microsoft.com/office/drawing/2014/main" id="{DA34ACAC-271E-47FB-B896-750054D0B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7797"/>
            <a:ext cx="64770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EY and Velon launch advanced cycling data-tracking system — Velon">
            <a:extLst>
              <a:ext uri="{FF2B5EF4-FFF2-40B4-BE49-F238E27FC236}">
                <a16:creationId xmlns:a16="http://schemas.microsoft.com/office/drawing/2014/main" id="{28E22E0D-7AAE-423D-85FF-A2D2DB4841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06192"/>
            <a:ext cx="3071225" cy="302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11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D3260-CCD6-415B-B0F0-60A91185C9AA}"/>
              </a:ext>
            </a:extLst>
          </p:cNvPr>
          <p:cNvSpPr>
            <a:spLocks noGrp="1"/>
          </p:cNvSpPr>
          <p:nvPr>
            <p:ph type="title"/>
          </p:nvPr>
        </p:nvSpPr>
        <p:spPr/>
        <p:txBody>
          <a:bodyPr/>
          <a:lstStyle/>
          <a:p>
            <a:r>
              <a:rPr lang="es-ES" dirty="0"/>
              <a:t>CONTEXTO</a:t>
            </a:r>
          </a:p>
        </p:txBody>
      </p:sp>
      <p:sp>
        <p:nvSpPr>
          <p:cNvPr id="3" name="Marcador de contenido 2">
            <a:extLst>
              <a:ext uri="{FF2B5EF4-FFF2-40B4-BE49-F238E27FC236}">
                <a16:creationId xmlns:a16="http://schemas.microsoft.com/office/drawing/2014/main" id="{6565D9E8-DDAF-463C-ACC6-76FD5C3989CF}"/>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s-ES" dirty="0"/>
              <a:t>2014: La empresa NTT firma un acuerdo con ASO para captar y tratar información de los ciclistas en sus carreras. </a:t>
            </a:r>
          </a:p>
          <a:p>
            <a:endParaRPr lang="es-ES" dirty="0"/>
          </a:p>
          <a:p>
            <a:pPr marL="0" indent="0">
              <a:buNone/>
            </a:pPr>
            <a:r>
              <a:rPr lang="es-ES" dirty="0"/>
              <a:t>ASO es el principal organizador de carreras en el ciclismo profesional, con </a:t>
            </a:r>
            <a:r>
              <a:rPr lang="es-ES" b="1" dirty="0"/>
              <a:t>más de 70 días de competición </a:t>
            </a:r>
            <a:r>
              <a:rPr lang="es-ES" dirty="0"/>
              <a:t>al año con carreras como:</a:t>
            </a:r>
          </a:p>
          <a:p>
            <a:pPr lvl="1"/>
            <a:r>
              <a:rPr lang="es-ES" dirty="0"/>
              <a:t>Tour de France.</a:t>
            </a:r>
          </a:p>
          <a:p>
            <a:pPr lvl="1"/>
            <a:r>
              <a:rPr lang="es-ES" dirty="0"/>
              <a:t>Vuelta a España.</a:t>
            </a:r>
          </a:p>
          <a:p>
            <a:pPr lvl="1"/>
            <a:r>
              <a:rPr lang="es-ES" dirty="0"/>
              <a:t>Paris </a:t>
            </a:r>
            <a:r>
              <a:rPr lang="es-ES" dirty="0" err="1"/>
              <a:t>Roubaix</a:t>
            </a:r>
            <a:r>
              <a:rPr lang="es-ES" dirty="0"/>
              <a:t>.</a:t>
            </a:r>
          </a:p>
          <a:p>
            <a:pPr lvl="1"/>
            <a:endParaRPr lang="es-ES" dirty="0"/>
          </a:p>
          <a:p>
            <a:pPr marL="0" indent="0">
              <a:buNone/>
            </a:pPr>
            <a:r>
              <a:rPr lang="es-ES" dirty="0"/>
              <a:t>Se captan </a:t>
            </a:r>
            <a:r>
              <a:rPr lang="es-ES" b="1" dirty="0"/>
              <a:t>millones de datos por ciclista y carrera</a:t>
            </a:r>
            <a:r>
              <a:rPr lang="es-ES" dirty="0"/>
              <a:t>. Cada bicicleta lleva además incorporado un localizador GPS.</a:t>
            </a:r>
          </a:p>
          <a:p>
            <a:pPr lvl="1"/>
            <a:endParaRPr lang="es-ES" dirty="0"/>
          </a:p>
        </p:txBody>
      </p:sp>
    </p:spTree>
    <p:extLst>
      <p:ext uri="{BB962C8B-B14F-4D97-AF65-F5344CB8AC3E}">
        <p14:creationId xmlns:p14="http://schemas.microsoft.com/office/powerpoint/2010/main" val="365770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66BC61-726D-4BB4-9418-0915EE436A4C}"/>
              </a:ext>
            </a:extLst>
          </p:cNvPr>
          <p:cNvSpPr>
            <a:spLocks noGrp="1"/>
          </p:cNvSpPr>
          <p:nvPr>
            <p:ph idx="1"/>
          </p:nvPr>
        </p:nvSpPr>
        <p:spPr>
          <a:xfrm>
            <a:off x="838200" y="661664"/>
            <a:ext cx="10515600" cy="5715324"/>
          </a:xfrm>
        </p:spPr>
        <p:txBody>
          <a:bodyPr>
            <a:normAutofit lnSpcReduction="10000"/>
          </a:bodyPr>
          <a:lstStyle/>
          <a:p>
            <a:pPr marL="0" indent="0">
              <a:buNone/>
            </a:pPr>
            <a:r>
              <a:rPr lang="es-ES" dirty="0"/>
              <a:t>Además de los muchísimos usos que tienen estos datos por terceros (equipos, televisión, organizadores, etc.) NTT ha diseñado diferentes modelos de IA muy interesantes como:</a:t>
            </a:r>
          </a:p>
          <a:p>
            <a:pPr marL="0" indent="0">
              <a:buNone/>
            </a:pPr>
            <a:endParaRPr lang="es-ES" dirty="0"/>
          </a:p>
          <a:p>
            <a:r>
              <a:rPr lang="es-ES" b="1" dirty="0"/>
              <a:t>“Le </a:t>
            </a:r>
            <a:r>
              <a:rPr lang="es-ES" b="1" dirty="0" err="1"/>
              <a:t>Buzz</a:t>
            </a:r>
            <a:r>
              <a:rPr lang="es-ES" b="1" dirty="0"/>
              <a:t>”: </a:t>
            </a:r>
            <a:r>
              <a:rPr lang="es-ES" dirty="0"/>
              <a:t>Predictor que estudia el comportamiento del pelotón.</a:t>
            </a:r>
          </a:p>
          <a:p>
            <a:endParaRPr lang="es-ES" dirty="0"/>
          </a:p>
          <a:p>
            <a:r>
              <a:rPr lang="es-ES" b="1" dirty="0"/>
              <a:t>Selección de favoritos</a:t>
            </a:r>
            <a:r>
              <a:rPr lang="es-ES" dirty="0"/>
              <a:t>: Algoritmo que predice los favoritos a la victoria de una etapa.</a:t>
            </a:r>
          </a:p>
          <a:p>
            <a:endParaRPr lang="es-ES" dirty="0"/>
          </a:p>
          <a:p>
            <a:r>
              <a:rPr lang="es-ES" b="1" dirty="0"/>
              <a:t>Potencial de éxito de una escapada: </a:t>
            </a:r>
            <a:r>
              <a:rPr lang="es-ES" dirty="0"/>
              <a:t>Otro algoritmo de aprendizaje automático que predice en todo momento el porcentaje de posibilidad de éxito de una escapada.</a:t>
            </a:r>
          </a:p>
          <a:p>
            <a:endParaRPr lang="es-ES" dirty="0"/>
          </a:p>
          <a:p>
            <a:pPr lvl="1"/>
            <a:endParaRPr lang="es-ES" dirty="0"/>
          </a:p>
        </p:txBody>
      </p:sp>
    </p:spTree>
    <p:extLst>
      <p:ext uri="{BB962C8B-B14F-4D97-AF65-F5344CB8AC3E}">
        <p14:creationId xmlns:p14="http://schemas.microsoft.com/office/powerpoint/2010/main" val="183252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74CB6-2EF5-4C38-BB10-921D5B1B0780}"/>
              </a:ext>
            </a:extLst>
          </p:cNvPr>
          <p:cNvSpPr>
            <a:spLocks noGrp="1"/>
          </p:cNvSpPr>
          <p:nvPr>
            <p:ph type="title"/>
          </p:nvPr>
        </p:nvSpPr>
        <p:spPr/>
        <p:txBody>
          <a:bodyPr/>
          <a:lstStyle/>
          <a:p>
            <a:r>
              <a:rPr lang="es-ES" dirty="0"/>
              <a:t>PREDICTOR “LE BUZZ”</a:t>
            </a:r>
          </a:p>
        </p:txBody>
      </p:sp>
      <p:sp>
        <p:nvSpPr>
          <p:cNvPr id="3" name="Marcador de contenido 2">
            <a:extLst>
              <a:ext uri="{FF2B5EF4-FFF2-40B4-BE49-F238E27FC236}">
                <a16:creationId xmlns:a16="http://schemas.microsoft.com/office/drawing/2014/main" id="{9DC1649A-7F5D-4B17-AC9A-097EA3DFDFC5}"/>
              </a:ext>
            </a:extLst>
          </p:cNvPr>
          <p:cNvSpPr>
            <a:spLocks noGrp="1"/>
          </p:cNvSpPr>
          <p:nvPr>
            <p:ph idx="1"/>
          </p:nvPr>
        </p:nvSpPr>
        <p:spPr>
          <a:xfrm>
            <a:off x="838200" y="1690688"/>
            <a:ext cx="10515600" cy="5032375"/>
          </a:xfrm>
        </p:spPr>
        <p:txBody>
          <a:bodyPr>
            <a:normAutofit fontScale="92500" lnSpcReduction="10000"/>
          </a:bodyPr>
          <a:lstStyle/>
          <a:p>
            <a:pPr marL="0" indent="0">
              <a:buNone/>
            </a:pPr>
            <a:r>
              <a:rPr lang="es-ES" dirty="0"/>
              <a:t>Estudia por ordenador (GPS) la composición del pelotón en diferentes circunstancias:</a:t>
            </a:r>
          </a:p>
          <a:p>
            <a:pPr lvl="1"/>
            <a:r>
              <a:rPr lang="es-ES" dirty="0"/>
              <a:t>Circunstancias de carrera: Ataques, abanicos, etc.</a:t>
            </a:r>
          </a:p>
          <a:p>
            <a:pPr lvl="1"/>
            <a:r>
              <a:rPr lang="es-ES" dirty="0"/>
              <a:t>Cambios en el terreno: Rotondas, curvas cerradas, carreteras anchas/estrechas, etc.</a:t>
            </a:r>
          </a:p>
          <a:p>
            <a:pPr lvl="1"/>
            <a:endParaRPr lang="es-ES" dirty="0"/>
          </a:p>
          <a:p>
            <a:pPr marL="0" indent="0">
              <a:buNone/>
            </a:pPr>
            <a:r>
              <a:rPr lang="es-ES" dirty="0"/>
              <a:t>Algoritmo entrenado para detectar en todo momento la posición del pelotón y clasificarla como una de las posibles circunstancias de carrera.</a:t>
            </a:r>
          </a:p>
          <a:p>
            <a:pPr marL="0" indent="0">
              <a:buNone/>
            </a:pPr>
            <a:endParaRPr lang="es-ES" dirty="0"/>
          </a:p>
          <a:p>
            <a:pPr marL="0" indent="0">
              <a:buNone/>
            </a:pPr>
            <a:r>
              <a:rPr lang="es-ES" dirty="0"/>
              <a:t>Gran ayuda para directores de equipo, televisión, etc. para conocer en todo momento la situación de los corredores. En ciclismo es de gran ayuda porque las cámaras no pueden captar ni un 2 % de lo que sucede en carrera.</a:t>
            </a:r>
          </a:p>
          <a:p>
            <a:pPr lvl="1"/>
            <a:endParaRPr lang="es-ES" dirty="0"/>
          </a:p>
        </p:txBody>
      </p:sp>
    </p:spTree>
    <p:extLst>
      <p:ext uri="{BB962C8B-B14F-4D97-AF65-F5344CB8AC3E}">
        <p14:creationId xmlns:p14="http://schemas.microsoft.com/office/powerpoint/2010/main" val="130646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EFA2B-5683-41C5-A17B-220C336F94AC}"/>
              </a:ext>
            </a:extLst>
          </p:cNvPr>
          <p:cNvSpPr>
            <a:spLocks noGrp="1"/>
          </p:cNvSpPr>
          <p:nvPr>
            <p:ph type="title"/>
          </p:nvPr>
        </p:nvSpPr>
        <p:spPr/>
        <p:txBody>
          <a:bodyPr/>
          <a:lstStyle/>
          <a:p>
            <a:r>
              <a:rPr lang="es-ES" dirty="0"/>
              <a:t>SELECCIÓN DE FAVORITOS</a:t>
            </a:r>
          </a:p>
        </p:txBody>
      </p:sp>
      <p:sp>
        <p:nvSpPr>
          <p:cNvPr id="3" name="Marcador de contenido 2">
            <a:extLst>
              <a:ext uri="{FF2B5EF4-FFF2-40B4-BE49-F238E27FC236}">
                <a16:creationId xmlns:a16="http://schemas.microsoft.com/office/drawing/2014/main" id="{ACA11ED6-11D2-4C32-B888-CEDF80EE9971}"/>
              </a:ext>
            </a:extLst>
          </p:cNvPr>
          <p:cNvSpPr>
            <a:spLocks noGrp="1"/>
          </p:cNvSpPr>
          <p:nvPr>
            <p:ph idx="1"/>
          </p:nvPr>
        </p:nvSpPr>
        <p:spPr>
          <a:xfrm>
            <a:off x="838200" y="1825624"/>
            <a:ext cx="10515600" cy="4918075"/>
          </a:xfrm>
        </p:spPr>
        <p:txBody>
          <a:bodyPr>
            <a:normAutofit fontScale="92500" lnSpcReduction="20000"/>
          </a:bodyPr>
          <a:lstStyle/>
          <a:p>
            <a:pPr marL="0" indent="0">
              <a:buNone/>
            </a:pPr>
            <a:r>
              <a:rPr lang="es-ES" dirty="0"/>
              <a:t>Algoritmo de aprendizaje automático para seleccionar los favoritos a ganar una etapa.</a:t>
            </a:r>
          </a:p>
          <a:p>
            <a:endParaRPr lang="es-ES" dirty="0"/>
          </a:p>
          <a:p>
            <a:pPr marL="0" indent="0">
              <a:buNone/>
            </a:pPr>
            <a:r>
              <a:rPr lang="es-ES" dirty="0"/>
              <a:t>Se utilizan los resultados de los últimos 6 años y el modelo se basa en:</a:t>
            </a:r>
          </a:p>
          <a:p>
            <a:pPr marL="0" indent="0">
              <a:buNone/>
            </a:pPr>
            <a:endParaRPr lang="es-ES" dirty="0"/>
          </a:p>
          <a:p>
            <a:pPr lvl="1"/>
            <a:r>
              <a:rPr lang="es-ES" dirty="0"/>
              <a:t>A cada ciclista se le asignan unas capacidades según sus resultados y se comparan con el recorrido de la etapa en cuestión.</a:t>
            </a:r>
          </a:p>
          <a:p>
            <a:pPr lvl="1"/>
            <a:endParaRPr lang="es-ES" dirty="0"/>
          </a:p>
          <a:p>
            <a:pPr lvl="1"/>
            <a:r>
              <a:rPr lang="es-ES" dirty="0"/>
              <a:t>Mayor peso a los últimos resultados de cada ciclista.</a:t>
            </a:r>
          </a:p>
          <a:p>
            <a:pPr lvl="1"/>
            <a:endParaRPr lang="es-ES" dirty="0"/>
          </a:p>
          <a:p>
            <a:pPr lvl="1"/>
            <a:r>
              <a:rPr lang="es-ES" dirty="0"/>
              <a:t>Se analiza también la fuerza del equipo de cada corredor.</a:t>
            </a:r>
          </a:p>
          <a:p>
            <a:pPr lvl="1"/>
            <a:endParaRPr lang="es-ES" dirty="0"/>
          </a:p>
          <a:p>
            <a:pPr lvl="1"/>
            <a:r>
              <a:rPr lang="es-ES" dirty="0"/>
              <a:t>En total más de 35 características que se utilizan como inputs para el modelo.</a:t>
            </a:r>
          </a:p>
          <a:p>
            <a:endParaRPr lang="es-ES" dirty="0"/>
          </a:p>
        </p:txBody>
      </p:sp>
    </p:spTree>
    <p:extLst>
      <p:ext uri="{BB962C8B-B14F-4D97-AF65-F5344CB8AC3E}">
        <p14:creationId xmlns:p14="http://schemas.microsoft.com/office/powerpoint/2010/main" val="324065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43618-0A75-4FF3-BF1D-93986E7ADA29}"/>
              </a:ext>
            </a:extLst>
          </p:cNvPr>
          <p:cNvSpPr>
            <a:spLocks noGrp="1"/>
          </p:cNvSpPr>
          <p:nvPr>
            <p:ph type="title"/>
          </p:nvPr>
        </p:nvSpPr>
        <p:spPr/>
        <p:txBody>
          <a:bodyPr/>
          <a:lstStyle/>
          <a:p>
            <a:r>
              <a:rPr lang="es-ES" dirty="0"/>
              <a:t>POTENCIAL DE ÉXITO DE UNA FUGA</a:t>
            </a:r>
          </a:p>
        </p:txBody>
      </p:sp>
      <p:sp>
        <p:nvSpPr>
          <p:cNvPr id="3" name="Marcador de contenido 2">
            <a:extLst>
              <a:ext uri="{FF2B5EF4-FFF2-40B4-BE49-F238E27FC236}">
                <a16:creationId xmlns:a16="http://schemas.microsoft.com/office/drawing/2014/main" id="{EF54F667-E619-4C8A-8830-0887E1A8B639}"/>
              </a:ext>
            </a:extLst>
          </p:cNvPr>
          <p:cNvSpPr>
            <a:spLocks noGrp="1"/>
          </p:cNvSpPr>
          <p:nvPr>
            <p:ph idx="1"/>
          </p:nvPr>
        </p:nvSpPr>
        <p:spPr>
          <a:xfrm>
            <a:off x="838200" y="1825625"/>
            <a:ext cx="10515600" cy="4500020"/>
          </a:xfrm>
        </p:spPr>
        <p:txBody>
          <a:bodyPr>
            <a:normAutofit/>
          </a:bodyPr>
          <a:lstStyle/>
          <a:p>
            <a:r>
              <a:rPr lang="es-ES" sz="2600" dirty="0"/>
              <a:t>Algoritmo de machine </a:t>
            </a:r>
            <a:r>
              <a:rPr lang="es-ES" sz="2600" dirty="0" err="1"/>
              <a:t>learning</a:t>
            </a:r>
            <a:r>
              <a:rPr lang="es-ES" sz="2600" dirty="0"/>
              <a:t> que predice el porcentaje de éxito de una fuga frente al pelotón.</a:t>
            </a:r>
          </a:p>
          <a:p>
            <a:endParaRPr lang="es-ES" sz="2600" dirty="0"/>
          </a:p>
          <a:p>
            <a:r>
              <a:rPr lang="es-ES" sz="2600" dirty="0"/>
              <a:t>El modelo se refresca cada 10 km y entre otras características toma en cuenta:</a:t>
            </a:r>
          </a:p>
          <a:p>
            <a:endParaRPr lang="es-ES" dirty="0"/>
          </a:p>
          <a:p>
            <a:pPr lvl="1"/>
            <a:r>
              <a:rPr lang="es-ES" sz="2200" dirty="0"/>
              <a:t>Calidad de los corredores fugados.</a:t>
            </a:r>
          </a:p>
          <a:p>
            <a:pPr lvl="1"/>
            <a:endParaRPr lang="es-ES" sz="2200" dirty="0"/>
          </a:p>
          <a:p>
            <a:pPr lvl="1"/>
            <a:r>
              <a:rPr lang="es-ES" sz="2200" dirty="0"/>
              <a:t>Situación en la general de los fugados.</a:t>
            </a:r>
          </a:p>
          <a:p>
            <a:pPr lvl="1"/>
            <a:endParaRPr lang="es-ES" sz="2200" dirty="0"/>
          </a:p>
          <a:p>
            <a:pPr lvl="1"/>
            <a:r>
              <a:rPr lang="es-ES" sz="2200" dirty="0"/>
              <a:t>Tipo de recorrido y distancia al pelotón.</a:t>
            </a:r>
          </a:p>
        </p:txBody>
      </p:sp>
      <p:pic>
        <p:nvPicPr>
          <p:cNvPr id="4100" name="Picture 4" descr="U.S. Track Cycling Team Training for Rio Olympics with Smart Sunglasses -  IEEE Spectrum">
            <a:extLst>
              <a:ext uri="{FF2B5EF4-FFF2-40B4-BE49-F238E27FC236}">
                <a16:creationId xmlns:a16="http://schemas.microsoft.com/office/drawing/2014/main" id="{761161D1-ED9A-4214-8254-CF2BE9C50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782" y="3782209"/>
            <a:ext cx="3147817" cy="254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78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16E65-22FE-441C-9999-09B2E432C625}"/>
              </a:ext>
            </a:extLst>
          </p:cNvPr>
          <p:cNvSpPr>
            <a:spLocks noGrp="1"/>
          </p:cNvSpPr>
          <p:nvPr>
            <p:ph type="title"/>
          </p:nvPr>
        </p:nvSpPr>
        <p:spPr/>
        <p:txBody>
          <a:bodyPr/>
          <a:lstStyle/>
          <a:p>
            <a:r>
              <a:rPr lang="es-ES"/>
              <a:t>CONCLUSIONES</a:t>
            </a:r>
            <a:endParaRPr lang="es-ES" dirty="0"/>
          </a:p>
        </p:txBody>
      </p:sp>
      <p:sp>
        <p:nvSpPr>
          <p:cNvPr id="3" name="Marcador de contenido 2">
            <a:extLst>
              <a:ext uri="{FF2B5EF4-FFF2-40B4-BE49-F238E27FC236}">
                <a16:creationId xmlns:a16="http://schemas.microsoft.com/office/drawing/2014/main" id="{10CC76C6-90BD-4D4E-BE14-2E0857DEA0E7}"/>
              </a:ext>
            </a:extLst>
          </p:cNvPr>
          <p:cNvSpPr>
            <a:spLocks noGrp="1"/>
          </p:cNvSpPr>
          <p:nvPr>
            <p:ph idx="1"/>
          </p:nvPr>
        </p:nvSpPr>
        <p:spPr>
          <a:xfrm>
            <a:off x="838199" y="1791222"/>
            <a:ext cx="10658383" cy="5285984"/>
          </a:xfrm>
        </p:spPr>
        <p:txBody>
          <a:bodyPr>
            <a:normAutofit fontScale="92500" lnSpcReduction="20000"/>
          </a:bodyPr>
          <a:lstStyle/>
          <a:p>
            <a:pPr marL="0" indent="0">
              <a:buNone/>
            </a:pPr>
            <a:r>
              <a:rPr lang="es-ES" dirty="0"/>
              <a:t>El ciclismo es uno de los deportes donde más datos se generan y recogen.</a:t>
            </a:r>
          </a:p>
          <a:p>
            <a:pPr marL="0" indent="0">
              <a:buNone/>
            </a:pPr>
            <a:endParaRPr lang="es-ES" dirty="0"/>
          </a:p>
          <a:p>
            <a:pPr marL="0" indent="0">
              <a:buNone/>
            </a:pPr>
            <a:r>
              <a:rPr lang="es-ES" dirty="0"/>
              <a:t>Los equipos profesionales necesitan de perfiles analíticos para procesar y obtener ventajas competitivas de estos datos (cada vez se ven más analistas en los equipos):</a:t>
            </a:r>
          </a:p>
          <a:p>
            <a:pPr lvl="1"/>
            <a:r>
              <a:rPr lang="es-ES" dirty="0"/>
              <a:t>Tácticas de carrera.</a:t>
            </a:r>
          </a:p>
          <a:p>
            <a:pPr lvl="1"/>
            <a:r>
              <a:rPr lang="es-ES" dirty="0"/>
              <a:t>Optimización de los entrenamientos.</a:t>
            </a:r>
          </a:p>
          <a:p>
            <a:pPr lvl="1"/>
            <a:endParaRPr lang="es-ES" dirty="0"/>
          </a:p>
          <a:p>
            <a:pPr marL="0" indent="0">
              <a:buNone/>
            </a:pPr>
            <a:r>
              <a:rPr lang="es-ES" dirty="0"/>
              <a:t>Organizadores de carreras:</a:t>
            </a:r>
          </a:p>
          <a:p>
            <a:pPr lvl="1"/>
            <a:r>
              <a:rPr lang="es-ES" dirty="0"/>
              <a:t>Detectar y anticipar situaciones peligrosas en las etapas.</a:t>
            </a:r>
          </a:p>
          <a:p>
            <a:pPr lvl="1"/>
            <a:r>
              <a:rPr lang="es-ES" dirty="0"/>
              <a:t>Ayuda para diseñar los recorridos mas emocionantes para el espectador.</a:t>
            </a:r>
          </a:p>
          <a:p>
            <a:pPr marL="457200" lvl="1" indent="0">
              <a:buNone/>
            </a:pPr>
            <a:endParaRPr lang="es-ES" dirty="0"/>
          </a:p>
          <a:p>
            <a:pPr marL="0" indent="0">
              <a:buNone/>
            </a:pPr>
            <a:r>
              <a:rPr lang="es-ES" dirty="0"/>
              <a:t>Mucho por recorrer gracias a la IA. NTT ha renovado recientemente el contrato con ASO por 5 años más.</a:t>
            </a:r>
          </a:p>
        </p:txBody>
      </p:sp>
    </p:spTree>
    <p:extLst>
      <p:ext uri="{BB962C8B-B14F-4D97-AF65-F5344CB8AC3E}">
        <p14:creationId xmlns:p14="http://schemas.microsoft.com/office/powerpoint/2010/main" val="3353436943"/>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74</TotalTime>
  <Words>538</Words>
  <Application>Microsoft Office PowerPoint</Application>
  <PresentationFormat>Panorámica</PresentationFormat>
  <Paragraphs>60</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Univers</vt:lpstr>
      <vt:lpstr>GradientVTI</vt:lpstr>
      <vt:lpstr>USO DE la INTELIGENCIA ARTIFICIAL EN EL CICLISMO</vt:lpstr>
      <vt:lpstr>CONTEXTO</vt:lpstr>
      <vt:lpstr>Presentación de PowerPoint</vt:lpstr>
      <vt:lpstr>PREDICTOR “LE BUZZ”</vt:lpstr>
      <vt:lpstr>SELECCIÓN DE FAVORITOS</vt:lpstr>
      <vt:lpstr>POTENCIAL DE ÉXITO DE UNA FUGA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USO DE INTELIGENCIA ARTIFIFCIAL EN EL CICLISMO</dc:title>
  <dc:creator>Jon Betolaza Beloqui</dc:creator>
  <cp:lastModifiedBy>Jon Betolaza Beloqui</cp:lastModifiedBy>
  <cp:revision>11</cp:revision>
  <dcterms:created xsi:type="dcterms:W3CDTF">2020-12-21T16:25:37Z</dcterms:created>
  <dcterms:modified xsi:type="dcterms:W3CDTF">2020-12-21T17:47:24Z</dcterms:modified>
</cp:coreProperties>
</file>