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4" r:id="rId18"/>
    <p:sldId id="272" r:id="rId19"/>
    <p:sldId id="278" r:id="rId20"/>
    <p:sldId id="273" r:id="rId21"/>
    <p:sldId id="275" r:id="rId22"/>
    <p:sldId id="276" r:id="rId23"/>
    <p:sldId id="277" r:id="rId24"/>
    <p:sldId id="279" r:id="rId25"/>
    <p:sldId id="280" r:id="rId26"/>
    <p:sldId id="281" r:id="rId27"/>
    <p:sldId id="283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3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March 12,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March 12,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March 12,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March 12,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March 12,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March 12,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March 12,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March 12,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March 12,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March 12,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March 12,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March 12,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Prescott Software Developers Meetup </a:t>
            </a:r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019800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Gabriel Magaña –14-Mar-2013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0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file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versioning</a:t>
            </a:r>
          </a:p>
          <a:p>
            <a:r>
              <a:rPr lang="en-US" dirty="0" smtClean="0"/>
              <a:t>No fields</a:t>
            </a:r>
          </a:p>
          <a:p>
            <a:r>
              <a:rPr lang="en-US" dirty="0" smtClean="0"/>
              <a:t>No easy content modification path</a:t>
            </a:r>
          </a:p>
          <a:p>
            <a:r>
              <a:rPr lang="en-US" dirty="0" smtClean="0"/>
              <a:t>No programmer error detection</a:t>
            </a:r>
          </a:p>
          <a:p>
            <a:r>
              <a:rPr lang="en-US" dirty="0" smtClean="0"/>
              <a:t>No security mechanism</a:t>
            </a:r>
          </a:p>
          <a:p>
            <a:r>
              <a:rPr lang="en-US" dirty="0" smtClean="0"/>
              <a:t>UNLESS, this is all implemented in the system accessing the database</a:t>
            </a:r>
          </a:p>
          <a:p>
            <a:r>
              <a:rPr lang="en-US" dirty="0" smtClean="0"/>
              <a:t>All data access methods (sorting, filtering, selection) implemented by hand in the system accessing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0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Delimited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Variable-length text files</a:t>
            </a:r>
          </a:p>
          <a:p>
            <a:r>
              <a:rPr lang="en-US" dirty="0" smtClean="0"/>
              <a:t>Each “record” is a line of text</a:t>
            </a:r>
          </a:p>
          <a:p>
            <a:r>
              <a:rPr lang="en-US" dirty="0" smtClean="0"/>
              <a:t>Each “column” is a delimited text element</a:t>
            </a:r>
          </a:p>
          <a:p>
            <a:r>
              <a:rPr lang="en-US" dirty="0" smtClean="0"/>
              <a:t>Most popular format is CSV (Comma-delimited):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John,Smith,1/12/1979,654-488-1956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Michael,Lo,6/6/1996,156-884-2121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Data modified and accessed directly by the client program</a:t>
            </a:r>
          </a:p>
          <a:p>
            <a:r>
              <a:rPr lang="en-US" dirty="0" smtClean="0"/>
              <a:t>Not built for concurrent access</a:t>
            </a:r>
          </a:p>
          <a:p>
            <a:r>
              <a:rPr lang="en-US" dirty="0" smtClean="0"/>
              <a:t>Shares a great deal of drawbacks with flat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5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Non-Server SQL Enabled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SQL – Server Query Language</a:t>
            </a:r>
          </a:p>
          <a:p>
            <a:r>
              <a:rPr lang="en-US" dirty="0" smtClean="0"/>
              <a:t>Library between client program and data: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Common language for data access</a:t>
            </a:r>
          </a:p>
          <a:p>
            <a:r>
              <a:rPr lang="en-US" dirty="0" smtClean="0"/>
              <a:t>Documented methods for data access</a:t>
            </a:r>
          </a:p>
          <a:p>
            <a:r>
              <a:rPr lang="en-US" dirty="0" smtClean="0"/>
              <a:t>Data access method reusability</a:t>
            </a:r>
          </a:p>
          <a:p>
            <a:r>
              <a:rPr lang="en-US" dirty="0" smtClean="0"/>
              <a:t>Some data stores are NOT SQL-enabled (</a:t>
            </a:r>
            <a:r>
              <a:rPr lang="en-US" dirty="0" err="1" smtClean="0"/>
              <a:t>ie</a:t>
            </a:r>
            <a:r>
              <a:rPr lang="en-US" dirty="0" smtClean="0"/>
              <a:t>, dBase, Clipper)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90800"/>
            <a:ext cx="534427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6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Non-Server SQL Enabled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dBase</a:t>
            </a:r>
          </a:p>
          <a:p>
            <a:r>
              <a:rPr lang="en-US" dirty="0" smtClean="0"/>
              <a:t>MS Access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SQL Server 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0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Non-Server SQL Enabled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in-process: A client system application crash also crashes the database access: Data corruption Russian roulette</a:t>
            </a:r>
          </a:p>
          <a:p>
            <a:r>
              <a:rPr lang="en-US" dirty="0" smtClean="0"/>
              <a:t>Concurrent access limited synchronization</a:t>
            </a:r>
          </a:p>
          <a:p>
            <a:r>
              <a:rPr lang="en-US" dirty="0" smtClean="0"/>
              <a:t>Trouble-prone if data resides on remote host</a:t>
            </a:r>
          </a:p>
          <a:p>
            <a:pPr lvl="1"/>
            <a:r>
              <a:rPr lang="en-US" dirty="0" smtClean="0"/>
              <a:t>Limited concurrency</a:t>
            </a:r>
          </a:p>
          <a:p>
            <a:pPr lvl="1"/>
            <a:r>
              <a:rPr lang="en-US" dirty="0" smtClean="0"/>
              <a:t>Higher chance of data corruption</a:t>
            </a:r>
          </a:p>
          <a:p>
            <a:pPr lvl="1"/>
            <a:r>
              <a:rPr lang="en-US" dirty="0" smtClean="0"/>
              <a:t>Slow access: Data must be transferred before being filtered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3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Client/Server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Dedicated process accesses data</a:t>
            </a:r>
          </a:p>
          <a:p>
            <a:r>
              <a:rPr lang="en-US" dirty="0" smtClean="0"/>
              <a:t>Communication protocol used for data access</a:t>
            </a:r>
          </a:p>
          <a:p>
            <a:r>
              <a:rPr lang="en-US" dirty="0" smtClean="0"/>
              <a:t>Can be on a remote host or in the same host</a:t>
            </a:r>
          </a:p>
          <a:p>
            <a:r>
              <a:rPr lang="en-US" dirty="0" smtClean="0"/>
              <a:t>Uses SQL for interaction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29000"/>
            <a:ext cx="4772882" cy="32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 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schema = data integrity</a:t>
            </a:r>
          </a:p>
          <a:p>
            <a:r>
              <a:rPr lang="en-US" dirty="0" smtClean="0"/>
              <a:t>A TON of documented functionality implemented: Security, data manipulation methods, data access methods, and on and on</a:t>
            </a:r>
          </a:p>
          <a:p>
            <a:r>
              <a:rPr lang="en-US" dirty="0" smtClean="0"/>
              <a:t>Security mechanism</a:t>
            </a:r>
          </a:p>
          <a:p>
            <a:r>
              <a:rPr lang="en-US" dirty="0" smtClean="0"/>
              <a:t>Failure isolation from client</a:t>
            </a:r>
          </a:p>
          <a:p>
            <a:r>
              <a:rPr lang="en-US" dirty="0" smtClean="0"/>
              <a:t>Failure isolation from server</a:t>
            </a:r>
          </a:p>
          <a:p>
            <a:r>
              <a:rPr lang="en-US" dirty="0" smtClean="0"/>
              <a:t>Data and query caching</a:t>
            </a:r>
          </a:p>
          <a:p>
            <a:r>
              <a:rPr lang="en-US" dirty="0" smtClean="0"/>
              <a:t>Replication / fault tolerance / load distribution</a:t>
            </a:r>
          </a:p>
          <a:p>
            <a:r>
              <a:rPr lang="en-US" dirty="0" smtClean="0"/>
              <a:t>Backup facilities (hot/cold backups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ACID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4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tomicity – Transactions either succeed or fail as a whole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dirty="0" smtClean="0"/>
              <a:t>onsistency – Data is always consistent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I</a:t>
            </a:r>
            <a:r>
              <a:rPr lang="en-US" dirty="0" smtClean="0"/>
              <a:t>solation – Concurrent operations are the same as sequential operations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urability – Committed transactions are truly committed</a:t>
            </a:r>
          </a:p>
          <a:p>
            <a:endParaRPr lang="en-US" dirty="0"/>
          </a:p>
          <a:p>
            <a:r>
              <a:rPr lang="en-US" dirty="0" smtClean="0"/>
              <a:t>What’s a “transaction”?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5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 Negatives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footprint</a:t>
            </a:r>
          </a:p>
          <a:p>
            <a:r>
              <a:rPr lang="en-US" dirty="0" smtClean="0"/>
              <a:t>Larger resource needs (CPU/Disk/RAM)</a:t>
            </a:r>
          </a:p>
          <a:p>
            <a:r>
              <a:rPr lang="en-US" dirty="0" smtClean="0"/>
              <a:t>Disk space is not top priority</a:t>
            </a:r>
          </a:p>
          <a:p>
            <a:r>
              <a:rPr lang="en-US" dirty="0" smtClean="0"/>
              <a:t>Longer time to develop</a:t>
            </a:r>
          </a:p>
          <a:p>
            <a:r>
              <a:rPr lang="en-US" dirty="0" smtClean="0"/>
              <a:t>Schema changes time consuming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DB Server</a:t>
            </a:r>
          </a:p>
          <a:p>
            <a:r>
              <a:rPr lang="en-US" dirty="0" smtClean="0"/>
              <a:t>Microsoft SQL Server</a:t>
            </a:r>
          </a:p>
          <a:p>
            <a:r>
              <a:rPr lang="en-US" dirty="0" smtClean="0"/>
              <a:t>Oracle MySQL</a:t>
            </a:r>
          </a:p>
          <a:p>
            <a:r>
              <a:rPr lang="en-US" dirty="0" err="1" smtClean="0"/>
              <a:t>Percona</a:t>
            </a:r>
            <a:r>
              <a:rPr lang="en-US" dirty="0" smtClean="0"/>
              <a:t> MySQL</a:t>
            </a:r>
          </a:p>
          <a:p>
            <a:r>
              <a:rPr lang="en-US" dirty="0" smtClean="0"/>
              <a:t>IBM DB2</a:t>
            </a:r>
          </a:p>
          <a:p>
            <a:r>
              <a:rPr lang="en-US" dirty="0" smtClean="0"/>
              <a:t>Informix</a:t>
            </a:r>
          </a:p>
          <a:p>
            <a:r>
              <a:rPr lang="en-US" dirty="0" smtClean="0"/>
              <a:t>Teradata</a:t>
            </a:r>
          </a:p>
          <a:p>
            <a:r>
              <a:rPr lang="en-US" dirty="0" smtClean="0"/>
              <a:t>Sybase</a:t>
            </a:r>
          </a:p>
          <a:p>
            <a:r>
              <a:rPr lang="en-US" dirty="0" err="1" smtClean="0"/>
              <a:t>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a DB</a:t>
            </a:r>
          </a:p>
          <a:p>
            <a:r>
              <a:rPr lang="en-US" dirty="0" smtClean="0"/>
              <a:t>Database usage scenarios</a:t>
            </a:r>
          </a:p>
          <a:p>
            <a:r>
              <a:rPr lang="en-US" dirty="0" smtClean="0"/>
              <a:t>Major types of databases</a:t>
            </a:r>
          </a:p>
          <a:p>
            <a:r>
              <a:rPr lang="en-US" dirty="0" smtClean="0"/>
              <a:t>Overview of each major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Mention of existing databases of each type</a:t>
            </a:r>
            <a:endParaRPr lang="en-US" dirty="0" smtClean="0"/>
          </a:p>
          <a:p>
            <a:r>
              <a:rPr lang="en-US" dirty="0" smtClean="0"/>
              <a:t>Important aspects of all databases (Bare minimum must-know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36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Stores (</a:t>
            </a:r>
            <a:r>
              <a:rPr lang="en-US" dirty="0" err="1" smtClean="0"/>
              <a:t>noSQL</a:t>
            </a:r>
            <a:r>
              <a:rPr lang="en-US" dirty="0" smtClean="0"/>
              <a:t> DBs)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Aims to bring down complexity of SQL databases</a:t>
            </a:r>
          </a:p>
          <a:p>
            <a:r>
              <a:rPr lang="en-US" dirty="0" smtClean="0"/>
              <a:t>No concept of tables or schemas</a:t>
            </a:r>
          </a:p>
          <a:p>
            <a:r>
              <a:rPr lang="en-US" dirty="0" smtClean="0"/>
              <a:t>Also called “document stores”</a:t>
            </a:r>
          </a:p>
          <a:p>
            <a:r>
              <a:rPr lang="en-US" dirty="0" smtClean="0"/>
              <a:t>Bottom line: They are key/value stores</a:t>
            </a:r>
          </a:p>
          <a:p>
            <a:r>
              <a:rPr lang="en-US" dirty="0" smtClean="0"/>
              <a:t>Sample data:</a:t>
            </a:r>
          </a:p>
          <a:p>
            <a:pPr marL="27432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Key: Gabriel</a:t>
            </a:r>
          </a:p>
          <a:p>
            <a:pPr marL="27432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Value: [[1024 Main St]:[Prescott Valley, AZ 86314]]</a:t>
            </a:r>
          </a:p>
          <a:p>
            <a:pPr marL="27432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Key: 18</a:t>
            </a:r>
          </a:p>
          <a:p>
            <a:pPr marL="27432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Value: [[[1288]:[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Wildwest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]]]</a:t>
            </a:r>
          </a:p>
          <a:p>
            <a:r>
              <a:rPr lang="en-US" dirty="0" smtClean="0"/>
              <a:t>Does not use SQL language</a:t>
            </a:r>
          </a:p>
          <a:p>
            <a:r>
              <a:rPr lang="en-US" dirty="0" smtClean="0"/>
              <a:t>No ACID compliance (for the vast majority of </a:t>
            </a:r>
            <a:r>
              <a:rPr lang="en-US" dirty="0" err="1" smtClean="0"/>
              <a:t>noSQL</a:t>
            </a:r>
            <a:r>
              <a:rPr lang="en-US" dirty="0" smtClean="0"/>
              <a:t> DBs out there)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68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to implement</a:t>
            </a:r>
          </a:p>
          <a:p>
            <a:r>
              <a:rPr lang="en-US" dirty="0" smtClean="0"/>
              <a:t>Easier to scale (up to a point)</a:t>
            </a:r>
          </a:p>
          <a:p>
            <a:r>
              <a:rPr lang="en-US" dirty="0" smtClean="0"/>
              <a:t>Facilitates iterative experimentation</a:t>
            </a:r>
          </a:p>
          <a:p>
            <a:r>
              <a:rPr lang="en-US" dirty="0" smtClean="0"/>
              <a:t>Strong use cases:</a:t>
            </a:r>
          </a:p>
          <a:p>
            <a:pPr lvl="1"/>
            <a:r>
              <a:rPr lang="en-US" dirty="0" smtClean="0"/>
              <a:t>Tweets</a:t>
            </a:r>
          </a:p>
          <a:p>
            <a:pPr lvl="1"/>
            <a:r>
              <a:rPr lang="en-US" dirty="0" smtClean="0"/>
              <a:t>FB postings</a:t>
            </a:r>
          </a:p>
          <a:p>
            <a:pPr lvl="1"/>
            <a:r>
              <a:rPr lang="en-US" dirty="0" smtClean="0"/>
              <a:t>Fast-iteration prototyping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11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ACID compliance only “eventual consistency”</a:t>
            </a:r>
          </a:p>
          <a:p>
            <a:r>
              <a:rPr lang="en-US" dirty="0" smtClean="0"/>
              <a:t>No guarantees as to the structure of data</a:t>
            </a:r>
          </a:p>
          <a:p>
            <a:r>
              <a:rPr lang="en-US" dirty="0" smtClean="0"/>
              <a:t>Not universally proven at large scale</a:t>
            </a:r>
          </a:p>
          <a:p>
            <a:r>
              <a:rPr lang="en-US" dirty="0" smtClean="0"/>
              <a:t>Needs indices for searching for a non-key element</a:t>
            </a:r>
          </a:p>
          <a:p>
            <a:r>
              <a:rPr lang="en-US" dirty="0" smtClean="0"/>
              <a:t>Potential re-inventing the wheel for the programmer</a:t>
            </a:r>
          </a:p>
          <a:p>
            <a:r>
              <a:rPr lang="en-US" dirty="0" smtClean="0"/>
              <a:t>There are so many choices and paradigm variants, that you must do a lot of homework beforehand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59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</a:p>
          <a:p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Oracle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Project Voldemort</a:t>
            </a:r>
          </a:p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r>
              <a:rPr lang="en-US" dirty="0" smtClean="0"/>
              <a:t>Many, many others. There are several categories of </a:t>
            </a:r>
            <a:r>
              <a:rPr lang="en-US" dirty="0" err="1" smtClean="0"/>
              <a:t>NoSQL</a:t>
            </a:r>
            <a:r>
              <a:rPr lang="en-US" dirty="0" smtClean="0"/>
              <a:t> DBs: KV stores, hierarchical KV stores, ordered KV stores, </a:t>
            </a:r>
            <a:r>
              <a:rPr lang="en-US" dirty="0" err="1" smtClean="0"/>
              <a:t>multivalue</a:t>
            </a:r>
            <a:r>
              <a:rPr lang="en-US" dirty="0" smtClean="0"/>
              <a:t> DBs, tabular, etc…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5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Column-Oriented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similar to SQL Relational Databases</a:t>
            </a:r>
          </a:p>
          <a:p>
            <a:r>
              <a:rPr lang="en-US" dirty="0" smtClean="0"/>
              <a:t>Focuses on storing columns of data, not rows</a:t>
            </a:r>
          </a:p>
          <a:p>
            <a:r>
              <a:rPr lang="en-US" dirty="0" smtClean="0"/>
              <a:t>ACID compliance</a:t>
            </a:r>
          </a:p>
          <a:p>
            <a:r>
              <a:rPr lang="en-US" dirty="0" smtClean="0"/>
              <a:t>Large-scale purpose</a:t>
            </a:r>
          </a:p>
          <a:p>
            <a:r>
              <a:rPr lang="en-US" dirty="0" smtClean="0"/>
              <a:t>Intended for data analytics and discovery, not general use</a:t>
            </a:r>
          </a:p>
          <a:p>
            <a:r>
              <a:rPr lang="en-US" dirty="0" smtClean="0"/>
              <a:t>Analytics focus requires:</a:t>
            </a:r>
          </a:p>
          <a:p>
            <a:pPr lvl="1"/>
            <a:r>
              <a:rPr lang="en-US" dirty="0" smtClean="0"/>
              <a:t>Compact storage</a:t>
            </a:r>
          </a:p>
          <a:p>
            <a:pPr lvl="1"/>
            <a:r>
              <a:rPr lang="en-US" dirty="0" smtClean="0"/>
              <a:t>Very wide records</a:t>
            </a:r>
          </a:p>
          <a:p>
            <a:pPr lvl="1"/>
            <a:r>
              <a:rPr lang="en-US" dirty="0" smtClean="0"/>
              <a:t>Huge number of records</a:t>
            </a:r>
          </a:p>
          <a:p>
            <a:pPr lvl="1"/>
            <a:r>
              <a:rPr lang="en-US" dirty="0" smtClean="0"/>
              <a:t>A lot of inserts</a:t>
            </a:r>
          </a:p>
          <a:p>
            <a:pPr lvl="1"/>
            <a:r>
              <a:rPr lang="en-US" dirty="0" smtClean="0"/>
              <a:t>Few (but much larger)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27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Column-Oriented DB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someone say “high-volume”?</a:t>
            </a:r>
          </a:p>
          <a:p>
            <a:r>
              <a:rPr lang="en-US" dirty="0" smtClean="0"/>
              <a:t>“Column-oriented” means we focus on accessing a lot of values of the same column in different records optimally</a:t>
            </a:r>
          </a:p>
          <a:p>
            <a:r>
              <a:rPr lang="en-US" dirty="0" smtClean="0"/>
              <a:t>Huge queries, not possible in other database systems (</a:t>
            </a:r>
            <a:r>
              <a:rPr lang="en-US" dirty="0" err="1" smtClean="0"/>
              <a:t>noSQL</a:t>
            </a:r>
            <a:r>
              <a:rPr lang="en-US" dirty="0" smtClean="0"/>
              <a:t> or Relational), and executed very fast</a:t>
            </a:r>
          </a:p>
          <a:p>
            <a:r>
              <a:rPr lang="en-US" dirty="0" smtClean="0"/>
              <a:t>Data is inserted very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08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Column-Oriented DB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Tolerates very few incoming connections</a:t>
            </a:r>
          </a:p>
          <a:p>
            <a:r>
              <a:rPr lang="en-US" dirty="0" smtClean="0"/>
              <a:t>Cannot be a line-of-business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13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Column-Oriented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Vertica</a:t>
            </a:r>
            <a:endParaRPr lang="en-US" dirty="0" smtClean="0"/>
          </a:p>
          <a:p>
            <a:r>
              <a:rPr lang="en-US" dirty="0" err="1" smtClean="0"/>
              <a:t>MonetDB</a:t>
            </a:r>
            <a:endParaRPr lang="en-US" dirty="0" smtClean="0"/>
          </a:p>
          <a:p>
            <a:r>
              <a:rPr lang="en-US" dirty="0" err="1" smtClean="0"/>
              <a:t>VectorWise</a:t>
            </a:r>
            <a:endParaRPr lang="en-US" dirty="0" smtClean="0"/>
          </a:p>
          <a:p>
            <a:r>
              <a:rPr lang="en-US" dirty="0" smtClean="0"/>
              <a:t>Sybase IQ</a:t>
            </a:r>
          </a:p>
          <a:p>
            <a:r>
              <a:rPr lang="en-US" dirty="0" err="1" smtClean="0"/>
              <a:t>ParAccel</a:t>
            </a:r>
            <a:endParaRPr lang="en-US" dirty="0" smtClean="0"/>
          </a:p>
          <a:p>
            <a:r>
              <a:rPr lang="en-US" dirty="0" err="1" smtClean="0"/>
              <a:t>Infobright</a:t>
            </a:r>
            <a:endParaRPr lang="en-US" dirty="0" smtClean="0"/>
          </a:p>
          <a:p>
            <a:r>
              <a:rPr lang="en-US" dirty="0" smtClean="0"/>
              <a:t>C-Store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22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Must-know DB Principles and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OLTP – Online Transaction Processing</a:t>
            </a:r>
          </a:p>
          <a:p>
            <a:r>
              <a:rPr lang="en-US" dirty="0" smtClean="0"/>
              <a:t>OLAP – Online Analytical Processing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Backups and restores</a:t>
            </a:r>
          </a:p>
          <a:p>
            <a:pPr lvl="1"/>
            <a:r>
              <a:rPr lang="en-US" dirty="0" smtClean="0"/>
              <a:t>Hot/Cold</a:t>
            </a:r>
          </a:p>
          <a:p>
            <a:pPr lvl="1"/>
            <a:r>
              <a:rPr lang="en-US" dirty="0" smtClean="0"/>
              <a:t>Transaction logs</a:t>
            </a:r>
          </a:p>
          <a:p>
            <a:r>
              <a:rPr lang="en-US" dirty="0" smtClean="0"/>
              <a:t>ACID compliance</a:t>
            </a:r>
          </a:p>
          <a:p>
            <a:r>
              <a:rPr lang="en-US" dirty="0" smtClean="0"/>
              <a:t>DBMS – Database Management System</a:t>
            </a:r>
          </a:p>
          <a:p>
            <a:r>
              <a:rPr lang="en-US" dirty="0" smtClean="0"/>
              <a:t>RDBMS – Relational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32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Suggestions for topics?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8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/>
              <a:t>organized</a:t>
            </a:r>
            <a:r>
              <a:rPr lang="en-US" dirty="0"/>
              <a:t> collection of </a:t>
            </a:r>
            <a:r>
              <a:rPr lang="en-US" b="1" dirty="0" smtClean="0"/>
              <a:t>data</a:t>
            </a:r>
          </a:p>
          <a:p>
            <a:pPr lvl="1"/>
            <a:r>
              <a:rPr lang="en-US" b="1" dirty="0" smtClean="0"/>
              <a:t>Data</a:t>
            </a:r>
            <a:r>
              <a:rPr lang="en-US" dirty="0" smtClean="0"/>
              <a:t>: Values </a:t>
            </a:r>
            <a:r>
              <a:rPr lang="en-US" dirty="0"/>
              <a:t>of qualitative or quantitative variables, belonging to a set of items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is </a:t>
            </a:r>
            <a:r>
              <a:rPr lang="en-US" dirty="0" smtClean="0"/>
              <a:t>organized </a:t>
            </a:r>
            <a:r>
              <a:rPr lang="en-US" dirty="0"/>
              <a:t>to </a:t>
            </a:r>
            <a:r>
              <a:rPr lang="en-US" b="1" dirty="0"/>
              <a:t>model</a:t>
            </a:r>
            <a:r>
              <a:rPr lang="en-US" dirty="0"/>
              <a:t> relevant aspects of reality (for example, the availability of rooms in </a:t>
            </a:r>
            <a:r>
              <a:rPr lang="en-US" dirty="0" smtClean="0"/>
              <a:t>hotels)</a:t>
            </a:r>
          </a:p>
          <a:p>
            <a:r>
              <a:rPr lang="en-US" dirty="0" smtClean="0"/>
              <a:t>In </a:t>
            </a:r>
            <a:r>
              <a:rPr lang="en-US" dirty="0"/>
              <a:t>a way that supports </a:t>
            </a:r>
            <a:r>
              <a:rPr lang="en-US" b="1" dirty="0" smtClean="0"/>
              <a:t>retrieving</a:t>
            </a:r>
            <a:r>
              <a:rPr lang="en-US" dirty="0" smtClean="0"/>
              <a:t> </a:t>
            </a:r>
            <a:r>
              <a:rPr lang="en-US" dirty="0"/>
              <a:t>this information (for example, finding a hotel with vacancies).</a:t>
            </a:r>
          </a:p>
        </p:txBody>
      </p:sp>
    </p:spTree>
    <p:extLst>
      <p:ext uri="{BB962C8B-B14F-4D97-AF65-F5344CB8AC3E}">
        <p14:creationId xmlns:p14="http://schemas.microsoft.com/office/powerpoint/2010/main" val="382115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 database?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Excel spreadsheet</a:t>
            </a:r>
          </a:p>
          <a:p>
            <a:r>
              <a:rPr lang="en-US" dirty="0" smtClean="0"/>
              <a:t>Word list</a:t>
            </a:r>
          </a:p>
          <a:p>
            <a:r>
              <a:rPr lang="en-US" dirty="0" smtClean="0"/>
              <a:t>List of files</a:t>
            </a:r>
          </a:p>
          <a:p>
            <a:r>
              <a:rPr lang="en-US" dirty="0" smtClean="0"/>
              <a:t>List of book titles</a:t>
            </a:r>
          </a:p>
          <a:p>
            <a:r>
              <a:rPr lang="en-US" dirty="0" smtClean="0"/>
              <a:t>Metadata about pictures</a:t>
            </a:r>
          </a:p>
          <a:p>
            <a:r>
              <a:rPr lang="en-US" dirty="0" smtClean="0"/>
              <a:t>Tables of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Something else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Log files</a:t>
            </a:r>
          </a:p>
          <a:p>
            <a:r>
              <a:rPr lang="en-US" dirty="0" smtClean="0"/>
              <a:t>Book’s text</a:t>
            </a:r>
          </a:p>
          <a:p>
            <a:r>
              <a:rPr lang="en-US" dirty="0" smtClean="0"/>
              <a:t>PDF file</a:t>
            </a:r>
          </a:p>
          <a:p>
            <a:r>
              <a:rPr lang="en-US" dirty="0" smtClean="0"/>
              <a:t>Image of text</a:t>
            </a:r>
          </a:p>
          <a:p>
            <a:r>
              <a:rPr lang="en-US" dirty="0" smtClean="0"/>
              <a:t>Printouts</a:t>
            </a:r>
          </a:p>
          <a:p>
            <a:r>
              <a:rPr lang="en-US" dirty="0" smtClean="0"/>
              <a:t>Pictures</a:t>
            </a:r>
          </a:p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Crossing the boundaries: Profit!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-&gt; non-database: Making data and summarized data consumable</a:t>
            </a:r>
          </a:p>
          <a:p>
            <a:pPr lvl="1"/>
            <a:r>
              <a:rPr lang="en-US" dirty="0" smtClean="0"/>
              <a:t>Making data human consumable, readable, and understandable</a:t>
            </a:r>
          </a:p>
          <a:p>
            <a:pPr lvl="1"/>
            <a:r>
              <a:rPr lang="en-US" dirty="0" smtClean="0"/>
              <a:t>Translating information into words</a:t>
            </a:r>
          </a:p>
          <a:p>
            <a:pPr lvl="1"/>
            <a:r>
              <a:rPr lang="en-US" dirty="0" smtClean="0"/>
              <a:t>Drawing conclusions</a:t>
            </a:r>
          </a:p>
          <a:p>
            <a:pPr lvl="1"/>
            <a:r>
              <a:rPr lang="en-US" dirty="0" smtClean="0"/>
              <a:t>Graphs / visualizations</a:t>
            </a:r>
          </a:p>
          <a:p>
            <a:r>
              <a:rPr lang="en-US" dirty="0" smtClean="0"/>
              <a:t>Non-databases -&gt; Database: Making sense of disorganized data and information</a:t>
            </a:r>
          </a:p>
          <a:p>
            <a:pPr lvl="1"/>
            <a:r>
              <a:rPr lang="en-US" dirty="0" err="1" smtClean="0"/>
              <a:t>Splunk</a:t>
            </a:r>
            <a:r>
              <a:rPr lang="en-US" dirty="0" smtClean="0"/>
              <a:t> for log files</a:t>
            </a:r>
          </a:p>
          <a:p>
            <a:pPr lvl="1"/>
            <a:r>
              <a:rPr lang="en-US" dirty="0" smtClean="0"/>
              <a:t>OCR – Optical character recognition</a:t>
            </a:r>
          </a:p>
          <a:p>
            <a:pPr lvl="1"/>
            <a:r>
              <a:rPr lang="en-US" dirty="0" smtClean="0"/>
              <a:t>AI image sorting and object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Usage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Embedded/small scale</a:t>
            </a:r>
          </a:p>
          <a:p>
            <a:r>
              <a:rPr lang="en-US" dirty="0" smtClean="0"/>
              <a:t>Read-only</a:t>
            </a:r>
          </a:p>
          <a:p>
            <a:r>
              <a:rPr lang="en-US" dirty="0" smtClean="0"/>
              <a:t>High write/low read</a:t>
            </a:r>
          </a:p>
          <a:p>
            <a:r>
              <a:rPr lang="en-US" dirty="0" smtClean="0"/>
              <a:t>Low write/high read</a:t>
            </a:r>
          </a:p>
          <a:p>
            <a:r>
              <a:rPr lang="en-US" dirty="0" smtClean="0"/>
              <a:t>Short-term store</a:t>
            </a:r>
          </a:p>
          <a:p>
            <a:r>
              <a:rPr lang="en-US" dirty="0" smtClean="0"/>
              <a:t>Long term analytic store</a:t>
            </a:r>
          </a:p>
          <a:p>
            <a:r>
              <a:rPr lang="en-US" dirty="0" smtClean="0"/>
              <a:t>All levels of concurrency levels</a:t>
            </a:r>
          </a:p>
          <a:p>
            <a:r>
              <a:rPr lang="en-US" dirty="0" smtClean="0"/>
              <a:t>Huge data stores distributed over farms of hosts (and possibly spread out over several continents)</a:t>
            </a:r>
          </a:p>
          <a:p>
            <a:r>
              <a:rPr lang="en-US" dirty="0" smtClean="0"/>
              <a:t>High-uptime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2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 binary files</a:t>
            </a:r>
          </a:p>
          <a:p>
            <a:r>
              <a:rPr lang="en-US" dirty="0" smtClean="0"/>
              <a:t>Delimited text files</a:t>
            </a:r>
          </a:p>
          <a:p>
            <a:r>
              <a:rPr lang="en-US" dirty="0" smtClean="0"/>
              <a:t>Non-server SQL-enabled</a:t>
            </a:r>
          </a:p>
          <a:p>
            <a:r>
              <a:rPr lang="en-US" dirty="0" smtClean="0"/>
              <a:t>Relational Client/Server</a:t>
            </a:r>
          </a:p>
          <a:p>
            <a:r>
              <a:rPr lang="en-US" dirty="0" smtClean="0"/>
              <a:t>Key/Value stores (no-SQL)</a:t>
            </a:r>
          </a:p>
          <a:p>
            <a:r>
              <a:rPr lang="en-US" dirty="0" smtClean="0"/>
              <a:t>Column-Oriented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929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DBs to exist</a:t>
            </a:r>
          </a:p>
          <a:p>
            <a:r>
              <a:rPr lang="en-US" dirty="0" smtClean="0"/>
              <a:t>As simple as a copy of a RAM region to disk</a:t>
            </a:r>
          </a:p>
          <a:p>
            <a:r>
              <a:rPr lang="en-US" dirty="0" smtClean="0"/>
              <a:t>Could have variable-length records</a:t>
            </a:r>
          </a:p>
          <a:p>
            <a:r>
              <a:rPr lang="en-US" dirty="0" smtClean="0"/>
              <a:t>Binary data manipulated directly by the programmer</a:t>
            </a:r>
          </a:p>
          <a:p>
            <a:r>
              <a:rPr lang="en-US" dirty="0" smtClean="0"/>
              <a:t>Each file had different format and limitations</a:t>
            </a:r>
          </a:p>
          <a:p>
            <a:r>
              <a:rPr lang="en-US" dirty="0" smtClean="0"/>
              <a:t>Very fast to read, very easy to corrupt</a:t>
            </a:r>
          </a:p>
          <a:p>
            <a:r>
              <a:rPr lang="en-US" dirty="0" smtClean="0"/>
              <a:t>Wild west of databases</a:t>
            </a:r>
          </a:p>
          <a:p>
            <a:r>
              <a:rPr lang="en-US" dirty="0" smtClean="0"/>
              <a:t>Very little code needed to read/write</a:t>
            </a:r>
          </a:p>
          <a:p>
            <a:r>
              <a:rPr lang="en-US" dirty="0" smtClean="0"/>
              <a:t>Still makes sense for small embedded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9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file DB access 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read opt 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dos_lseek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(handle, 0L);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dos_read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(handle, &amp;opt,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(opt), &amp;read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|| read 	!=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(opt))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error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("err %d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ReadD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%s",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set_badopt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53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548</TotalTime>
  <Words>1106</Words>
  <Application>Microsoft Office PowerPoint</Application>
  <PresentationFormat>On-screen Show (4:3)</PresentationFormat>
  <Paragraphs>239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Consolas</vt:lpstr>
      <vt:lpstr>Clarity</vt:lpstr>
      <vt:lpstr>databases</vt:lpstr>
      <vt:lpstr>What I’ll cover</vt:lpstr>
      <vt:lpstr>What is a database?</vt:lpstr>
      <vt:lpstr>Is it a database?</vt:lpstr>
      <vt:lpstr>Crossing the boundaries: Profit!</vt:lpstr>
      <vt:lpstr>Database Usage Scenarios</vt:lpstr>
      <vt:lpstr>Types of Databases</vt:lpstr>
      <vt:lpstr>Flat Files</vt:lpstr>
      <vt:lpstr>Flat file DB access code sample</vt:lpstr>
      <vt:lpstr>Flat file drawbacks</vt:lpstr>
      <vt:lpstr>Delimited text files</vt:lpstr>
      <vt:lpstr>Non-Server SQL Enabled</vt:lpstr>
      <vt:lpstr>Non-Server SQL Enabled Systems</vt:lpstr>
      <vt:lpstr>Non-Server SQL Enabled Drawbacks</vt:lpstr>
      <vt:lpstr>Relational Client/Server Databases</vt:lpstr>
      <vt:lpstr>Relational DB positives</vt:lpstr>
      <vt:lpstr>Side Note: ACID</vt:lpstr>
      <vt:lpstr>Relational DB Negatives</vt:lpstr>
      <vt:lpstr>Relational DB Systems</vt:lpstr>
      <vt:lpstr>Key/Value Stores (noSQL DBs)</vt:lpstr>
      <vt:lpstr>Key/Value Store Advantages</vt:lpstr>
      <vt:lpstr>Key/Value Store Disadvantages</vt:lpstr>
      <vt:lpstr>Key/Value Store Systems</vt:lpstr>
      <vt:lpstr>Column-Oriented Databases</vt:lpstr>
      <vt:lpstr>Column-Oriented DB Advantages</vt:lpstr>
      <vt:lpstr>Column-Oriented DB Disadvantages</vt:lpstr>
      <vt:lpstr>Column-Oriented Systems</vt:lpstr>
      <vt:lpstr>Must-know DB Principles and Terms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Gabriel Magaña</dc:creator>
  <cp:lastModifiedBy>Gabriel Magaña</cp:lastModifiedBy>
  <cp:revision>27</cp:revision>
  <dcterms:created xsi:type="dcterms:W3CDTF">2013-03-04T14:34:22Z</dcterms:created>
  <dcterms:modified xsi:type="dcterms:W3CDTF">2013-03-13T05:26:31Z</dcterms:modified>
</cp:coreProperties>
</file>