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omments/comment1.xml" ContentType="application/vnd.openxmlformats-officedocument.presentationml.comments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8" r:id="rId25"/>
    <p:sldId id="347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259" r:id="rId55"/>
    <p:sldId id="262" r:id="rId56"/>
    <p:sldId id="263" r:id="rId57"/>
    <p:sldId id="264" r:id="rId58"/>
    <p:sldId id="268" r:id="rId59"/>
    <p:sldId id="269" r:id="rId60"/>
    <p:sldId id="271" r:id="rId61"/>
    <p:sldId id="272" r:id="rId62"/>
    <p:sldId id="274" r:id="rId63"/>
    <p:sldId id="265" r:id="rId64"/>
    <p:sldId id="275" r:id="rId65"/>
    <p:sldId id="276" r:id="rId66"/>
    <p:sldId id="277" r:id="rId67"/>
    <p:sldId id="278" r:id="rId68"/>
    <p:sldId id="279" r:id="rId69"/>
    <p:sldId id="280" r:id="rId70"/>
    <p:sldId id="281" r:id="rId71"/>
    <p:sldId id="282" r:id="rId72"/>
    <p:sldId id="301" r:id="rId73"/>
    <p:sldId id="302" r:id="rId74"/>
    <p:sldId id="303" r:id="rId75"/>
    <p:sldId id="266" r:id="rId76"/>
    <p:sldId id="304" r:id="rId77"/>
    <p:sldId id="305" r:id="rId78"/>
    <p:sldId id="306" r:id="rId79"/>
    <p:sldId id="307" r:id="rId80"/>
    <p:sldId id="308" r:id="rId81"/>
    <p:sldId id="267" r:id="rId82"/>
    <p:sldId id="309" r:id="rId83"/>
    <p:sldId id="310" r:id="rId84"/>
    <p:sldId id="311" r:id="rId85"/>
    <p:sldId id="260" r:id="rId86"/>
    <p:sldId id="312" r:id="rId87"/>
    <p:sldId id="313" r:id="rId88"/>
    <p:sldId id="314" r:id="rId89"/>
    <p:sldId id="315" r:id="rId90"/>
    <p:sldId id="317" r:id="rId91"/>
    <p:sldId id="316" r:id="rId92"/>
    <p:sldId id="318" r:id="rId93"/>
    <p:sldId id="319" r:id="rId94"/>
    <p:sldId id="320" r:id="rId95"/>
    <p:sldId id="321" r:id="rId96"/>
    <p:sldId id="322" r:id="rId97"/>
    <p:sldId id="323" r:id="rId98"/>
    <p:sldId id="324" r:id="rId99"/>
    <p:sldId id="325" r:id="rId100"/>
    <p:sldId id="326" r:id="rId10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96FAD-4281-772F-BE95-3A0097D0291E}" v="315" dt="2020-11-08T08:27:53.062"/>
    <p1510:client id="{3F3FA324-3A32-35FC-B501-A1F92A6D32D8}" v="209" dt="2020-11-08T08:05:16.287"/>
    <p1510:client id="{40EEF0F3-7106-AACB-115B-4A000E1595D5}" v="1952" dt="2020-11-10T15:49:56.887"/>
    <p1510:client id="{5957BF62-22A9-FF05-079C-E68E2FCFE29A}" v="5" dt="2020-11-04T06:40:14.490"/>
    <p1510:client id="{6E459D98-3B67-997B-56D5-847977F0A3EB}" v="1180" dt="2020-11-10T04:46:41.787"/>
    <p1510:client id="{9B937B33-A153-49AD-15BF-345902B9AB25}" v="932" dt="2020-11-09T13:46:22.449"/>
    <p1510:client id="{E3F5B398-EC0F-FD9B-5D11-7C975C92C61B}" v="917" dt="2020-11-10T09:15:51.410"/>
    <p1510:client id="{E6A62AA2-623C-4ADF-BD4C-55BD0621490E}" v="80" dt="2020-11-08T07:37:03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microsoft.com/office/2015/10/relationships/revisionInfo" Target="revisionInfo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1T10:11:32.75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4:08:21.8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11139 7283 16383 0 0,'5'0'0'0'0,"8"0"0"0"0,7 0 0 0 0,5 0 0 0 0,4 0 0 0 0,3 0 0 0 0,1 0 0 0 0,0 0 0 0 0,1 0 0 0 0,-1 0 0 0 0,0 0 0 0 0,-1 0 0 0 0,1 0 0 0 0,-1 0 0 0 0,-1 0 0 0 0,1 0 0 0 0,0 0 0 0 0,0 0 0 0 0,0 0 0 0 0,0 0 0 0 0,0 0 0 0 0,0 0 0 0 0,0 0 0 0 0,0 0 0 0 0,0 0 0 0 0,1 0 0 0 0,-1 0 0 0 0,0 0 0 0 0,0 0 0 0 0,0 0 0 0 0,0 0 0 0 0,0 0 0 0 0,0 0 0 0 0,0 0 0 0 0,0 0 0 0 0,6 0 0 0 0,1 0 0 0 0,0 0 0 0 0,-1 0 0 0 0,-3 0 0 0 0,-1 0 0 0 0,0 0 0 0 0,-2 0 0 0 0,0 0 0 0 0,0 0 0 0 0,0 0 0 0 0,0 0 0 0 0,-1 0 0 0 0,1 0 0 0 0,0 0 0 0 0,0 0 0 0 0,6 0 0 0 0,1 0 0 0 0,6 0 0 0 0,0 0 0 0 0,-3 0 0 0 0,-1 0 0 0 0,-4 0 0 0 0,-2 0 0 0 0,4 0 0 0 0,0 0 0 0 0,0 0 0 0 0,-3-7 0 0 0,0 0 0 0 0,-2 0 0 0 0,-1 2 0 0 0,-1 1 0 0 0,0 1 0 0 0,0 2 0 0 0,0 0 0 0 0,-1 1 0 0 0,1 1 0 0 0,0-1 0 0 0,0 0 0 0 0,0 1 0 0 0,0-1 0 0 0,0 0 0 0 0,0 0 0 0 0,1 0 0 0 0,-1 0 0 0 0,0 0 0 0 0,0 0 0 0 0,0 0 0 0 0,0 0 0 0 0,0 0 0 0 0,0 0 0 0 0,0 0 0 0 0,0 0 0 0 0,-1 0 0 0 0,1 0 0 0 0,0 0 0 0 0,0 0 0 0 0,1 0 0 0 0,-1 0 0 0 0,0 0 0 0 0,0 0 0 0 0,0 0 0 0 0,0 0 0 0 0,0 0 0 0 0,0 0 0 0 0,0 0 0 0 0,0 0 0 0 0,0 5 0 0 0,0 3 0 0 0,0-2 0 0 0,0 0 0 0 0,1-2 0 0 0,-1-1 0 0 0,0-1 0 0 0,0-2 0 0 0,0 0 0 0 0,0 0 0 0 0,0 0 0 0 0,-1-1 0 0 0,1 1 0 0 0,0 0 0 0 0,0 0 0 0 0,0 0 0 0 0,0 0 0 0 0,0 0 0 0 0,1 0 0 0 0,-1 0 0 0 0,0 0 0 0 0,0 0 0 0 0,0 0 0 0 0,0 0 0 0 0,0 0 0 0 0,0 5 0 0 0,0 3 0 0 0,0-1 0 0 0,0-2 0 0 0,0-1 0 0 0,0-1 0 0 0,0-2 0 0 0,6-1 0 0 0,-4 6 0 0 0,-2 1 0 0 0,-2-1 0 0 0,1 0 0 0 0,-2-3 0 0 0,2 1 0 0 0,1-3 0 0 0,-1-1 0 0 0,1 0 0 0 0,0 0 0 0 0,0 0 0 0 0,0 0 0 0 0,0-1 0 0 0,0 1 0 0 0,1 0 0 0 0,-1 0 0 0 0,0 0 0 0 0,0 0 0 0 0,0 0 0 0 0,0 0 0 0 0,0 0 0 0 0,0 0 0 0 0,0 0 0 0 0,0 0 0 0 0,0 0 0 0 0,0 0 0 0 0,0 0 0 0 0,1 0 0 0 0,-1 0 0 0 0,0 0 0 0 0,-1 0 0 0 0,1 0 0 0 0,0 0 0 0 0,0 0 0 0 0,0 0 0 0 0,0 0 0 0 0,0 5 0 0 0,0 3 0 0 0,0-1 0 0 0,0-2 0 0 0,0-1 0 0 0,1-1 0 0 0,-1-2 0 0 0,0-1 0 0 0,0 1 0 0 0,0-2 0 0 0,0 1 0 0 0,0 0 0 0 0,0-1 0 0 0,0 1 0 0 0,0 0 0 0 0,0 0 0 0 0,0 0 0 0 0,0 0 0 0 0,0 0 0 0 0,-1 0 0 0 0,2 0 0 0 0,-1 0 0 0 0,0 0 0 0 0,0 0 0 0 0,0 0 0 0 0,0 0 0 0 0,0 0 0 0 0,0 0 0 0 0,0 6 0 0 0,0 1 0 0 0,0 0 0 0 0,0-2 0 0 0,0-1 0 0 0,6-1 0 0 0,1-2 0 0 0,0 1 0 0 0,-1-2 0 0 0,-2-2 0 0 0,-2 2 0 0 0,0 0 0 0 0,-2-1 0 0 0,1 1 0 0 0,-2 0 0 0 0,1 0 0 0 0,-1 0 0 0 0,1 0 0 0 0,0 0 0 0 0,0 7 0 0 0,0 0 0 0 0,0 0 0 0 0,0-2 0 0 0,0-1 0 0 0,-6 4 0 0 0,5 1 0 0 0,1-2 0 0 0,2-1 0 0 0,5-2 0 0 0,1-2 0 0 0,1-1 0 0 0,-3-1 0 0 0,-1 0 0 0 0,-3 0 0 0 0,0-1 0 0 0,-2 1 0 0 0,0 0 0 0 0,0-1 0 0 0,0 1 0 0 0,0 0 0 0 0,-1 0 0 0 0,0 0 0 0 0,1 0 0 0 0,0 0 0 0 0,0 0 0 0 0,0 0 0 0 0,0 0 0 0 0,1 0 0 0 0,-1 0 0 0 0,-6 7 0 0 0,-1 0 0 0 0,0 0 0 0 0,2-1 0 0 0,1-3 0 0 0,1 0 0 0 0,2-2 0 0 0,1 0 0 0 0,0-1 0 0 0,0 0 0 0 0,1-1 0 0 0,-1 1 0 0 0,0 0 0 0 0,0 0 0 0 0,1-1 0 0 0,-1 1 0 0 0,0 0 0 0 0,0 0 0 0 0,0 0 0 0 0,-1 0 0 0 0,1 0 0 0 0,0 0 0 0 0,0 0 0 0 0,0 0 0 0 0,0 0 0 0 0,0 0 0 0 0,0 0 0 0 0,1 0 0 0 0,-1 0 0 0 0,0 0 0 0 0,0 0 0 0 0,0 0 0 0 0,0 0 0 0 0,0 0 0 0 0,0 0 0 0 0,0 0 0 0 0,0 0 0 0 0,0 0 0 0 0,0 0 0 0 0,0 0 0 0 0,0 0 0 0 0,1 0 0 0 0,-1 0 0 0 0,0 0 0 0 0,-1 0 0 0 0,1 0 0 0 0,0 0 0 0 0,0 0 0 0 0,0 0 0 0 0,0 0 0 0 0,0 0 0 0 0,0 0 0 0 0,0 0 0 0 0,0 0 0 0 0,0 0 0 0 0,1 0 0 0 0,-1 0 0 0 0,-6 0-16383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13782 5131 16383 0 0,'-6'0'0'0'0,"-1"-5"0"0"0,0-8 0 0 0,-4-1 0 0 0,0-4 0 0 0,1-4 0 0 0,4-4 0 0 0,-4 3 0 0 0,0-1 0 0 0,-4 4 0 0 0,1 0 0 0 0,3-1 0 0 0,-3 2 0 0 0,1-1 0 0 0,2-3 0 0 0,-2 3 0 0 0,1 0 0 0 0,-4-2 0 0 0,-4 1 0 0 0,1 0 0 0 0,4-2 0 0 0,-2 3 0 0 0,3-1 0 0 0,2-1 0 0 0,-1 2 0 0 0,1-1 0 0 0,-4 3 0 0 0,2 0 0 0 0,-3 2 0 0 0,1-1 0 0 0,-2 3 0 0 0,2-3 0 0 0,3-3 0 0 0,-1 2 0 0 0,0-2 0 0 0,-2 2 0 0 0,2 0 0 0 0,2-3 0 0 0,-2 2 0 0 0,-4 4 0 0 0,0 0 0 0 0,4-4 0 0 0,-2 2 0 0 0,2-2 0 0 0,-3 3 0 0 0,2-2 0 0 0,-2 3 0 0 0,1-3 0 0 0,-2 3 0 0 0,2-2 0 0 0,-2 2 0 0 0,2-2 0 0 0,-2 3 0 0 0,-4-3 0 0 0,-3 2 0 0 0,2-2 0 0 0,-1 2 0 0 0,4-2 0 0 0,0 2 0 0 0,-3-2 0 0 0,-3 3 0 0 0,-2 3 0 0 0,3-3 0 0 0,0 2 0 0 0,-1 3 0 0 0,3-2 0 0 0,1 0 0 0 0,3-4 0 0 0,0 2 0 0 0,2-3 0 0 0,-1 2 0 0 0,-3 2 0 0 0,-4 4 0 0 0,3-2 0 0 0,-2 0 0 0 0,-1 2 0 0 0,3-2 0 0 0,-1-1 0 0 0,-1 2 0 0 0,2-2 0 0 0,0-1 0 0 0,-2 3 0 0 0,-3 3 0 0 0,-2-3 0 0 0,-2 0 0 0 0,-1 1 0 0 0,-1 3 0 0 0,-1 1 0 0 0,6-3 0 0 0,2-2 0 0 0,-1 2 0 0 0,0 2 0 0 0,-3 2 0 0 0,0 0 0 0 0,-2 3 0 0 0,5 5 0 0 0,1 2 0 0 0,0 0 0 0 0,-2-1 0 0 0,-2-1 0 0 0,5 3 0 0 0,0 0 0 0 0,5 5 0 0 0,0-1 0 0 0,-3 4 0 0 0,-2-1 0 0 0,2 3 0 0 0,0-3 0 0 0,4 3 0 0 0,-1-3 0 0 0,-3-3 0 0 0,3 0 0 0 0,-1 0 0 0 0,2 3 0 0 0,-1 4 0 0 0,-2-1 0 0 0,2 2 0 0 0,5 2 0 0 0,-2-1 0 0 0,3-1 0 0 0,-2-2 0 0 0,1 1 0 0 0,-2-3 0 0 0,1 1 0 0 0,4 4 0 0 0,-2-4 0 0 0,1 3 0 0 0,-3-2 0 0 0,2 0 0 0 0,2 3 0 0 0,-2-2 0 0 0,1 2 0 0 0,3 0 0 0 0,-3 5 0 0 0,1 2 0 0 0,2 2 0 0 0,-3-4 0 0 0,1-2 0 0 0,2 2 0 0 0,3 1 0 0 0,2 2 0 0 0,-4-5 0 0 0,0-1 0 0 0,1 2 0 0 0,2 1 0 0 0,-4-3 0 0 0,0 0 0 0 0,1 0 0 0 0,2 3 0 0 0,3 2 0 0 0,0 2 0 0 0,2 1 0 0 0,1 0 0 0 0,0 2 0 0 0,1-1 0 0 0,-1 0 0 0 0,1 0 0 0 0,-1-5-16383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10795 4471 16383 0 0,'5'0'0'0'0,"8"0"0"0"0,7 0 0 0 0,-1 6 0 0 0,2 1 0 0 0,-1 6 0 0 0,0-1 0 0 0,-4 5 0 0 0,2-2 0 0 0,-2 3 0 0 0,1-3 0 0 0,-2 3 0 0 0,2-3 0 0 0,-4 2 0 0 0,4-2 0 0 0,4 2 0 0 0,-3 4 0 0 0,2-2 0 0 0,-3 1 0 0 0,1-3 0 0 0,-2 2 0 0 0,2-3 0 0 0,-3 1 0 0 0,1-2 0 0 0,-1 2 0 0 0,2-2 0 0 0,-2 2 0 0 0,2-2 0 0 0,-2 1 0 0 0,1-1 0 0 0,4-4 0 0 0,-1 3 0 0 0,-4 3 0 0 0,0-1 0 0 0,3-2 0 0 0,-1 0 0 0 0,3-1 0 0 0,-4-8 0 0 0,2-6 0 0 0,-3-7 0 0 0,2-3 0 0 0,-2-5 0 0 0,2 1 0 0 0,-2-3 0 0 0,-3-4 0 0 0,0 2 0 0 0,0 0 0 0 0,2 1 0 0 0,0 0 0 0 0,2 3 0 0 0,4 4 0 0 0,-2-1 0 0 0,2 1 0 0 0,-2-2 0 0 0,-5-5 0 0 0,1 1 0 0 0,4 4 0 0 0,-2-1 0 0 0,2 1 0 0 0,4 4 0 0 0,-2-2 0 0 0,0 1 0 0 0,3 2 0 0 0,-2-3 0 0 0,0 1 0 0 0,-3-3 0 0 0,-1 2 0 0 0,-1-5 0 0 0,-4 2-16383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15484 4787 16383 0 0,'0'-5'0'0'0,"0"-8"0"0"0,-6-1 0 0 0,-1-5 0 0 0,0-3 0 0 0,2-4 0 0 0,1-4 0 0 0,1-1 0 0 0,2-2 0 0 0,6 0 0 0 0,2 0 0 0 0,0-1 0 0 0,5 7 0 0 0,-1 2 0 0 0,-1-2 0 0 0,2 6 0 0 0,0 0 0 0 0,-2-3 0 0 0,2 5 0 0 0,-1-2 0 0 0,4 4 0 0 0,-3-2 0 0 0,-1-2 0 0 0,2 2 0 0 0,-1-1 0 0 0,3 2 0 0 0,-1 0 0 0 0,2-3 0 0 0,4 2 0 0 0,5 3 0 0 0,-3 0 0 0 0,1 3 0 0 0,-4-2 0 0 0,0 1 0 0 0,3 2 0 0 0,2 5 0 0 0,-2-3 0 0 0,1 1 0 0 0,-5-4 0 0 0,1 0 0 0 0,3 3 0 0 0,3 2 0 0 0,2 3 0 0 0,2 2 0 0 0,3 2 0 0 0,-1 1 0 0 0,-4-5 0 0 0,-2-2 0 0 0,1 1 0 0 0,1 1 0 0 0,1 1 0 0 0,2 2 0 0 0,1 1 0 0 0,0 0 0 0 0,0 1 0 0 0,2 0 0 0 0,-1 1 0 0 0,0-1 0 0 0,1 0 0 0 0,-1 0 0 0 0,0 0 0 0 0,-1 1 0 0 0,1-1 0 0 0,0 0 0 0 0,0 0 0 0 0,-5 0-16383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16431 3572 16383 0 0,'5'0'0'0'0,"8"0"0"0"0,1 5 0 0 0,4 3 0 0 0,-1 4 0 0 0,2 1 0 0 0,4-3 0 0 0,-4 3 0 0 0,-3 5 0 0 0,0-1 0 0 0,-2 3 0 0 0,1-4 0 0 0,-1 2 0 0 0,3-2 0 0 0,3-4 0 0 0,-1 2 0 0 0,-5 3 0 0 0,2-1 0 0 0,-3 2 0 0 0,3-1 0 0 0,-2 1 0 0 0,2-2 0 0 0,5-5 0 0 0,-2 2 0 0 0,-4 4 0 0 0,-5 5 0 0 0,-4 4 0 0 0,-3 2 0 0 0,-7-3 0 0 0,-3 0 0 0 0,-1 0 0 0 0,-4-3 0 0 0,0 0 0 0 0,2 1 0 0 0,3 2 0 0 0,-4-3 0 0 0,1 1 0 0 0,2 1 0 0 0,-4-4 0 0 0,1 1 0 0 0,3 2 0 0 0,-4-3 0 0 0,0 0 0 0 0,-2-3 0 0 0,0 2 0 0 0,-2-4 0 0 0,1 2 0 0 0,2 3 0 0 0,0-2 0 0 0,0 2 0 0 0,-1-3 0 0 0,0 1 0 0 0,3 3 0 0 0,4-2-16383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12118 7539 16383 0 0,'5'0'0'0'0,"8"0"0"0"0,1-5 0 0 0,4-3 0 0 0,4 1 0 0 0,37-9 0 0 0,8-8 0 0 0,-2 0 0 0 0,-6 0 0 0 0,-8 2 0 0 0,-7 7 0 0 0,-6 4 0 0 0,-3 0 0 0 0,-3 1 0 0 0,-1 2 0 0 0,-1 3 0 0 0,-5-3 0 0 0,-1-1 0 0 0,0 2 0 0 0,2 1 0 0 0,2 3 0 0 0,-4-4 0 0 0,0-1 0 0 0,0 1 0 0 0,-3-4 0 0 0,1 1 0 0 0,1 1 0 0 0,2 2 0 0 0,3 3 0 0 0,2 1 0 0 0,1 2 0 0 0,-5-4 0 0 0,-1-2 0 0 0,1 0 0 0 0,1 2 0 0 0,2 2 0 0 0,0 1 0 0 0,-3-5 0 0 0,-2-1 0 0 0,2 1 0 0 0,-1 2 0 0 0,4 1 0 0 0,1 2 0 0 0,1 1 0 0 0,-5-5 0 0 0,-1-1 0 0 0,0 1 0 0 0,2 0 0 0 0,1 3 0 0 0,-3-5 0 0 0,-2 0 0 0 0,2 0 0 0 0,2 3 0 0 0,1 1 0 0 0,2 2 0 0 0,1 1 0 0 0,1 0 0 0 0,0 2 0 0 0,0-1 0 0 0,1 0 0 0 0,-1 1 0 0 0,1-1 0 0 0,-1 0 0 0 0,0 0 0 0 0,0 0 0 0 0,-5-5 0 0 0,-2-2 0 0 0,0 0 0 0 0,1 1 0 0 0,2 2 0 0 0,2 2 0 0 0,1 0 0 0 0,0 2 0 0 0,1 0 0 0 0,1 0 0 0 0,-1 0 0 0 0,0 1 0 0 0,1-1 0 0 0,-1 0 0 0 0,0 0 0 0 0,0 0 0 0 0,-5 0-16383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13705 6720 16383 0 0,'6'0'0'0'0,"7"0"0"0"0,7 0 0 0 0,0 6 0 0 0,2 1 0 0 0,-2 5 0 0 0,0 1 0 0 0,4-2 0 0 0,-4 3 0 0 0,0-2 0 0 0,4-2 0 0 0,-3 2 0 0 0,1 0 0 0 0,1-3 0 0 0,-3 3 0 0 0,2-1 0 0 0,-4 3 0 0 0,0 0 0 0 0,-1 2 0 0 0,0-1 0 0 0,-2 2 0 0 0,3-1 0 0 0,-4 1 0 0 0,-2 4 0 0 0,1-2 0 0 0,-1 1 0 0 0,3-3 0 0 0,-1 2 0 0 0,-4 2 0 0 0,3-1 0 0 0,0 0 0 0 0,-4 3 0 0 0,-2 2 0 0 0,-4 4 0 0 0,-6-5 0 0 0,-4 0 0 0 0,-5-4 0 0 0,-2 0 0 0 0,2 2 0 0 0,-2-3 0 0 0,-4-5 0 0 0,-1 1 0 0 0,0-2 0 0 0,2 2 0 0 0,-3-1 0 0 0,4 2 0 0 0,-1-2 0 0 0,0 3 0 0 0,0-2 0 0 0,2 2 0 0 0,-3-2 0 0 0,-2-3 0 0 0,1 1 0 0 0,4 5 0 0 0,-1-2 0 0 0,-3-3 0 0 0,1 2 0 0 0,-1 4 0 0 0,2 3 0 0 0,-2-1 0 0 0,3 1 0 0 0,-1-3 0 0 0,2 0 0 0 0,2-2-16383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4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6985 7646 16383 0 0,'5'0'0'0'0,"8"0"0"0"0,7 0 0 0 0,5 0 0 0 0,4 0 0 0 0,3 0 0 0 0,1 0 0 0 0,0 0 0 0 0,1 6 0 0 0,-1 2 0 0 0,0-1 0 0 0,0-1 0 0 0,0-2 0 0 0,-1-1 0 0 0,0-2 0 0 0,0 0 0 0 0,0-1 0 0 0,0 0 0 0 0,0-1 0 0 0,0 1 0 0 0,0 0 0 0 0,0 0 0 0 0,0 5 0 0 0,0 2 0 0 0,1 1 0 0 0,-1-2 0 0 0,0-2 0 0 0,0-2 0 0 0,0-1 0 0 0,0 0 0 0 0,0-1 0 0 0,1 0 0 0 0,-1-1 0 0 0,0 1 0 0 0,0 5 0 0 0,0 3 0 0 0,0-1 0 0 0,0-1 0 0 0,1-1 0 0 0,-1-3 0 0 0,0-1 0 0 0,0 0 0 0 0,0-1 0 0 0,0 0 0 0 0,0 0 0 0 0,0-1 0 0 0,0 1 0 0 0,0 0 0 0 0,0 0 0 0 0,0 0 0 0 0,1 0 0 0 0,-6 5 0 0 0,-2 2 0 0 0,0 1 0 0 0,1-2 0 0 0,3-2 0 0 0,0-2 0 0 0,2 0 0 0 0,0-2 0 0 0,2 0 0 0 0,-1 0 0 0 0,0 0 0 0 0,1-1 0 0 0,-1 1 0 0 0,0 0 0 0 0,-5 5 0 0 0,-2 3 0 0 0,0-1 0 0 0,1-1 0 0 0,3-1 0 0 0,0-3 0 0 0,3 0 0 0 0,-1-2 0 0 0,1 0 0 0 0,1 0 0 0 0,-1 0 0 0 0,0-1 0 0 0,1 1 0 0 0,-1 0 0 0 0,0 0 0 0 0,0 0 0 0 0,0 0 0 0 0,1 0 0 0 0,-1 0 0 0 0,0 0 0 0 0,0 0 0 0 0,0 0 0 0 0,0 0 0 0 0,0 0 0 0 0,0 0 0 0 0,0 0 0 0 0,1 0 0 0 0,-6 5 0 0 0,-2 3 0 0 0,0-1 0 0 0,1-1 0 0 0,2-2 0 0 0,2-2 0 0 0,1 0 0 0 0,0-2 0 0 0,1 0 0 0 0,1 0 0 0 0,-1 0 0 0 0,0-1 0 0 0,1 1 0 0 0,-1 0 0 0 0,0 0 0 0 0,0 0 0 0 0,0 0 0 0 0,0 0 0 0 0,0 0 0 0 0,1 0 0 0 0,0 0 0 0 0,-1 0 0 0 0,0 0 0 0 0,-6 6 0 0 0,-1 2 0 0 0,0-1 0 0 0,2-1 0 0 0,1-2 0 0 0,1-1 0 0 0,2-2 0 0 0,1-1 0 0 0,0 0 0 0 0,0 0 0 0 0,1 0 0 0 0,-1 0 0 0 0,0-1 0 0 0,0 1 0 0 0,1 0 0 0 0,-1 0 0 0 0,0 0 0 0 0,1 0 0 0 0,-1 0 0 0 0,0 0 0 0 0,0 0 0 0 0,0 0 0 0 0,0 0 0 0 0,0 0 0 0 0,0 0 0 0 0,0 0 0 0 0,-5 0-16383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4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7011 13331 16383 0 0,'6'0'0'0'0,"7"0"0"0"0,6 0 0 0 0,6 0 0 0 0,5 0 0 0 0,1 0 0 0 0,2 0 0 0 0,1 0 0 0 0,-6-5 0 0 0,-2-2 0 0 0,0 0 0 0 0,1 1 0 0 0,1 2 0 0 0,2 2 0 0 0,1 0 0 0 0,0 2 0 0 0,1 0 0 0 0,-5-5 0 0 0,-2-2 0 0 0,0 0 0 0 0,2 2 0 0 0,1 1 0 0 0,2 2 0 0 0,1 0 0 0 0,1 2 0 0 0,0 0 0 0 0,0 0 0 0 0,0 0 0 0 0,1 1 0 0 0,-1-1 0 0 0,0 0 0 0 0,0 0 0 0 0,0 0 0 0 0,1 0 0 0 0,-1 0 0 0 0,0 0 0 0 0,0 0 0 0 0,0 0 0 0 0,0 0 0 0 0,0 0 0 0 0,0 0 0 0 0,5 0 0 0 0,3 0 0 0 0,-1 0 0 0 0,-2 0 0 0 0,-1 0 0 0 0,-1 0 0 0 0,-2 6 0 0 0,0 1 0 0 0,-1 0 0 0 0,0-2 0 0 0,0-1 0 0 0,-1-1 0 0 0,1-2 0 0 0,0 0 0 0 0,0-1 0 0 0,0-1 0 0 0,0 1 0 0 0,0 0 0 0 0,0-1 0 0 0,0 1 0 0 0,0 0 0 0 0,1 0 0 0 0,-1 0 0 0 0,0 0 0 0 0,0 0 0 0 0,-6 6 0 0 0,-1 1 0 0 0,0 0 0 0 0,3-2 0 0 0,0-1 0 0 0,2-1 0 0 0,0-2 0 0 0,2 0 0 0 0,0-1 0 0 0,0-1 0 0 0,1 1 0 0 0,-1 0 0 0 0,0 0 0 0 0,1-1 0 0 0,-1 1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0,0-5 0 0 0,0-2 0 0 0,0 0 0 0 0,0 1 0 0 0,0 2 0 0 0,0 2 0 0 0,0 0 0 0 0,0 2 0 0 0,0 0 0 0 0,-5-5 0 0 0,-2-2 0 0 0,0 0 0 0 0,1 2 0 0 0,3 1 0 0 0,0 2 0 0 0,2 0 0 0 0,0 2 0 0 0,1 0 0 0 0,1 0 0 0 0,-1 0 0 0 0,1 1 0 0 0,-1-1 0 0 0,0 0 0 0 0,0 0 0 0 0,0 0 0 0 0,0 0 0 0 0,1-5 0 0 0,-1-3 0 0 0,0 2 0 0 0,0 0 0 0 0,0 2 0 0 0,0 1 0 0 0,0 2 0 0 0,0 1 0 0 0,0 0 0 0 0,0 0 0 0 0,0 0 0 0 0,0 0 0 0 0,0 1 0 0 0,0-1 0 0 0,0 0 0 0 0,1 0 0 0 0,-1 0 0 0 0,0 0 0 0 0,0 0 0 0 0,0 0 0 0 0,0 0 0 0 0,0 0 0 0 0,0 0 0 0 0,0 0 0 0 0,0 0 0 0 0,0 0 0 0 0,0 0 0 0 0,1 0 0 0 0,-1 0 0 0 0,1 0 0 0 0,-1 0 0 0 0,0 0 0 0 0,-6-5 0 0 0,-1-3 0 0 0,0 1 0 0 0,2 2 0 0 0,1 1 0 0 0,1 1 0 0 0,2 2 0 0 0,1 1 0 0 0,0 0 0 0 0,0 0 0 0 0,1 0 0 0 0,-1 0 0 0 0,0 1 0 0 0,0-1 0 0 0,1 0 0 0 0,-1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0,-5 0-16383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4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10292 7779 16383 0 0,'6'0'0'0'0,"6"0"0"0"0,8 0 0 0 0,5 0 0 0 0,4 0 0 0 0,3 0 0 0 0,1 0 0 0 0,0 0 0 0 0,1 0 0 0 0,-1 0 0 0 0,0 0 0 0 0,0 0 0 0 0,-1 0 0 0 0,0 0 0 0 0,0 0 0 0 0,0 0 0 0 0,0 0 0 0 0,0 0 0 0 0,0 0 0 0 0,0 0 0 0 0,1 0 0 0 0,-1 0 0 0 0,0 0 0 0 0,0 0 0 0 0,0 0 0 0 0,0 0 0 0 0,0 0 0 0 0,0 0 0 0 0,0 0 0 0 0,0 0 0 0 0,0 0 0 0 0,0 0 0 0 0,0 0 0 0 0,-1 0 0 0 0,2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0,-1 0 0 0 0,1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0,-5 0-16383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13018 6465 16383 0 0,'5'0'0'0'0,"2"-5"0"0"0,6-2 0 0 0,-1-6 0 0 0,5 0 0 0 0,3 3 0 0 0,0-4 0 0 0,1 2 0 0 0,1 2 0 0 0,-1-3 0 0 0,1-4 0 0 0,1 1 0 0 0,3 3 0 0 0,-3-2 0 0 0,0 2 0 0 0,1 2 0 0 0,-3-1 0 0 0,1 2 0 0 0,0 1 0 0 0,3-3 0 0 0,3-4 0 0 0,2 0 0 0 0,-4-3 0 0 0,-1 2 0 0 0,0 5 0 0 0,2 3 0 0 0,2 3 0 0 0,-6-2 0 0 0,1 0 0 0 0,1 2 0 0 0,-4-5 0 0 0,0 1 0 0 0,2-4 0 0 0,3 0 0 0 0,1 3 0 0 0,3 3 0 0 0,-5-2 0 0 0,-1 0 0 0 0,2 2 0 0 0,1-3 0 0 0,1 0 0 0 0,2 2 0 0 0,1-2 0 0 0,1-1 0 0 0,0-2 0 0 0,0 0 0 0 0,0 3 0 0 0,0 4 0 0 0,-5-4 0 0 0,-2 2 0 0 0,6 1 0 0 0,3 2 0 0 0,-6-3 0 0 0,0 0 0 0 0,0 1 0 0 0,1-3 0 0 0,0 2 0 0 0,1 0 0 0 0,1 2 0 0 0,1 3 0 0 0,-1 2 0 0 0,1-5 0 0 0,0 0 0 0 0,1 0 0 0 0,-1 2 0 0 0,0 2 0 0 0,0 1 0 0 0,-5-5 0 0 0,-3 0 0 0 0,1 0 0 0 0,1 2 0 0 0,2 1 0 0 0,2 2 0 0 0,1 1 0 0 0,0 0 0 0 0,1 1 0 0 0,0-5 0 0 0,0-2 0 0 0,0 1 0 0 0,1 0 0 0 0,-1 2 0 0 0,0 2 0 0 0,0 1 0 0 0,-1 0 0 0 0,1 1 0 0 0,-5-5 0 0 0,-2-2 0 0 0,0 1 0 0 0,2 0 0 0 0,1 2 0 0 0,1 2 0 0 0,1 1 0 0 0,2 0 0 0 0,0 1 0 0 0,0 0 0 0 0,0 1 0 0 0,1-1 0 0 0,-1-5 0 0 0,0-2 0 0 0,-1 0 0 0 0,2 1 0 0 0,-1 3 0 0 0,0 0 0 0 0,0 2 0 0 0,0 0 0 0 0,0 1 0 0 0,-1 0 0 0 0,1 1 0 0 0,-5-6 0 0 0,-3-2 0 0 0,-4 0-16383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8996 9022 16383 0 0,'5'0'0'0'0,"8"0"0"0"0,7 0 0 0 0,5 0 0 0 0,4 0 0 0 0,3 0 0 0 0,1 0 0 0 0,0 0 0 0 0,1 0 0 0 0,0 0 0 0 0,-1 0 0 0 0,-1 0 0 0 0,1 0 0 0 0,-1 0 0 0 0,0 0 0 0 0,0 0 0 0 0,0 0 0 0 0,0 0 0 0 0,0 0 0 0 0,0 0 0 0 0,1 0 0 0 0,-1 0 0 0 0,0 0 0 0 0,0 0 0 0 0,0 0 0 0 0,0 0 0 0 0,0 0 0 0 0,1 0 0 0 0,-1 0 0 0 0,0 0 0 0 0,0 0 0 0 0,0 0 0 0 0,0 0 0 0 0,1 0 0 0 0,-1 0 0 0 0,0 0 0 0 0,0 0 0 0 0,0 0 0 0 0,0 0 0 0 0,0 0 0 0 0,0 0 0 0 0,1 0 0 0 0,-1 0 0 0 0,0 0 0 0 0,0 0 0 0 0,1 0 0 0 0,-1 0 0 0 0,0 0 0 0 0,0 0 0 0 0,0 0 0 0 0,0 0 0 0 0,0 0 0 0 0,0 0 0 0 0,0 0 0 0 0,0 0 0 0 0,1 0 0 0 0,-1 0 0 0 0,1 0 0 0 0,-1 6 0 0 0,0 2 0 0 0,5-1 0 0 0,3-1 0 0 0,-1-2 0 0 0,-2-1 0 0 0,-1-2 0 0 0,-1 0 0 0 0,-2-1 0 0 0,0 0 0 0 0,-1-1 0 0 0,1 1 0 0 0,-1 0 0 0 0,-1-1 0 0 0,1 8 0 0 0,0 0 0 0 0,0 1 0 0 0,0-3 0 0 0,0-1 0 0 0,0 0 0 0 0,0-3 0 0 0,0 0 0 0 0,0-1 0 0 0,1 0 0 0 0,0-1 0 0 0,-1 1 0 0 0,0 0 0 0 0,0 0 0 0 0,0-1 0 0 0,0 1 0 0 0,0 0 0 0 0,0 0 0 0 0,-5 6 0 0 0,-3 1 0 0 0,2 1 0 0 0,0-2 0 0 0,2-1 0 0 0,3-3 0 0 0,0-1 0 0 0,0 0 0 0 0,1-1 0 0 0,0 0 0 0 0,1-1 0 0 0,-1 1 0 0 0,1 0 0 0 0,-1 0 0 0 0,0 0 0 0 0,0-1 0 0 0,0 1 0 0 0,1 0 0 0 0,-1 0 0 0 0,0 0 0 0 0,0 0 0 0 0,1 0 0 0 0,-1 0 0 0 0,-6 1-16383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6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15505 5424 16383 0 0,'5'0'0'0'0,"2"5"0"0"0,6 3 0 0 0,5-1 0 0 0,0 3 0 0 0,2 1 0 0 0,-1 4 0 0 0,0-1 0 0 0,2-3 0 0 0,-1 2 0 0 0,0-1 0 0 0,3 3 0 0 0,3-1 0 0 0,-3 2 0 0 0,0-2 0 0 0,-4 3 0 0 0,0-2 0 0 0,3 1 0 0 0,-3 5 0 0 0,1-2 0 0 0,1-4 0 0 0,-1 0 0 0 0,1-2 0 0 0,-3 3 0 0 0,0-3 0 0 0,-2 3 0 0 0,-4 4 0 0 0,-10-2 0 0 0,-5 1 0 0 0,-7-1 0 0 0,-3 0 0 0 0,-3-2 0 0 0,0 1 0 0 0,-3-2 0 0 0,3 2 0 0 0,-2-2 0 0 0,3 1 0 0 0,-3-1 0 0 0,3 2 0 0 0,-2-2 0 0 0,2 1 0 0 0,3-1-16383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5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20346 4842 16383 0 0,'6'0'0'0'0,"7"0"0"0"0,6 0 0 0 0,1 5 0 0 0,2 3 0 0 0,3-2 0 0 0,-3 6 0 0 0,1-1 0 0 0,1-2 0 0 0,2 3 0 0 0,3 0 0 0 0,-5 3 0 0 0,0-1 0 0 0,1-3 0 0 0,2-3 0 0 0,-4 2 0 0 0,0 0 0 0 0,-3 2 0 0 0,-1 1 0 0 0,2-3 0 0 0,-2 3 0 0 0,1-1 0 0 0,2-3 0 0 0,-2 3 0 0 0,1 0 0 0 0,2-3 0 0 0,3-3 0 0 0,-3 3 0 0 0,-6 6 0 0 0,1 0 0 0 0,2-2 0 0 0,3-4 0 0 0,-3 2 0 0 0,2 0 0 0 0,2-3 0 0 0,-4 3 0 0 0,2 0 0 0 0,1-2 0 0 0,3 2 0 0 0,2 1 0 0 0,3 2 0 0 0,0 0 0 0 0,1 1 0 0 0,1 0 0 0 0,-6 2 0 0 0,-2-1 0 0 0,1-5 0 0 0,-5 3 0 0 0,0-2 0 0 0,2-3 0 0 0,-2 3 0 0 0,-1-1 0 0 0,3-2 0 0 0,-4 2 0 0 0,2 0 0 0 0,-3 4 0 0 0,0-2 0 0 0,3-2 0 0 0,-2 2 0 0 0,1-1 0 0 0,-3 3 0 0 0,2-1 0 0 0,-3 2 0 0 0,2-1 0 0 0,-3 2 0 0 0,2-3 0 0 0,-2 4 0 0 0,-4 2 0 0 0,2-1 0 0 0,-1 1 0 0 0,2-2 0 0 0,0 1 0 0 0,-3-3-16383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3:40:45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21694 5133 16383 0 0,'0'5'0'0'0,"6"3"0"0"0,1 4 0 0 0,0 7 0 0 0,-1 5 0 0 0,-2 4 0 0 0,3-3 0 0 0,2 0 0 0 0,-2 1 0 0 0,-1 2 0 0 0,3-3 0 0 0,1-2 0 0 0,-2 2 0 0 0,-3 1 0 0 0,-1 3 0 0 0,4-4 0 0 0,0-2 0 0 0,6-2 0 0 0,-2-2 0 0 0,-1 3 0 0 0,-4 2 0 0 0,-2 4 0 0 0,-2 2 0 0 0,4-5 0 0 0,0 1 0 0 0,0-1 0 0 0,-2 2 0 0 0,-7-2 0 0 0,-9-8 0 0 0,-8-6 0 0 0,-6-4 0 0 0,-5-4 0 0 0,-2-2 0 0 0,-1-2 0 0 0,-1 0 0 0 0,0 0 0 0 0,0 0 0 0 0,1 0 0 0 0,0 1 0 0 0,1-1 0 0 0,-1 1 0 0 0,1 0 0 0 0,0 0 0 0 0,0 0 0 0 0,0 0 0 0 0,-1 0 0 0 0,1 0 0 0 0,0 0 0 0 0,0 0 0 0 0,-1 0 0 0 0,0 0 0 0 0,1 0 0 0 0,6 0-16383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04:07:18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15081 3887 16383 0 0,'6'0'0'0'0,"1"-5"0"0"0,5-2 0 0 0,7 0 0 0 0,4 1 0 0 0,-1-2 0 0 0,2-2 0 0 0,-5-4 0 0 0,2 1 0 0 0,1 2 0 0 0,3 3 0 0 0,3 3 0 0 0,1-2 0 0 0,2-1 0 0 0,1 1 0 0 0,1 2 0 0 0,-1 1 0 0 0,1 2 0 0 0,-6-4 0 0 0,-2-1 0 0 0,1 0 0 0 0,0 2 0 0 0,2 1 0 0 0,2 2 0 0 0,1-4 0 0 0,0-1 0 0 0,1 0 0 0 0,-5-4 0 0 0,-2 0 0 0 0,1 2 0 0 0,0 3 0 0 0,3 1 0 0 0,0 3 0 0 0,2 1 0 0 0,-5-5 0 0 0,-1-1 0 0 0,1 2 0 0 0,0 0 0 0 0,3 1 0 0 0,1 2 0 0 0,-5-5 0 0 0,-1 0 0 0 0,2 0 0 0 0,0 2 0 0 0,3-5 0 0 0,1 1 0 0 0,1 1 0 0 0,0 3 0 0 0,2 1 0 0 0,-1 2 0 0 0,0 1 0 0 0,6 1 0 0 0,2 0 0 0 0,-1-5 0 0 0,-1-2 0 0 0,-2 1 0 0 0,-2 0 0 0 0,0 2 0 0 0,-2 2 0 0 0,0 1 0 0 0,0 0 0 0 0,0-4 0 0 0,0-2 0 0 0,-1 0 0 0 0,1 2 0 0 0,0 2 0 0 0,0 1 0 0 0,0 1 0 0 0,0 0 0 0 0,6 1 0 0 0,1-5 0 0 0,0-2 0 0 0,-1 0 0 0 0,-2 2 0 0 0,-1 1 0 0 0,-2 2 0 0 0,-6-5 0 0 0,-2-1 0 0 0,0 2 0 0 0,1 0 0 0 0,2 3 0 0 0,1 1 0 0 0,2 1 0 0 0,0 1 0 0 0,1 0 0 0 0,0 0 0 0 0,1 1 0 0 0,-1-7 0 0 0,1-1 0 0 0,-1 1 0 0 0,0 0 0 0 0,0 2 0 0 0,0 2 0 0 0,0 1 0 0 0,0 0 0 0 0,0 1 0 0 0,0 0 0 0 0,-5 1-16383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04:07:18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17251 3069 16383 0 0,'5'0'0'0'0,"8"0"0"0"0,1 6 0 0 0,5 1 0 0 0,-2 5 0 0 0,2 1 0 0 0,-3 3 0 0 0,2-1 0 0 0,-1 2 0 0 0,1-1 0 0 0,-3 2 0 0 0,2-3 0 0 0,-2 3 0 0 0,3-3 0 0 0,-3 2 0 0 0,-4 3 0 0 0,3-2 0 0 0,-2 3 0 0 0,2-4 0 0 0,1 2 0 0 0,-5 2 0 0 0,3-3 0 0 0,-1 2 0 0 0,3-2 0 0 0,-2 0 0 0 0,5-2 0 0 0,-4 1 0 0 0,-2 4 0 0 0,-4 2 0 0 0,-3 4 0 0 0,-8-3 0 0 0,-9 0 0 0 0,-3 2 0 0 0,-4-6 0 0 0,1 2 0 0 0,-1-4 0 0 0,2 0 0 0 0,-2-2 0 0 0,2 1 0 0 0,0-2 0 0 0,1 0 0 0 0,-1 0 0 0 0,2 2 0 0 0,3-3-16383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0:42:36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17701 11617 16383 0 0,'5'0'0'0'0,"8"-6"0"0"0,6-1 0 0 0,1-5 0 0 0,-3-7 0 0 0,0 1 0 0 0,4-2 0 0 0,2 2 0 0 0,4-1 0 0 0,3 2 0 0 0,-4-1 0 0 0,-2-3 0 0 0,2 2 0 0 0,-4-1 0 0 0,-1 3 0 0 0,2-2 0 0 0,3 3 0 0 0,-4-1 0 0 0,1 2 0 0 0,-4-2 0 0 0,0 2 0 0 0,-3-2 0 0 0,1 2 0 0 0,3 4 0 0 0,-1-2 0 0 0,0 1 0 0 0,-1-3 0 0 0,0 2 0 0 0,3 2 0 0 0,-2-2 0 0 0,1 1 0 0 0,-2-2 0 0 0,0 0 0 0 0,4 3 0 0 0,-3-2 0 0 0,1 1 0 0 0,-3-2 0 0 0,2 0 0 0 0,2-2 0 0 0,3 1 0 0 0,-2-2 0 0 0,1 2 0 0 0,1 3 0 0 0,-3-2 0 0 0,0 2 0 0 0,3 3 0 0 0,-4-3 0 0 0,1 1 0 0 0,-3-3 0 0 0,0 1 0 0 0,3 2 0 0 0,3 4 0 0 0,4 2 0 0 0,-4-3 0 0 0,0 0 0 0 0,1 1 0 0 0,-4 2-16383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0:42:36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18336 10589 16383 0 0,'0'-5'0'0'0,"6"-3"0"0"0,6 2 0 0 0,8 0 0 0 0,5 2 0 0 0,-1 7 0 0 0,0 3 0 0 0,2 0 0 0 0,2 0 0 0 0,2-2 0 0 0,-5 4 0 0 0,-1 1 0 0 0,1-1 0 0 0,2-2 0 0 0,2-3 0 0 0,1 5 0 0 0,1 0 0 0 0,0 0 0 0 0,-4 2 0 0 0,-2 1 0 0 0,1-2 0 0 0,-5 3 0 0 0,-5 5 0 0 0,-6 5 0 0 0,-5 4 0 0 0,-2 4 0 0 0,-3 1 0 0 0,0 1 0 0 0,-1 1 0 0 0,0 1 0 0 0,-6-7 0 0 0,-1-1 0 0 0,1-1 0 0 0,1 2 0 0 0,-4 1 0 0 0,1 2 0 0 0,-5-5 0 0 0,1-1 0 0 0,2 1 0 0 0,3 2 0 0 0,-2-4 0 0 0,0 0 0 0 0,2 1 0 0 0,-3 2 0 0 0,0 2 0 0 0,2 2 0 0 0,3 1 0 0 0,-4 1 0 0 0,1 0 0 0 0,1 1 0 0 0,3-6-16383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2:36:46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20406 4016 16383 0 0,'-6'0'0'0'0,"-6"0"0"0"0,-3-5 0 0 0,-3-2 0 0 0,-4 0 0 0 0,2-4 0 0 0,-3-1 0 0 0,4-1 0 0 0,0-1 0 0 0,3-3 0 0 0,-2 1 0 0 0,3-1 0 0 0,-2 1 0 0 0,2 0 0 0 0,-2 1 0 0 0,-3 3 0 0 0,1-1 0 0 0,5-5 0 0 0,-2 2 0 0 0,3-2 0 0 0,-4 2 0 0 0,3-2 0 0 0,-2 2 0 0 0,1-2 0 0 0,-1 4 0 0 0,1-3 0 0 0,-2 2 0 0 0,1-2 0 0 0,-1 2 0 0 0,2-2 0 0 0,-2 3 0 0 0,2-3 0 0 0,-2 2 0 0 0,2-2 0 0 0,-2 2 0 0 0,1-1 0 0 0,-1 1 0 0 0,2-2 0 0 0,-2 2 0 0 0,2-2 0 0 0,-2 2 0 0 0,2-1 0 0 0,3-5 0 0 0,-1 2 0 0 0,1-1 0 0 0,-3 3 0 0 0,2-1 0 0 0,2-3 0 0 0,4-4 0 0 0,-3 3 0 0 0,0 0 0 0 0,3-2 0 0 0,1-2 0 0 0,-4 2 0 0 0,1 2 0 0 0,1-2 0 0 0,-3 3 0 0 0,0 0 0 0 0,-3 4 0 0 0,0-1 0 0 0,3-3 0 0 0,3-4 0 0 0,-2 5 0 0 0,0-2 0 0 0,2 3-16383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2:36:46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19795 2877 16383 0 0,'0'-6'0'0'0,"-6"-1"0"0"0,-6 0 0 0 0,-9 1 0 0 0,-4 4 0 0 0,0-6 0 0 0,1-1 0 0 0,-2 2 0 0 0,-3 1 0 0 0,-1 2 0 0 0,-1 2 0 0 0,4-3 0 0 0,2-3 0 0 0,-1 1 0 0 0,-2 2 0 0 0,5-4 0 0 0,0 1 0 0 0,-1 0 0 0 0,-2 2 0 0 0,-4 2 0 0 0,6 7 0 0 0,5 9 0 0 0,6 6 0 0 0,6 7 0 0 0,4 4 0 0 0,2 2 0 0 0,2 2 0 0 0,-6-6 0 0 0,-1-1 0 0 0,0 0 0 0 0,2 0 0 0 0,-1 3 0 0 0,3 0 0 0 0,1 1 0 0 0,1 0 0 0 0,-1 2 0 0 0,-4-6 0 0 0,-2-2 0 0 0,1 1 0 0 0,0-4-16383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4:08:24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10054 5912 16383 0 0,'6'0'0'0'0,"6"0"0"0"0,8 0 0 0 0,5 0 0 0 0,4 0 0 0 0,-3-6 0 0 0,0-1 0 0 0,1 0 0 0 0,1 1 0 0 0,1 3 0 0 0,1 0 0 0 0,2 2 0 0 0,0 0 0 0 0,0 1 0 0 0,0 0 0 0 0,0 1 0 0 0,1-1 0 0 0,-1 0 0 0 0,0 0 0 0 0,0 1 0 0 0,0-1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0,-5 5 0 0 0,-2 2 0 0 0,0 0 0 0 0,1-1 0 0 0,2-2 0 0 0,2-2 0 0 0,1 0 0 0 0,0-2 0 0 0,1 0 0 0 0,1 0 0 0 0,-1 0 0 0 0,0-1 0 0 0,1 1 0 0 0,-1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0,0-6 0 0 0,0-1 0 0 0,0 0 0 0 0,0 1 0 0 0,0 3 0 0 0,0 0 0 0 0,0 2 0 0 0,1 0 0 0 0,-1 1 0 0 0,0 0 0 0 0,0 1 0 0 0,0-1 0 0 0,0 0 0 0 0,0 0 0 0 0,0 1 0 0 0,0-1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0,-5-6 0 0 0,-2-1 0 0 0,0 0 0 0 0,1 1 0 0 0,2 2 0 0 0,2 2 0 0 0,1 1 0 0 0,0 0 0 0 0,1 1 0 0 0,1 0 0 0 0,-1 1 0 0 0,0-1 0 0 0,1 0 0 0 0,-1 0 0 0 0,0 1 0 0 0,0-1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0,-5 0-16383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4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10451 6747 16383 0 0,'5'0'0'0'0,"8"0"0"0"0,7 0 0 0 0,5 0 0 0 0,4 0 0 0 0,3 0 0 0 0,1 0 0 0 0,0 0 0 0 0,1 0 0 0 0,-1 0 0 0 0,0 0 0 0 0,-1 0 0 0 0,1 0 0 0 0,-1 0 0 0 0,0 0 0 0 0,0 0 0 0 0,0 0 0 0 0,0 0 0 0 0,1 0 0 0 0,-1 0 0 0 0,0 0 0 0 0,0 0 0 0 0,0 0 0 0 0,0 0 0 0 0,1 0 0 0 0,-1 0 0 0 0,-6 5 0 0 0,-1 2 0 0 0,0-2 0 0 0,2 1 0 0 0,1-3 0 0 0,1 0 0 0 0,2-2 0 0 0,-5 4 0 0 0,-1 2 0 0 0,0-1 0 0 0,2-1 0 0 0,2-2 0 0 0,1-1 0 0 0,0-1 0 0 0,2-1 0 0 0,0 0 0 0 0,1 0 0 0 0,-1 0 0 0 0,0 0 0 0 0,1-1 0 0 0,-1 1 0 0 0,0 0 0 0 0,0 5 0 0 0,0 2 0 0 0,0-1 0 0 0,0-1 0 0 0,1-2 0 0 0,-1 0 0 0 0,1-2 0 0 0,-1-1 0 0 0,0 0 0 0 0,0 0 0 0 0,0 0 0 0 0,0 0 0 0 0,0-1 0 0 0,0 1 0 0 0,0 0 0 0 0,0 0 0 0 0,0 0 0 0 0,0 0 0 0 0,-5 5 0 0 0,-2 2 0 0 0,-6-1-16383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4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10557 7962 16383 0 0,'5'0'0'0'0,"8"0"0"0"0,7 0 0 0 0,5 0 0 0 0,4 0 0 0 0,2-4 0 0 0,2-1 0 0 0,0-1 0 0 0,0 1 0 0 0,1 2 0 0 0,-1 1 0 0 0,-1 1 0 0 0,0 1 0 0 0,0 0 0 0 0,0 0 0 0 0,0 0 0 0 0,0 0 0 0 0,0 0 0 0 0,0 0 0 0 0,0 0 0 0 0,-1 0 0 0 0,1 0 0 0 0,0 0 0 0 0,0 0 0 0 0,0 0 0 0 0,0 0 0 0 0,1 0 0 0 0,-2 0 0 0 0,1 0 0 0 0,0 0 0 0 0,0 0 0 0 0,0 0 0 0 0,0 0 0 0 0,0 0 0 0 0,-1 0 0 0 0,1 0 0 0 0,0 0 0 0 0,0 0 0 0 0,0 0 0 0 0,0 0 0 0 0,-5-4 0 0 0,-2-1 0 0 0,-1-1 0 0 0,3 1 0 0 0,1 2 0 0 0,1 2 0 0 0,-3-1-16383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9684 13891 16383 0 0,'0'5'0'0'0,"0"8"0"0"0,0 6 0 0 0,0 7 0 0 0,0 4 0 0 0,0 1 0 0 0,0 2 0 0 0,0 1 0 0 0,0 0 0 0 0,0-1 0 0 0,0 0 0 0 0,0 1 0 0 0,0-2 0 0 0,0 1 0 0 0,0-1 0 0 0,0 1 0 0 0,0-1 0 0 0,0 0 0 0 0,0 0 0 0 0,0 1 0 0 0,0-1 0 0 0,0 0 0 0 0,5-5 0 0 0,2-3 0 0 0,0 3 0 0 0,-1-1 0 0 0,-2 2 0 0 0,-2 2 0 0 0,0 0 0 0 0,-2 3 0 0 0,6-6 0 0 0,6-8 0 0 0,7-6 0 0 0,6-6 0 0 0,4-4 0 0 0,2-2 0 0 0,2-2 0 0 0,0 0 0 0 0,0 0 0 0 0,1-1 0 0 0,-7 7 0 0 0,-2 2 0 0 0,1-1 0 0 0,1 0 0 0 0,1-2 0 0 0,1-2 0 0 0,1-1 0 0 0,2 1 0 0 0,0-2 0 0 0,0 0 0 0 0,0 0 0 0 0,0 5 0 0 0,1 2 0 0 0,-1 0 0 0 0,0-2 0 0 0,0-1 0 0 0,-1-2 0 0 0,2 0 0 0 0,-1 4 0 0 0,0 1 0 0 0,0 0 0 0 0,0-2 0 0 0,0-1 0 0 0,0-2 0 0 0,0-1 0 0 0,-1-1 0 0 0,1 0 0 0 0,0 0 0 0 0,0 0 0 0 0,0-1 0 0 0,0 7 0 0 0,0 1 0 0 0,1 0 0 0 0,-1-2 0 0 0,0-1 0 0 0,-1-2 0 0 0,1 0 0 0 0,0-2 0 0 0,0 0 0 0 0,0 0 0 0 0,0 0 0 0 0,0 5 0 0 0,0 2 0 0 0,0 0 0 0 0,0-2 0 0 0,5-1 0 0 0,2-1 0 0 0,0-1 0 0 0,-1-2 0 0 0,-2 0 0 0 0,-2 0 0 0 0,0 0 0 0 0,-2 0 0 0 0,0-2 0 0 0,-1 9 0 0 0,1 0 0 0 0,0 0 0 0 0,0-2 0 0 0,0-1 0 0 0,0-1 0 0 0,0 3 0 0 0,0 2 0 0 0,0-1 0 0 0,-1-2 0 0 0,1-1 0 0 0,0-2 0 0 0,-5-6 0 0 0,-8-8 0 0 0,-7-8 0 0 0,-5-6 0 0 0,-4-4 0 0 0,-2-2 0 0 0,-2-1 0 0 0,-1-1 0 0 0,1 0 0 0 0,0 0 0 0 0,0 1 0 0 0,0 0 0 0 0,1 0 0 0 0,0 1 0 0 0,0 0 0 0 0,0-1 0 0 0,0 1 0 0 0,0 0 0 0 0,0 0 0 0 0,0-1 0 0 0,0 1 0 0 0,0 0 0 0 0,0 0 0 0 0,0-1 0 0 0,0 1 0 0 0,0 0 0 0 0,6 5 0 0 0,1 2 0 0 0,0-1 0 0 0,-2 5-16383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18838 6720 16383 0 0,'6'0'0'0'0,"6"0"0"0"0,8 0 0 0 0,5 0 0 0 0,4 0 0 0 0,4 0 0 0 0,0 0 0 0 0,0 0 0 0 0,1 0 0 0 0,-1 0 0 0 0,-5 6 0 0 0,-3 1 0 0 0,1 0 0 0 0,1-1 0 0 0,1-2 0 0 0,2-2 0 0 0,1-1 0 0 0,-5 5 0 0 0,-2 2 0 0 0,2-2 0 0 0,1 0 0 0 0,2-3 0 0 0,-5 5 0 0 0,0 0 0 0 0,-5 5 0 0 0,-5 5 0 0 0,0 0 0 0 0,-2 2 0 0 0,-3 4 0 0 0,-3 1 0 0 0,-3 4 0 0 0,-2 1 0 0 0,0 2 0 0 0,4-5 0 0 0,1-2 0 0 0,1 1 0 0 0,-2 1 0 0 0,-2 2 0 0 0,0 1 0 0 0,-2 1 0 0 0,-1 0 0 0 0,0 0 0 0 0,0 2 0 0 0,0-1 0 0 0,5 0 0 0 0,2 1 0 0 0,0-1 0 0 0,-1 0 0 0 0,-2 0 0 0 0,-1 0 0 0 0,-2 0 0 0 0,-1 0 0 0 0,0 0 0 0 0,0-1 0 0 0,0 1 0 0 0,5-5 0 0 0,2-2 0 0 0,0 0 0 0 0,-2 2 0 0 0,-1 1 0 0 0,-1 1 0 0 0,-2 2 0 0 0,-1 1 0 0 0,0 0 0 0 0,0 0 0 0 0,0-1 0 0 0,0 2 0 0 0,5-6 0 0 0,2-2 0 0 0,0 0 0 0 0,-2 1 0 0 0,-1 2 0 0 0,-1 2 0 0 0,3-5 0 0 0,2 0 0 0 0,-1 0 0 0 0,-1 1 0 0 0,-3 3 0 0 0,-1 0 0 0 0,-1 2 0 0 0,0 1 0 0 0,-1 0 0 0 0,-6-5 0 0 0,-7-8 0 0 0,-7-6 0 0 0,-5-6 0 0 0,-5-4 0 0 0,-3-2 0 0 0,1-2 0 0 0,-2 0 0 0 0,1-1 0 0 0,-1 1 0 0 0,1 0 0 0 0,1 1 0 0 0,-2-1 0 0 0,2 1 0 0 0,0 0 0 0 0,0 0 0 0 0,0 0 0 0 0,0 0 0 0 0,-1 0 0 0 0,1 0 0 0 0,0 0 0 0 0,0 0 0 0 0,0 0 0 0 0,0 0 0 0 0,0 0 0 0 0,-1 0 0 0 0,1 0 0 0 0,0 0 0 0 0,5 0-16383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10530 1508 16383 0 0,'0'0'-16383'0'0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0T15:32:11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9499 2514 16383 0 0,'0'0'-16383'0'0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1T01:25:32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9695 14391 16383 0 0,'-5'0'0'0'0,"-2"-5"0"0"0,-6-3 0 0 0,0-4 0 0 0,-3-1 0 0 0,1-3 0 0 0,-3 1 0 0 0,-3-3 0 0 0,-4 2 0 0 0,2-1 0 0 0,0 1 0 0 0,4-1 0 0 0,0 1 0 0 0,2-1 0 0 0,0 2 0 0 0,2-2 0 0 0,-2 2 0 0 0,2-2 0 0 0,0 2 0 0 0,-6 4 0 0 0,3-3 0 0 0,-2 2 0 0 0,-3-2 0 0 0,2-5 0 0 0,0 1 0 0 0,3-2 0 0 0,0 3 0 0 0,-4 4 0 0 0,3-2 0 0 0,-1 3 0 0 0,-3-3 0 0 0,-2-4 0 0 0,-3 1 0 0 0,-2-1 0 0 0,-2 1 0 0 0,6 0 0 0 0,0 2 0 0 0,1 4 0 0 0,3-2 0 0 0,1 2 0 0 0,4-2 0 0 0,-1 0 0 0 0,-3 4 0 0 0,3-3 0 0 0,-2 1 0 0 0,-2-2 0 0 0,-4 1 0 0 0,4-3 0 0 0,-1-4 0 0 0,-2-5 0 0 0,-1 3 0 0 0,-3-1 0 0 0,-1 4 0 0 0,4 0 0 0 0,1-3 0 0 0,0 2 0 0 0,3 0 0 0 0,1 3 0 0 0,4-2 0 0 0,-2 4 0 0 0,4-2 0 0 0,-2 2 0 0 0,-3-2 0 0 0,3-3 0 0 0,-3 1 0 0 0,3-1 0 0 0,-2 3 0 0 0,3-2 0 0 0,5-2 0 0 0,-3 1 0 0 0,-3 0 0 0 0,1-3 0 0 0,-3 3 0 0 0,3-1 0 0 0,3-2 0 0 0,-1 3 0 0 0,2-1 0 0 0,-3 3 0 0 0,1-1 0 0 0,4-2 0 0 0,-3-3 0 0 0,-4 2 0 0 0,0 0 0 0 0,4-3 0 0 0,-2 4 0 0 0,2 0 0 0 0,3-2 0 0 0,-2 2 0 0 0,0 1 0 0 0,4-3 0 0 0,-4-3 0 0 0,-4-2 0 0 0,-1-2 0 0 0,4-1 0 0 0,-2-1 0 0 0,2-1 0 0 0,3 1 0 0 0,-2 5 0 0 0,1 1 0 0 0,2 1 0 0 0,3-2 0 0 0,-3 5 0 0 0,0-1 0 0 0,1-1 0 0 0,-3 4 0 0 0,0-1 0 0 0,3-2 0 0 0,1-2 0 0 0,-2 3 0 0 0,-1 0 0 0 0,2-3 0 0 0,3-1 0 0 0,1-2 0 0 0,2-3 0 0 0,-4 6 0 0 0,-2 0 0 0 0,2 0 0 0 0,1-2 0 0 0,1-2 0 0 0,-4 5 0 0 0,0 0 0 0 0,1-1 0 0 0,-4-2 0 0 0,0-1 0 0 0,2-2 0 0 0,2-1 0 0 0,3-1 0 0 0,2 0 0 0 0,1 0 0 0 0,-5-1 0 0 0,-1 1 0 0 0,1 0 0 0 0,1-1 0 0 0,1 1 0 0 0,2 0 0 0 0,1 0 0 0 0,0 0 0 0 0,1 0 0 0 0,1 0 0 0 0,-1 0 0 0 0,0 0 0 0 0,0 0 0 0 0,1 0 0 0 0,-1-1 0 0 0,0 1 0 0 0,0 0 0 0 0,0 0 0 0 0,0 0 0 0 0,0 0 0 0 0,0 0 0 0 0,0 0 0 0 0,0 0 0 0 0,0 0 0 0 0,0 0 0 0 0,0 1 0 0 0,0-1 0 0 0,0 0 0 0 0,0 0 0 0 0,0-1 0 0 0,0 1 0 0 0,0 0 0 0 0,0 0 0 0 0,0 0 0 0 0,5 0 0 0 0,2-5 0 0 0,6 3 0 0 0,0 2 0 0 0,-3 1 0 0 0,-1 1 0 0 0,-4-1 0 0 0,-2 0 0 0 0,-2 0 0 0 0,5-1 0 0 0,1 1 0 0 0,-1-1 0 0 0,-1 0 0 0 0,-1-1 0 0 0,-2 1 0 0 0,4 6 0 0 0,2 1 0 0 0,-1 0 0 0 0,-2-2 0 0 0,-1-1 0 0 0,-2-2 0 0 0,5 5 0 0 0,0 1 0 0 0,0-1 0 0 0,-2-2 0 0 0,-1-2 0 0 0,4-1 0 0 0,5 5 0 0 0,2 0 0 0 0,-3 0 0 0 0,-2-2 0 0 0,1-1 0 0 0,0-2 0 0 0,-3-1 0 0 0,3-1 0 0 0,0 0 0 0 0,-3 1 0 0 0,-1-2 0 0 0,2 7 0 0 0,0 0 0 0 0,5 7 0 0 0,-2-1 0 0 0,4-1 0 0 0,-1-3 0 0 0,-3-3 0 0 0,2 4 0 0 0,-2-1 0 0 0,-3-1 0 0 0,3 4 0 0 0,5 5 0 0 0,-1 0 0 0 0,-3-3 0 0 0,2 2 0 0 0,-2-1 0 0 0,3 1 0 0 0,-2 0 0 0 0,2 1 0 0 0,4 4 0 0 0,-1-1 0 0 0,1 1 0 0 0,-2-2 0 0 0,1 0 0 0 0,-3-2 0 0 0,1 2 0 0 0,4 2 0 0 0,3 4 0 0 0,-2-2 0 0 0,-1 0 0 0 0,4 3 0 0 0,1 1 0 0 0,3 3 0 0 0,-4-4 0 0 0,-1-1 0 0 0,1 1 0 0 0,2 2 0 0 0,-4-4 0 0 0,0-1 0 0 0,1 2 0 0 0,2 3 0 0 0,2 1 0 0 0,2 2 0 0 0,1 1 0 0 0,1 0 0 0 0,1 2 0 0 0,-1-6 0 0 0,-1-2 0 0 0,2 0 0 0 0,-1 2 0 0 0,0 1 0 0 0,1 2 0 0 0,-1 0 0 0 0,0 2 0 0 0,0 0 0 0 0,0 0 0 0 0,0 0 0 0 0,0 1 0 0 0,0-1 0 0 0,0 0 0 0 0,0 0 0 0 0,0 0 0 0 0,0 0 0 0 0,-1 0 0 0 0,2 0 0 0 0,-1 0 0 0 0,0 0 0 0 0,0 0 0 0 0,0 0 0 0 0,0 0 0 0 0,0 0 0 0 0,0 0 0 0 0,0 0 0 0 0,-5 6 0 0 0,-2 1 0 0 0,0 0 0 0 0,1 4 0 0 0,2 0 0 0 0,2-2 0 0 0,1-2 0 0 0,-6 3 0 0 0,0 0 0 0 0,0-2 0 0 0,2-2 0 0 0,1-3 0 0 0,-3 5 0 0 0,-2 0 0 0 0,2-1 0 0 0,2-2 0 0 0,1-1 0 0 0,-4 3 0 0 0,0 7 0 0 0,1 0 0 0 0,2-1 0 0 0,-4 1 0 0 0,-1 0 0 0 0,3-4 0 0 0,-5 3 0 0 0,1-2 0 0 0,-3 4 0 0 0,-1-2 0 0 0,-1 4 0 0 0,1-3 0 0 0,3-2 0 0 0,-2 1 0 0 0,2-1 0 0 0,-2 3 0 0 0,0-1 0 0 0,-2 2 0 0 0,1-1 0 0 0,4 2 0 0 0,-3 3 0 0 0,3-1 0 0 0,-4 2 0 0 0,-4 2 0 0 0,1-3 0 0 0,-2 1 0 0 0,-3 3 0 0 0,3-4 0 0 0,4 1 0 0 0,0 2 0 0 0,2-2 0 0 0,-1 0 0 0 0,-4 1 0 0 0,1 3 0 0 0,-2 3 0 0 0,3 2 0 0 0,-1 2 0 0 0,2 0 0 0 0,-1 0 0 0 0,-4 1 0 0 0,3-1 0 0 0,-3 1 0 0 0,-2-1 0 0 0,-3 0 0 0 0,3-5 0 0 0,1-2 0 0 0,-3 0 0 0 0,-1 1 0 0 0,2-3 0 0 0,2-1 0 0 0,-3 2 0 0 0,-1 2 0 0 0,3-3 0 0 0,0-1 0 0 0,-1 3 0 0 0,-2 1 0 0 0,-2 2 0 0 0,3-3 0 0 0,2-1 0 0 0,-2 1 0 0 0,-2 1 0 0 0,-1 3 0 0 0,-2 1 0 0 0,4 1 0 0 0,1 1 0 0 0,0 0 0 0 0,-1 1 0 0 0,-3-1 0 0 0,-1 0 0 0 0,-1 1 0 0 0,0-1 0 0 0,-1 0 0 0 0,5-5 0 0 0,2-2 0 0 0,-1 0 0 0 0,0 1 0 0 0,-2 2 0 0 0,-2 2 0 0 0,-1 1 0 0 0,0 0 0 0 0,-1 0 0 0 0,-1 1 0 0 0,1 1 0 0 0,0-1 0 0 0,0 1 0 0 0,-1-1 0 0 0,1 0 0 0 0,6 0 0 0 0,1 0 0 0 0,0 0 0 0 0,-2 0 0 0 0,-1 0 0 0 0,-1 0 0 0 0,-2 0 0 0 0,0 1 0 0 0,-1-1 0 0 0,0 0 0 0 0,-1 0 0 0 0,1 0 0 0 0,0 0 0 0 0,0 0 0 0 0,-1 0 0 0 0,1 0 0 0 0,0 0 0 0 0,0 0 0 0 0,0 0 0 0 0,0 0 0 0 0,0 0 0 0 0,0 1 0 0 0,-5-7 0 0 0,-2-1 0 0 0,0 0 0 0 0,1 2 0 0 0,2 1 0 0 0,2 1 0 0 0,0 2 0 0 0,2 1 0 0 0,0 0 0 0 0,-5-5 0 0 0,-2-2 0 0 0,0 0 0 0 0,2 2 0 0 0,1 1 0 0 0,2 2 0 0 0,0 1 0 0 0,2-1 0 0 0,0 2 0 0 0,-5-5 0 0 0,-2-2 0 0 0,0 1 0 0 0,2 0 0 0 0,1 3 0 0 0,-4-5 0 0 0,0 0 0 0 0,0 0 0 0 0,-3-3 0 0 0,0 0 0 0 0,2 2 0 0 0,3 3 0 0 0,-4-4 0 0 0,0 1 0 0 0,2 1 0 0 0,3 2 0 0 0,-4 3 0 0 0,-1 1 0 0 0,3 1 0 0 0,-5-5 0 0 0,1 0 0 0 0,2-1 0 0 0,-1-3 0 0 0,-2-1 0 0 0,3 2 0 0 0,-3-3 0 0 0,1 0 0 0 0,2 3 0 0 0,2 2 0 0 0,-2-2 0 0 0,0-1 0 0 0,1 3 0 0 0,-3-4 0 0 0,0 0 0 0 0,-3-3 0 0 0,0 0 0 0 0,3 3 0 0 0,3 3 0 0 0,-2-2 0 0 0,0 0 0 0 0,2 3 0 0 0,-3-4 0 0 0,0 0 0 0 0,-3-3 0 0 0,1 0 0 0 0,-4 3 0 0 0,2 4 0 0 0,-2 2 0 0 0,2 2 0 0 0,-3-3 0 0 0,3-1 0 0 0,-2 1 0 0 0,-4-5 0 0 0,2 1 0 0 0,-1 1 0 0 0,3 1 0 0 0,-2-1 0 0 0,3-1 0 0 0,-1-3 0 0 0,2 0 0 0 0,-1-3 0 0 0,1 1 0 0 0,-2-2 0 0 0,2 2 0 0 0,-2-3 0 0 0,2 3 0 0 0,-2-2 0 0 0,-3 2 0 0 0,-5-2 0 0 0,3 2 0 0 0,0-2 0 0 0,3 2 0 0 0,-1-2 0 0 0,-2-4 0 0 0,3 3 0 0 0,4 3 0 0 0,0-1 0 0 0,-4-2 0 0 0,2 0 0 0 0,-1-1 0 0 0,-4-3 0 0 0,-4 2 0 0 0,-2 0 0 0 0,4 2 0 0 0,-1-1 0 0 0,6 4 0 0 0,0-3 0 0 0,-3-2 0 0 0,-3-4 0 0 0,3 2 0 0 0,0 0 0 0 0,-2-2 0 0 0,-2-3 0 0 0,3 4 0 0 0,0 0 0 0 0,-1-2 0 0 0,3 5 0 0 0,0-2 0 0 0,3 5 0 0 0,5-2-16383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4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87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5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97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61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4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13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8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00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11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47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4E72-CD84-40ED-A3C4-AED0AE9D81D1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15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png"/><Relationship Id="rId4" Type="http://schemas.openxmlformats.org/officeDocument/2006/relationships/customXml" Target="../ink/ink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customXml" Target="../ink/ink13.xml"/><Relationship Id="rId4" Type="http://schemas.openxmlformats.org/officeDocument/2006/relationships/image" Target="../media/image1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0.png"/><Relationship Id="rId4" Type="http://schemas.openxmlformats.org/officeDocument/2006/relationships/customXml" Target="../ink/ink15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210.png"/><Relationship Id="rId4" Type="http://schemas.openxmlformats.org/officeDocument/2006/relationships/image" Target="../media/image180.png"/><Relationship Id="rId9" Type="http://schemas.openxmlformats.org/officeDocument/2006/relationships/customXml" Target="../ink/ink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260.png"/><Relationship Id="rId4" Type="http://schemas.openxmlformats.org/officeDocument/2006/relationships/customXml" Target="../ink/ink2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290.png"/><Relationship Id="rId4" Type="http://schemas.openxmlformats.org/officeDocument/2006/relationships/customXml" Target="../ink/ink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5" Type="http://schemas.openxmlformats.org/officeDocument/2006/relationships/customXml" Target="../ink/ink26.xml"/><Relationship Id="rId4" Type="http://schemas.openxmlformats.org/officeDocument/2006/relationships/image" Target="../media/image34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0.png"/><Relationship Id="rId4" Type="http://schemas.openxmlformats.org/officeDocument/2006/relationships/customXml" Target="../ink/ink2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9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23702"/>
            <a:ext cx="9144000" cy="982894"/>
          </a:xfrm>
        </p:spPr>
        <p:txBody>
          <a:bodyPr/>
          <a:lstStyle/>
          <a:p>
            <a:r>
              <a:rPr lang="zh-TW" altLang="en-US"/>
              <a:t>人工智慧與資訊安全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學生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4070D048</a:t>
            </a:r>
            <a:r>
              <a:rPr lang="zh-TW" altLang="en-US"/>
              <a:t> 魏子強</a:t>
            </a:r>
            <a:endParaRPr lang="en-US" altLang="zh-TW"/>
          </a:p>
          <a:p>
            <a:r>
              <a:rPr lang="zh-TW" altLang="en-US"/>
              <a:t>指導老師</a:t>
            </a:r>
            <a:r>
              <a:rPr lang="en-US" altLang="zh-TW"/>
              <a:t>:</a:t>
            </a:r>
            <a:r>
              <a:rPr lang="zh-TW" altLang="en-US"/>
              <a:t>偉大的恩師龍大大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21476" y="2119745"/>
            <a:ext cx="9246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/>
              <a:t>Pandas</a:t>
            </a:r>
            <a:r>
              <a:rPr lang="zh-TW" altLang="en-US" sz="4800"/>
              <a:t>資料分析 學習報告</a:t>
            </a:r>
          </a:p>
        </p:txBody>
      </p:sp>
    </p:spTree>
    <p:extLst>
      <p:ext uri="{BB962C8B-B14F-4D97-AF65-F5344CB8AC3E}">
        <p14:creationId xmlns:p14="http://schemas.microsoft.com/office/powerpoint/2010/main" val="25793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9BE62B7-267D-4001-A90E-B1F6FEC8B56E}"/>
              </a:ext>
            </a:extLst>
          </p:cNvPr>
          <p:cNvSpPr txBox="1"/>
          <p:nvPr/>
        </p:nvSpPr>
        <p:spPr>
          <a:xfrm>
            <a:off x="625764" y="902855"/>
            <a:ext cx="99937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 = pd.DataFrame(np.arange(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12</a:t>
            </a:r>
            <a:r>
              <a:rPr lang="en-US" altLang="zh-TW">
                <a:latin typeface="Courier New"/>
                <a:cs typeface="Courier New"/>
              </a:rPr>
              <a:t>).reshape((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4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3</a:t>
            </a:r>
            <a:r>
              <a:rPr lang="en-US" altLang="zh-TW">
                <a:latin typeface="Courier New"/>
                <a:cs typeface="Courier New"/>
              </a:rPr>
              <a:t>)),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    index=[[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], [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]],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    columns=[[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'Ohio'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'Ohio'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'Colorado'</a:t>
            </a:r>
            <a:r>
              <a:rPr lang="en-US" altLang="zh-TW">
                <a:latin typeface="Courier New"/>
                <a:cs typeface="Courier New"/>
              </a:rPr>
              <a:t>],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             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'Green'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'Red'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'Green'</a:t>
            </a:r>
            <a:r>
              <a:rPr lang="en-US" altLang="zh-TW">
                <a:latin typeface="Courier New"/>
                <a:cs typeface="Courier New"/>
              </a:rPr>
              <a:t>]])</a:t>
            </a:r>
          </a:p>
          <a:p>
            <a:r>
              <a:rPr lang="en-US" altLang="zh-TW">
                <a:latin typeface="Courier New"/>
                <a:cs typeface="Courier New"/>
              </a:rPr>
              <a:t>frame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720C4A4-AD60-471B-B291-735325B8A2B9}"/>
              </a:ext>
            </a:extLst>
          </p:cNvPr>
          <p:cNvSpPr txBox="1"/>
          <p:nvPr/>
        </p:nvSpPr>
        <p:spPr>
          <a:xfrm>
            <a:off x="833355" y="2543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F3C8DC66-9CDE-47AC-B3E2-143D23F81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98" y="2547216"/>
            <a:ext cx="4610677" cy="36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06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68BB-DF5A-4722-A804-C53E0EC1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反過來排序(男生較喜愛)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ECAB8C-2FA2-41A1-81D2-5BCC3C0E67DB}"/>
              </a:ext>
            </a:extLst>
          </p:cNvPr>
          <p:cNvSpPr txBox="1"/>
          <p:nvPr/>
        </p:nvSpPr>
        <p:spPr>
          <a:xfrm>
            <a:off x="995218" y="1630218"/>
            <a:ext cx="5872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sorted_by_diff[::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-1</a:t>
            </a:r>
            <a:r>
              <a:rPr lang="en-US" altLang="zh-TW">
                <a:latin typeface="Courier New"/>
                <a:cs typeface="Courier New"/>
              </a:rPr>
              <a:t>][: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BA7402-D54D-45EA-8C5D-73988A60B021}"/>
              </a:ext>
            </a:extLst>
          </p:cNvPr>
          <p:cNvSpPr txBox="1"/>
          <p:nvPr/>
        </p:nvSpPr>
        <p:spPr>
          <a:xfrm>
            <a:off x="995219" y="2219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983A0CDB-46CF-4838-BEEC-5908D9D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36" y="2422246"/>
            <a:ext cx="5652654" cy="41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0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31E5A4E-19B4-4657-BD15-95E7667734EE}"/>
              </a:ext>
            </a:extLst>
          </p:cNvPr>
          <p:cNvSpPr txBox="1"/>
          <p:nvPr/>
        </p:nvSpPr>
        <p:spPr>
          <a:xfrm>
            <a:off x="902855" y="1156854"/>
            <a:ext cx="6934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frame.index.names = 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'key1'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'key2'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latin typeface="Courier New"/>
                <a:cs typeface="Courier New"/>
              </a:rPr>
              <a:t>frame.columns.names = 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'state'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'color'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latin typeface="Courier New"/>
                <a:cs typeface="Courier New"/>
              </a:rPr>
              <a:t>frame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A3B9CAB7-3FB9-4953-8104-9B66F19B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91" y="2612468"/>
            <a:ext cx="4763654" cy="351497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0D4AC63-0A52-4937-AD1E-F1B600A8FC0A}"/>
              </a:ext>
            </a:extLst>
          </p:cNvPr>
          <p:cNvSpPr txBox="1"/>
          <p:nvPr/>
        </p:nvSpPr>
        <p:spPr>
          <a:xfrm>
            <a:off x="948809" y="2428039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D5DC06CF-FAB4-4C77-BA8F-D92D79124F87}"/>
                  </a:ext>
                </a:extLst>
              </p14:cNvPr>
              <p14:cNvContentPartPr/>
              <p14:nvPr/>
            </p14:nvContentPartPr>
            <p14:xfrm>
              <a:off x="3636818" y="3833090"/>
              <a:ext cx="1295400" cy="3810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D5DC06CF-FAB4-4C77-BA8F-D92D79124F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3039" y="3717635"/>
                <a:ext cx="1403320" cy="268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A9BD7DB0-9CA8-446F-B257-7F121B84C767}"/>
                  </a:ext>
                </a:extLst>
              </p14:cNvPr>
              <p14:cNvContentPartPr/>
              <p14:nvPr/>
            </p14:nvContentPartPr>
            <p14:xfrm>
              <a:off x="4271818" y="2840181"/>
              <a:ext cx="742950" cy="3810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A9BD7DB0-9CA8-446F-B257-7F121B84C7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7772" y="2742814"/>
                <a:ext cx="850681" cy="233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F5C342BD-5490-4202-8F97-7A972BB688A9}"/>
                  </a:ext>
                </a:extLst>
              </p14:cNvPr>
              <p14:cNvContentPartPr/>
              <p14:nvPr/>
            </p14:nvContentPartPr>
            <p14:xfrm>
              <a:off x="4317999" y="3347869"/>
              <a:ext cx="504825" cy="1905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F5C342BD-5490-4202-8F97-7A972BB688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64576" y="3261278"/>
                <a:ext cx="612029" cy="191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5B686C1D-1E3A-4689-835A-264085B23C04}"/>
                  </a:ext>
                </a:extLst>
              </p14:cNvPr>
              <p14:cNvContentPartPr/>
              <p14:nvPr/>
            </p14:nvContentPartPr>
            <p14:xfrm>
              <a:off x="3937000" y="5957454"/>
              <a:ext cx="895350" cy="41910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5B686C1D-1E3A-4689-835A-264085B23C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19423" y="5939689"/>
                <a:ext cx="930863" cy="454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A5733454-80D7-44D4-96EC-C72D778AD80B}"/>
                  </a:ext>
                </a:extLst>
              </p14:cNvPr>
              <p14:cNvContentPartPr/>
              <p14:nvPr/>
            </p14:nvContentPartPr>
            <p14:xfrm>
              <a:off x="7931726" y="2828636"/>
              <a:ext cx="314325" cy="64770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A5733454-80D7-44D4-96EC-C72D778AD8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13620" y="2810674"/>
                <a:ext cx="350175" cy="6832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38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DDFDCA9A-381A-44DE-A4DA-BC91F2054372}"/>
                  </a:ext>
                </a:extLst>
              </p14:cNvPr>
              <p14:cNvContentPartPr/>
              <p14:nvPr/>
            </p14:nvContentPartPr>
            <p14:xfrm>
              <a:off x="4306454" y="554181"/>
              <a:ext cx="9525" cy="9525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DDFDCA9A-381A-44DE-A4DA-BC91F20543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0204" y="7793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4DB8DEE2-CECD-4588-B754-98CED20BBF19}"/>
                  </a:ext>
                </a:extLst>
              </p14:cNvPr>
              <p14:cNvContentPartPr/>
              <p14:nvPr/>
            </p14:nvContentPartPr>
            <p14:xfrm>
              <a:off x="3856181" y="992908"/>
              <a:ext cx="9525" cy="9525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4DB8DEE2-CECD-4588-B754-98CED20BBF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456" y="526183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A172E4EB-8560-4844-868B-445A20586D0B}"/>
              </a:ext>
            </a:extLst>
          </p:cNvPr>
          <p:cNvSpPr txBox="1"/>
          <p:nvPr/>
        </p:nvSpPr>
        <p:spPr>
          <a:xfrm>
            <a:off x="868218" y="159558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frame[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'Ohio'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]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F9E1A2-1DCA-4ACA-B5D3-B189398023D0}"/>
              </a:ext>
            </a:extLst>
          </p:cNvPr>
          <p:cNvSpPr txBox="1"/>
          <p:nvPr/>
        </p:nvSpPr>
        <p:spPr>
          <a:xfrm>
            <a:off x="948809" y="2277948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10" name="圖片 10">
            <a:extLst>
              <a:ext uri="{FF2B5EF4-FFF2-40B4-BE49-F238E27FC236}">
                <a16:creationId xmlns:a16="http://schemas.microsoft.com/office/drawing/2014/main" id="{2269A237-AA9C-4AD6-91EF-5699249D7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668" y="2691245"/>
            <a:ext cx="3619211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FFD8-484A-45F9-89F1-B82F32CB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18" y="2731943"/>
            <a:ext cx="10515600" cy="1325563"/>
          </a:xfrm>
        </p:spPr>
        <p:txBody>
          <a:bodyPr/>
          <a:lstStyle/>
          <a:p>
            <a:r>
              <a:rPr lang="zh-TW">
                <a:ea typeface="+mj-lt"/>
                <a:cs typeface="+mj-lt"/>
              </a:rPr>
              <a:t>1 Reordering and Sorting Levels（重排序和層級排序）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519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D049-86DF-4A66-B8F3-E516D7D8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Swaplevel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A5245C-B4DE-40BA-8B8D-52E56ECF8724}"/>
              </a:ext>
            </a:extLst>
          </p:cNvPr>
          <p:cNvSpPr txBox="1"/>
          <p:nvPr/>
        </p:nvSpPr>
        <p:spPr>
          <a:xfrm>
            <a:off x="833582" y="2195945"/>
            <a:ext cx="5652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frame.swaplevel(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'key1'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'key2'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AE295C64-A9D4-424D-81DE-C039DCF1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017" y="3163599"/>
            <a:ext cx="3728604" cy="292071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F23FB24-B1A9-459D-A0B7-E415EAB1288B}"/>
              </a:ext>
            </a:extLst>
          </p:cNvPr>
          <p:cNvSpPr txBox="1"/>
          <p:nvPr/>
        </p:nvSpPr>
        <p:spPr>
          <a:xfrm>
            <a:off x="856445" y="2809039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3CB323-80AF-4ED8-8869-6FC9D36E9C0D}"/>
              </a:ext>
            </a:extLst>
          </p:cNvPr>
          <p:cNvSpPr txBox="1"/>
          <p:nvPr/>
        </p:nvSpPr>
        <p:spPr>
          <a:xfrm>
            <a:off x="7183582" y="182649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</a:rPr>
              <a:t>swaplevel可以接受2個階層名稱或編號 回傳兩個交換過的新物件(換位置)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7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AC41-A966-4D23-847C-1BD6BAA6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Sort_index()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A56F0-6BAF-4DF7-9824-50E40D44B56A}"/>
              </a:ext>
            </a:extLst>
          </p:cNvPr>
          <p:cNvSpPr txBox="1"/>
          <p:nvPr/>
        </p:nvSpPr>
        <p:spPr>
          <a:xfrm>
            <a:off x="833582" y="1711036"/>
            <a:ext cx="4752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frame.sort_index(level=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406AF5-EADD-42A8-89DE-C38E6D7B11EC}"/>
              </a:ext>
            </a:extLst>
          </p:cNvPr>
          <p:cNvSpPr txBox="1"/>
          <p:nvPr/>
        </p:nvSpPr>
        <p:spPr>
          <a:xfrm>
            <a:off x="833354" y="2647403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D1003932-EB36-404A-B7D4-909D46F9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36" y="3149919"/>
            <a:ext cx="4001654" cy="309816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44A72B3-4277-440D-B95A-38BC31C0D579}"/>
              </a:ext>
            </a:extLst>
          </p:cNvPr>
          <p:cNvSpPr txBox="1"/>
          <p:nvPr/>
        </p:nvSpPr>
        <p:spPr>
          <a:xfrm>
            <a:off x="7045037" y="1711036"/>
            <a:ext cx="42094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frame.sort_index(level=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id="{6793C00D-D27C-4A5E-B1FA-3E1D4417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39" y="3424526"/>
            <a:ext cx="3752850" cy="28260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AFCB8B5-EB58-4C7B-86EB-5AE58D0BD4B9}"/>
              </a:ext>
            </a:extLst>
          </p:cNvPr>
          <p:cNvSpPr/>
          <p:nvPr/>
        </p:nvSpPr>
        <p:spPr>
          <a:xfrm>
            <a:off x="3295073" y="1713345"/>
            <a:ext cx="912090" cy="33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86FB48-59F6-4EB2-8ADE-DF452FD59EC8}"/>
              </a:ext>
            </a:extLst>
          </p:cNvPr>
          <p:cNvSpPr/>
          <p:nvPr/>
        </p:nvSpPr>
        <p:spPr>
          <a:xfrm>
            <a:off x="9494982" y="1713345"/>
            <a:ext cx="912090" cy="33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B5386C-8593-4A8C-8C8A-4F8B127F23CE}"/>
              </a:ext>
            </a:extLst>
          </p:cNvPr>
          <p:cNvSpPr txBox="1"/>
          <p:nvPr/>
        </p:nvSpPr>
        <p:spPr>
          <a:xfrm>
            <a:off x="3216275" y="20848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= level='key1'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464695-A893-4F9A-B749-CE1197CA2213}"/>
              </a:ext>
            </a:extLst>
          </p:cNvPr>
          <p:cNvSpPr txBox="1"/>
          <p:nvPr/>
        </p:nvSpPr>
        <p:spPr>
          <a:xfrm>
            <a:off x="9335365" y="20848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= level='key2'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7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2A51D3A-04D6-4664-B080-04944945ACCB}"/>
              </a:ext>
            </a:extLst>
          </p:cNvPr>
          <p:cNvSpPr txBox="1"/>
          <p:nvPr/>
        </p:nvSpPr>
        <p:spPr>
          <a:xfrm>
            <a:off x="1076036" y="1491673"/>
            <a:ext cx="73498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ea typeface="新細明體"/>
              </a:rPr>
              <a:t>frame</a:t>
            </a:r>
            <a:r>
              <a:rPr lang="en-US" altLang="zh-TW" sz="2400">
                <a:solidFill>
                  <a:srgbClr val="666666"/>
                </a:solidFill>
                <a:ea typeface="新細明體"/>
              </a:rPr>
              <a:t>.</a:t>
            </a:r>
            <a:r>
              <a:rPr lang="en-US" altLang="zh-TW" sz="2400">
                <a:ea typeface="新細明體"/>
              </a:rPr>
              <a:t>swaplevel(</a:t>
            </a:r>
            <a:r>
              <a:rPr lang="en-US" altLang="zh-TW" sz="2400">
                <a:solidFill>
                  <a:srgbClr val="666666"/>
                </a:solidFill>
                <a:ea typeface="新細明體"/>
              </a:rPr>
              <a:t>0</a:t>
            </a:r>
            <a:r>
              <a:rPr lang="en-US" altLang="zh-TW" sz="2400">
                <a:ea typeface="新細明體"/>
              </a:rPr>
              <a:t>, </a:t>
            </a:r>
            <a:r>
              <a:rPr lang="en-US" altLang="zh-TW" sz="2400">
                <a:solidFill>
                  <a:srgbClr val="666666"/>
                </a:solidFill>
                <a:ea typeface="新細明體"/>
              </a:rPr>
              <a:t>1</a:t>
            </a:r>
            <a:r>
              <a:rPr lang="en-US" altLang="zh-TW" sz="2400">
                <a:ea typeface="新細明體"/>
              </a:rPr>
              <a:t>)</a:t>
            </a:r>
            <a:r>
              <a:rPr lang="en-US" altLang="zh-TW" sz="2400">
                <a:solidFill>
                  <a:srgbClr val="666666"/>
                </a:solidFill>
                <a:ea typeface="新細明體"/>
              </a:rPr>
              <a:t>.</a:t>
            </a:r>
            <a:r>
              <a:rPr lang="en-US" altLang="zh-TW" sz="2400">
                <a:ea typeface="新細明體"/>
              </a:rPr>
              <a:t>sort_index(level</a:t>
            </a:r>
            <a:r>
              <a:rPr lang="en-US" altLang="zh-TW" sz="2400">
                <a:solidFill>
                  <a:srgbClr val="666666"/>
                </a:solidFill>
                <a:ea typeface="新細明體"/>
              </a:rPr>
              <a:t>=0)</a:t>
            </a:r>
            <a:endParaRPr lang="en-US" altLang="zh-TW" sz="240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F4082BF3-B9DA-45A0-82A6-AFB98826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28" y="2623917"/>
            <a:ext cx="4832927" cy="35625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BD4BB50-C2A6-42F1-8A93-78A6D023F7AD}"/>
              </a:ext>
            </a:extLst>
          </p:cNvPr>
          <p:cNvSpPr txBox="1"/>
          <p:nvPr/>
        </p:nvSpPr>
        <p:spPr>
          <a:xfrm>
            <a:off x="8338127" y="2623127"/>
            <a:ext cx="27201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Key1,key2互換再按key2排</a:t>
            </a:r>
            <a:r>
              <a:rPr lang="zh-TW" altLang="en-US" dirty="0">
                <a:ea typeface="新細明體"/>
              </a:rPr>
              <a:t>列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C61DCC-F441-4EF1-8454-096CA6E542ED}"/>
              </a:ext>
            </a:extLst>
          </p:cNvPr>
          <p:cNvSpPr txBox="1"/>
          <p:nvPr/>
        </p:nvSpPr>
        <p:spPr>
          <a:xfrm>
            <a:off x="798718" y="2277948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10193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2732-3F96-4B3D-BE03-8217BBE4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6" y="2766580"/>
            <a:ext cx="10515600" cy="1325563"/>
          </a:xfrm>
        </p:spPr>
        <p:txBody>
          <a:bodyPr/>
          <a:lstStyle/>
          <a:p>
            <a:r>
              <a:rPr lang="zh-TW">
                <a:ea typeface="+mj-lt"/>
                <a:cs typeface="+mj-lt"/>
              </a:rPr>
              <a:t>2</a:t>
            </a:r>
            <a:r>
              <a:rPr lang="en-US" altLang="zh-TW">
                <a:ea typeface="+mj-lt"/>
                <a:cs typeface="+mj-lt"/>
              </a:rPr>
              <a:t>.</a:t>
            </a:r>
            <a:r>
              <a:rPr lang="zh-TW">
                <a:ea typeface="+mj-lt"/>
                <a:cs typeface="+mj-lt"/>
              </a:rPr>
              <a:t>Summary Statistics by Level (按層級來歸納</a:t>
            </a:r>
            <a:r>
              <a:rPr lang="zh-TW" dirty="0">
                <a:ea typeface="+mj-lt"/>
                <a:cs typeface="+mj-lt"/>
              </a:rPr>
              <a:t>統計數據)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8872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DF17E03-9C4F-4A3B-8A06-C0E4040DE38A}"/>
              </a:ext>
            </a:extLst>
          </p:cNvPr>
          <p:cNvSpPr txBox="1"/>
          <p:nvPr/>
        </p:nvSpPr>
        <p:spPr>
          <a:xfrm>
            <a:off x="695037" y="983673"/>
            <a:ext cx="54563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frame.</a:t>
            </a:r>
            <a:r>
              <a:rPr lang="en-US" altLang="zh-TW" sz="2400">
                <a:solidFill>
                  <a:srgbClr val="795E26"/>
                </a:solidFill>
                <a:latin typeface="Courier New"/>
                <a:ea typeface="新細明體"/>
                <a:cs typeface="Courier New"/>
              </a:rPr>
              <a:t>sum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(level=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'key2'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158CBD-BEEF-48D7-B8BA-ED5D0025172B}"/>
              </a:ext>
            </a:extLst>
          </p:cNvPr>
          <p:cNvSpPr txBox="1"/>
          <p:nvPr/>
        </p:nvSpPr>
        <p:spPr>
          <a:xfrm>
            <a:off x="879536" y="2254858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6379305-51A0-4AD5-BC17-4C6CF0E05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608" y="2821208"/>
            <a:ext cx="4578061" cy="2937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F8821E3B-2B28-4FFC-B1DB-439FFBF3B0BD}"/>
                  </a:ext>
                </a:extLst>
              </p14:cNvPr>
              <p14:cNvContentPartPr/>
              <p14:nvPr/>
            </p14:nvContentPartPr>
            <p14:xfrm>
              <a:off x="4340610" y="3982704"/>
              <a:ext cx="1257300" cy="196215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F8821E3B-2B28-4FFC-B1DB-439FFBF3B0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2643" y="3965076"/>
                <a:ext cx="1292874" cy="1997767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82A981E1-CCAB-414F-A833-30AA8B8CC245}"/>
              </a:ext>
            </a:extLst>
          </p:cNvPr>
          <p:cNvSpPr txBox="1"/>
          <p:nvPr/>
        </p:nvSpPr>
        <p:spPr>
          <a:xfrm>
            <a:off x="6098309" y="16648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index為key2的相加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215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963338-A186-4DA5-8C28-E19BD3DF87BF}"/>
              </a:ext>
            </a:extLst>
          </p:cNvPr>
          <p:cNvSpPr txBox="1"/>
          <p:nvPr/>
        </p:nvSpPr>
        <p:spPr>
          <a:xfrm>
            <a:off x="902854" y="833581"/>
            <a:ext cx="6345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frame.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(level=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'color'</a:t>
            </a:r>
            <a:r>
              <a:rPr lang="en-US" altLang="zh-TW">
                <a:latin typeface="Courier New"/>
                <a:cs typeface="Courier New"/>
              </a:rPr>
              <a:t>, axis=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92174E72-157A-47F7-B235-7537C325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861" y="2647368"/>
            <a:ext cx="3473161" cy="347316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56D31FD-52FA-4FFB-A75C-4AD170324742}"/>
              </a:ext>
            </a:extLst>
          </p:cNvPr>
          <p:cNvSpPr txBox="1"/>
          <p:nvPr/>
        </p:nvSpPr>
        <p:spPr>
          <a:xfrm>
            <a:off x="1018081" y="2416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執行結果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809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Agenda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PMingLiU"/>
                <a:ea typeface="新細明體"/>
                <a:cs typeface="Calibri"/>
              </a:rPr>
              <a:t>1.資料科學(data science)</a:t>
            </a:r>
            <a:r>
              <a:rPr lang="en-US" dirty="0" err="1">
                <a:latin typeface="PMingLiU"/>
                <a:ea typeface="新細明體"/>
                <a:cs typeface="Calibri"/>
              </a:rPr>
              <a:t>是什麼</a:t>
            </a:r>
            <a:r>
              <a:rPr lang="en-US" dirty="0">
                <a:latin typeface="PMingLiU"/>
                <a:ea typeface="新細明體"/>
                <a:cs typeface="Calibri"/>
              </a:rPr>
              <a:t>?</a:t>
            </a:r>
            <a:endParaRPr lang="zh-TW" altLang="en-US" dirty="0">
              <a:latin typeface="PMingLiU"/>
              <a:ea typeface="PMingLiU"/>
            </a:endParaRPr>
          </a:p>
          <a:p>
            <a:pPr marL="457200" lvl="1" indent="0">
              <a:buNone/>
            </a:pPr>
            <a:r>
              <a:rPr lang="en-US" altLang="zh-TW" dirty="0">
                <a:latin typeface="PMingLiU"/>
                <a:ea typeface="新細明體"/>
              </a:rPr>
              <a:t>2.分層索引</a:t>
            </a:r>
            <a:endParaRPr lang="zh-CN" altLang="en-US" dirty="0">
              <a:latin typeface="PMingLiU"/>
              <a:ea typeface="PMingLiU"/>
              <a:cs typeface="Calibri"/>
            </a:endParaRPr>
          </a:p>
          <a:p>
            <a:pPr marL="457200" lvl="1" indent="0">
              <a:buNone/>
            </a:pPr>
            <a:r>
              <a:rPr lang="en-US" altLang="zh-TW" dirty="0">
                <a:latin typeface="PMingLiU"/>
                <a:ea typeface="新細明體"/>
              </a:rPr>
              <a:t>3.Pandas</a:t>
            </a:r>
            <a:r>
              <a:rPr lang="zh-TW" altLang="en-US" dirty="0">
                <a:latin typeface="PMingLiU"/>
                <a:ea typeface="PMingLiU"/>
              </a:rPr>
              <a:t>資料分析技術</a:t>
            </a:r>
            <a:r>
              <a:rPr lang="en-US" altLang="zh-TW" dirty="0">
                <a:latin typeface="PMingLiU"/>
                <a:ea typeface="新細明體"/>
              </a:rPr>
              <a:t>:</a:t>
            </a:r>
            <a:endParaRPr lang="en-US" altLang="zh-TW" dirty="0">
              <a:latin typeface="PMingLiU"/>
              <a:ea typeface="新細明體"/>
              <a:cs typeface="Calibri"/>
            </a:endParaRPr>
          </a:p>
          <a:p>
            <a:pPr marL="457200" lvl="1" indent="0">
              <a:buNone/>
            </a:pPr>
            <a:r>
              <a:rPr lang="en-US" altLang="zh-TW" sz="1800" dirty="0">
                <a:latin typeface="PMingLiU"/>
                <a:ea typeface="新細明體"/>
              </a:rPr>
              <a:t>		(1) Donation Statistics by Occupation and Employer</a:t>
            </a:r>
            <a:r>
              <a:rPr lang="zh-TW" altLang="en-US" sz="1800" dirty="0">
                <a:latin typeface="PMingLiU"/>
                <a:ea typeface="PMingLiU"/>
              </a:rPr>
              <a:t>（按職業與雇主劃分的捐贈數據）</a:t>
            </a:r>
            <a:endParaRPr lang="zh-TW" altLang="en-US" sz="1800" dirty="0">
              <a:latin typeface="PMingLiU"/>
              <a:ea typeface="PMingLiU"/>
              <a:cs typeface="Calibri"/>
            </a:endParaRPr>
          </a:p>
          <a:p>
            <a:pPr marL="457200" lvl="1" indent="0">
              <a:buNone/>
            </a:pPr>
            <a:r>
              <a:rPr lang="en-US" altLang="zh-TW" sz="1800" dirty="0">
                <a:latin typeface="PMingLiU"/>
                <a:ea typeface="新細明體"/>
              </a:rPr>
              <a:t>		(2)</a:t>
            </a:r>
            <a:r>
              <a:rPr lang="en-US" altLang="zh-TW" sz="1800" b="1" dirty="0">
                <a:latin typeface="PMingLiU"/>
                <a:ea typeface="新細明體"/>
              </a:rPr>
              <a:t> </a:t>
            </a:r>
            <a:r>
              <a:rPr lang="en-US" altLang="zh-TW" sz="1800" dirty="0">
                <a:latin typeface="PMingLiU"/>
                <a:ea typeface="新細明體"/>
              </a:rPr>
              <a:t>Bucketing Donation Amounts</a:t>
            </a:r>
            <a:r>
              <a:rPr lang="zh-TW" altLang="en-US" sz="1800" dirty="0">
                <a:latin typeface="PMingLiU"/>
                <a:ea typeface="PMingLiU"/>
              </a:rPr>
              <a:t>（桶捐贈額）</a:t>
            </a:r>
            <a:endParaRPr lang="en-US" altLang="zh-TW" sz="1800" dirty="0">
              <a:latin typeface="PMingLiU"/>
              <a:ea typeface="PMingLiU"/>
            </a:endParaRPr>
          </a:p>
          <a:p>
            <a:pPr marL="457200" lvl="1" indent="0">
              <a:buNone/>
            </a:pPr>
            <a:r>
              <a:rPr lang="en-US" altLang="zh-TW" sz="1800" dirty="0">
                <a:latin typeface="PMingLiU"/>
                <a:ea typeface="新細明體"/>
              </a:rPr>
              <a:t>		(3) Donation Statistics by State</a:t>
            </a:r>
            <a:r>
              <a:rPr lang="zh-TW" altLang="en-US" sz="1800" dirty="0">
                <a:latin typeface="PMingLiU"/>
                <a:ea typeface="PMingLiU"/>
              </a:rPr>
              <a:t>（按州劃分的捐贈數據）</a:t>
            </a:r>
            <a:endParaRPr lang="en-US" altLang="zh-TW" sz="1800" dirty="0">
              <a:latin typeface="PMingLiU"/>
              <a:ea typeface="PMingLiU"/>
            </a:endParaRPr>
          </a:p>
          <a:p>
            <a:pPr marL="457200" lvl="1" indent="0">
              <a:buNone/>
            </a:pPr>
            <a:r>
              <a:rPr lang="en-US" altLang="zh-TW" dirty="0">
                <a:latin typeface="PMingLiU"/>
                <a:ea typeface="新細明體"/>
              </a:rPr>
              <a:t>4.Pandas</a:t>
            </a:r>
            <a:r>
              <a:rPr lang="zh-TW" altLang="en-US" dirty="0">
                <a:latin typeface="PMingLiU"/>
                <a:ea typeface="PMingLiU"/>
              </a:rPr>
              <a:t>資料分析技術</a:t>
            </a:r>
            <a:r>
              <a:rPr lang="en-US" altLang="zh-TW" dirty="0">
                <a:latin typeface="PMingLiU"/>
                <a:ea typeface="新細明體"/>
              </a:rPr>
              <a:t>:(2)</a:t>
            </a:r>
            <a:endParaRPr lang="en-US" altLang="zh-TW" dirty="0">
              <a:latin typeface="PMingLiU"/>
              <a:ea typeface="新細明體"/>
              <a:cs typeface="Calibri"/>
            </a:endParaRPr>
          </a:p>
          <a:p>
            <a:pPr marL="457200" lvl="1" indent="0">
              <a:buNone/>
            </a:pPr>
            <a:endParaRPr lang="zh-TW" altLang="en-US" dirty="0">
              <a:latin typeface="PMingLiU"/>
              <a:ea typeface="PMingLiU"/>
              <a:cs typeface="Calibri"/>
            </a:endParaRP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5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3233" y="2943651"/>
            <a:ext cx="10515600" cy="1325563"/>
          </a:xfrm>
        </p:spPr>
        <p:txBody>
          <a:bodyPr>
            <a:normAutofit/>
          </a:bodyPr>
          <a:lstStyle/>
          <a:p>
            <a:pPr lvl="1" algn="l"/>
            <a:r>
              <a:rPr lang="en-US" altLang="zh-TW" sz="4000" dirty="0" smtClean="0">
                <a:solidFill>
                  <a:srgbClr val="FF0000"/>
                </a:solidFill>
                <a:latin typeface="Calibri Light"/>
                <a:cs typeface="Calibri Light"/>
              </a:rPr>
              <a:t>Combining and Merging Datasets</a:t>
            </a:r>
            <a:r>
              <a:rPr lang="zh-TW" altLang="en-US" sz="4000" dirty="0" smtClean="0">
                <a:solidFill>
                  <a:srgbClr val="FF0000"/>
                </a:solidFill>
                <a:latin typeface="Calibri Light"/>
                <a:cs typeface="Calibri Light"/>
              </a:rPr>
              <a:t>（合並數據集）</a:t>
            </a:r>
            <a:endParaRPr lang="en-US" altLang="zh-TW" sz="4000" b="1" dirty="0">
              <a:solidFill>
                <a:srgbClr val="FF0000"/>
              </a:solidFill>
            </a:endParaRPr>
          </a:p>
          <a:p>
            <a:pPr lvl="1" algn="l">
              <a:lnSpc>
                <a:spcPct val="90000"/>
              </a:lnSpc>
              <a:spcBef>
                <a:spcPct val="0"/>
              </a:spcBef>
            </a:pP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147" y="136524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DataFrame</a:t>
            </a:r>
            <a:r>
              <a:rPr lang="zh-TW" altLang="en-US" dirty="0" smtClean="0"/>
              <a:t>資料庫式的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動作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71147" y="1317826"/>
            <a:ext cx="40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先</a:t>
            </a:r>
            <a:r>
              <a:rPr lang="zh-TW" altLang="en-US" sz="2400" dirty="0" smtClean="0"/>
              <a:t>建立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個</a:t>
            </a:r>
            <a:r>
              <a:rPr lang="en-US" altLang="zh-TW" sz="2400" dirty="0" err="1" smtClean="0"/>
              <a:t>dataframe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71147" y="2096896"/>
            <a:ext cx="9665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df1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'data1'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)})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1147" y="30548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df2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'data2'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)})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72" y="3701201"/>
            <a:ext cx="1479019" cy="30436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584" y="3964969"/>
            <a:ext cx="2306232" cy="236248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705100" y="37012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df1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763608" y="355209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df2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7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18" y="3326151"/>
            <a:ext cx="2104774" cy="25549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1506022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(df1, 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df2, on=“key”)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6D31FD-52FA-4FFB-A75C-4AD170324742}"/>
              </a:ext>
            </a:extLst>
          </p:cNvPr>
          <p:cNvSpPr txBox="1"/>
          <p:nvPr/>
        </p:nvSpPr>
        <p:spPr>
          <a:xfrm>
            <a:off x="938950" y="2369920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執行結果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26877" y="2600752"/>
            <a:ext cx="248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需要有共同的</a:t>
            </a:r>
            <a:r>
              <a:rPr lang="en-US" altLang="zh-TW" dirty="0" smtClean="0"/>
              <a:t>key(</a:t>
            </a:r>
            <a:r>
              <a:rPr lang="zh-TW" altLang="en-US" dirty="0" smtClean="0"/>
              <a:t>交</a:t>
            </a:r>
            <a:r>
              <a:rPr lang="zh-TW" altLang="en-US" dirty="0"/>
              <a:t>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295" y="1986701"/>
            <a:ext cx="1479019" cy="304360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241" y="1986701"/>
            <a:ext cx="2306232" cy="2362482"/>
          </a:xfrm>
          <a:prstGeom prst="rect">
            <a:avLst/>
          </a:prstGeom>
        </p:spPr>
      </p:pic>
      <p:sp>
        <p:nvSpPr>
          <p:cNvPr id="9" name="乘號 8"/>
          <p:cNvSpPr/>
          <p:nvPr/>
        </p:nvSpPr>
        <p:spPr>
          <a:xfrm>
            <a:off x="9262177" y="3745523"/>
            <a:ext cx="514869" cy="50995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6847295" y="3437674"/>
            <a:ext cx="514869" cy="50995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6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分開指定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11469" y="1690688"/>
            <a:ext cx="103075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df3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lkey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'data1'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)})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df4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rkey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'data2'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)})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1468" y="3475112"/>
            <a:ext cx="852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(df3, df4,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left_on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lkey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rkey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5715" y="3475112"/>
            <a:ext cx="4343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26149" y="24604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963" y="3168016"/>
            <a:ext cx="3342991" cy="317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  <a:r>
              <a:rPr lang="zh-TW" altLang="en-US" dirty="0" smtClean="0"/>
              <a:t> </a:t>
            </a:r>
            <a:r>
              <a:rPr lang="en-US" altLang="zh-TW" dirty="0" smtClean="0"/>
              <a:t>how</a:t>
            </a:r>
            <a:r>
              <a:rPr lang="zh-TW" altLang="en-US" dirty="0" smtClean="0"/>
              <a:t>選項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22859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(df1, df2, how=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'outer'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001" y="2092486"/>
            <a:ext cx="2333376" cy="384400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514934" y="17609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7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</a:t>
            </a:r>
            <a:r>
              <a:rPr lang="zh-TW" altLang="en-US" dirty="0" smtClean="0"/>
              <a:t>選項不同的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種類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14832"/>
              </p:ext>
            </p:extLst>
          </p:nvPr>
        </p:nvGraphicFramePr>
        <p:xfrm>
          <a:off x="1643184" y="2469338"/>
          <a:ext cx="8905631" cy="238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444">
                  <a:extLst>
                    <a:ext uri="{9D8B030D-6E8A-4147-A177-3AD203B41FA5}">
                      <a16:colId xmlns:a16="http://schemas.microsoft.com/office/drawing/2014/main" val="1013918693"/>
                    </a:ext>
                  </a:extLst>
                </a:gridCol>
                <a:gridCol w="6055187">
                  <a:extLst>
                    <a:ext uri="{9D8B030D-6E8A-4147-A177-3AD203B41FA5}">
                      <a16:colId xmlns:a16="http://schemas.microsoft.com/office/drawing/2014/main" val="200726869"/>
                    </a:ext>
                  </a:extLst>
                </a:gridCol>
              </a:tblGrid>
              <a:tr h="47680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行為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35090"/>
                  </a:ext>
                </a:extLst>
              </a:tr>
              <a:tr h="4768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‘inner’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只用兩邊表格都有的</a:t>
                      </a:r>
                      <a:r>
                        <a:rPr lang="en-US" altLang="zh-TW" dirty="0" smtClean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03557"/>
                  </a:ext>
                </a:extLst>
              </a:tr>
              <a:tr h="4768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‘left’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使用左方表個中所有的</a:t>
                      </a:r>
                      <a:r>
                        <a:rPr lang="en-US" altLang="zh-TW" dirty="0" smtClean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09498"/>
                  </a:ext>
                </a:extLst>
              </a:tr>
              <a:tr h="4768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‘right’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使用右方表個中所有的</a:t>
                      </a:r>
                      <a:r>
                        <a:rPr lang="en-US" altLang="zh-TW" dirty="0" smtClean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81670"/>
                  </a:ext>
                </a:extLst>
              </a:tr>
              <a:tr h="4768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‘outer’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兩邊表格有出線的</a:t>
                      </a:r>
                      <a:r>
                        <a:rPr lang="en-US" altLang="zh-TW" dirty="0" smtClean="0"/>
                        <a:t>key</a:t>
                      </a:r>
                      <a:r>
                        <a:rPr lang="zh-TW" altLang="en-US" dirty="0" smtClean="0"/>
                        <a:t>都使用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69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3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多對多合併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8200" y="1666876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先建立兩個</a:t>
            </a:r>
            <a:r>
              <a:rPr lang="en-US" altLang="zh-TW" dirty="0" err="1" smtClean="0"/>
              <a:t>dataframe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171590"/>
            <a:ext cx="9017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df1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'data1'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)})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199" y="3143181"/>
            <a:ext cx="8332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df2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'data2'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)})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25" y="3919833"/>
            <a:ext cx="1534701" cy="25952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320" y="3789512"/>
            <a:ext cx="1866287" cy="264752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61746" y="391983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df1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94274" y="37879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df2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87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多對多</a:t>
            </a:r>
            <a:r>
              <a:rPr lang="en-US" altLang="zh-TW" dirty="0" smtClean="0"/>
              <a:t>(how</a:t>
            </a:r>
            <a:r>
              <a:rPr lang="zh-TW" altLang="en-US" dirty="0" smtClean="0"/>
              <a:t>的使用</a:t>
            </a:r>
            <a:r>
              <a:rPr lang="en-US" altLang="zh-TW" dirty="0" smtClean="0"/>
              <a:t>)(1)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16540" y="2242011"/>
            <a:ext cx="5695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(df1, df2, on=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how=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'left'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904102" y="10279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384" y="1462088"/>
            <a:ext cx="2408101" cy="492090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01369" y="3667507"/>
            <a:ext cx="552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兩個表個的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只有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個但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後會出現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=&gt;</a:t>
            </a:r>
            <a:r>
              <a:rPr lang="zh-TW" altLang="en-US" dirty="0" smtClean="0">
                <a:solidFill>
                  <a:srgbClr val="FF0000"/>
                </a:solidFill>
              </a:rPr>
              <a:t>笛卡爾積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69" y="4225271"/>
            <a:ext cx="3153215" cy="23815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53354" y="2242011"/>
            <a:ext cx="145073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多對多</a:t>
            </a:r>
            <a:r>
              <a:rPr lang="en-US" altLang="zh-TW" dirty="0"/>
              <a:t>(how</a:t>
            </a:r>
            <a:r>
              <a:rPr lang="zh-TW" altLang="en-US" dirty="0"/>
              <a:t>的使用</a:t>
            </a:r>
            <a:r>
              <a:rPr lang="en-US" altLang="zh-TW" dirty="0" smtClean="0"/>
              <a:t>)(2)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3182761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(df1, df2, how=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'inner'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092" y="1402517"/>
            <a:ext cx="2669684" cy="499633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93834" y="10331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8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進行合併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將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傳入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08537" y="2851272"/>
            <a:ext cx="115941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left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'foo'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'foo'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'bar'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'key2'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'one'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'two'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'one'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lval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]})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right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'foo'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'foo'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'bar'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'bar'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'key2'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'one'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'one'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'one'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'two'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rval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]})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77407" y="2853837"/>
            <a:ext cx="4044461" cy="595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012222" y="3947014"/>
            <a:ext cx="5096608" cy="595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75945" y="2086314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dataframe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61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933-CD05-4F6B-86E1-B5E329EF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FF0000"/>
                </a:solidFill>
                <a:ea typeface="新細明體"/>
                <a:cs typeface="Calibri Light"/>
              </a:rPr>
              <a:t>資料科學(data science)是什麼?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0BA9014-F053-4041-86C5-D3A763482317}"/>
              </a:ext>
            </a:extLst>
          </p:cNvPr>
          <p:cNvSpPr txBox="1"/>
          <p:nvPr/>
        </p:nvSpPr>
        <p:spPr>
          <a:xfrm>
            <a:off x="603955" y="2353733"/>
            <a:ext cx="1118164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>
                <a:ea typeface="新細明體"/>
              </a:rPr>
              <a:t>資料科學(</a:t>
            </a:r>
            <a:r>
              <a:rPr lang="en-US" altLang="zh-TW" sz="2800">
                <a:ea typeface="新細明體"/>
              </a:rPr>
              <a:t>data science)</a:t>
            </a:r>
            <a:r>
              <a:rPr lang="zh-TW" altLang="en-US" sz="2800">
                <a:ea typeface="新細明體"/>
              </a:rPr>
              <a:t>是一門利用資料學習知識的學科，其目標是通過從</a:t>
            </a:r>
            <a:r>
              <a:rPr lang="zh-TW" altLang="en-US" sz="2800">
                <a:solidFill>
                  <a:srgbClr val="FF0000"/>
                </a:solidFill>
                <a:ea typeface="新細明體"/>
              </a:rPr>
              <a:t>資料中提取出有價值的部分來生產資料產品</a:t>
            </a:r>
            <a:r>
              <a:rPr lang="zh-TW" altLang="en-US" sz="2800">
                <a:ea typeface="新細明體"/>
              </a:rPr>
              <a:t>。它結合了諸多領域中的理論和技術，包括應用數學、統計、圖型識別、機器學習、資料視覺化、資料倉儲以及高效能計算。資料科學通過運用各種相關的資料來幫助非專業人士理解問題。</a:t>
            </a:r>
            <a:endParaRPr lang="en-US" altLang="zh-TW" sz="2800">
              <a:ea typeface="新細明體"/>
              <a:cs typeface="Calibr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27BC08B-3ED0-47A4-982C-443CE2CFBA7E}"/>
              </a:ext>
            </a:extLst>
          </p:cNvPr>
          <p:cNvSpPr txBox="1"/>
          <p:nvPr/>
        </p:nvSpPr>
        <p:spPr>
          <a:xfrm>
            <a:off x="3454400" y="6417731"/>
            <a:ext cx="91073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資料來源:</a:t>
            </a:r>
            <a:r>
              <a:rPr lang="zh-TW">
                <a:ea typeface="+mn-lt"/>
                <a:cs typeface="+mn-lt"/>
              </a:rPr>
              <a:t>https://zh.wikipedia.org/wiki/%E6%95%B0%E6%8D%AE%E7%A7%91%E5%AD%A6</a:t>
            </a:r>
            <a:endParaRPr lang="zh-TW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8991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0453" y="1681480"/>
            <a:ext cx="10421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(left, right, on=[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'key1'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'key2'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], how=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'outer'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7169" y="1681480"/>
            <a:ext cx="3683977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89" y="3302860"/>
            <a:ext cx="2984396" cy="250120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595871" y="2830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27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81111" y="1301234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(left, right, on=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69" y="2652626"/>
            <a:ext cx="4181325" cy="300088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165672" y="22041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1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716" y="255441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2.Merging </a:t>
            </a:r>
            <a:r>
              <a:rPr lang="en-US" altLang="zh-TW" dirty="0"/>
              <a:t>on Index</a:t>
            </a:r>
            <a:r>
              <a:rPr lang="zh-TW" altLang="en-US" dirty="0"/>
              <a:t>（在</a:t>
            </a:r>
            <a:r>
              <a:rPr lang="en-US" altLang="zh-TW" dirty="0"/>
              <a:t>index</a:t>
            </a:r>
            <a:r>
              <a:rPr lang="zh-TW" altLang="en-US" dirty="0"/>
              <a:t>上</a:t>
            </a:r>
            <a:r>
              <a:rPr lang="zh-TW" altLang="en-US" dirty="0" smtClean="0"/>
              <a:t>做</a:t>
            </a:r>
            <a:r>
              <a:rPr lang="zh-TW" altLang="en-US" dirty="0"/>
              <a:t>合併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25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先建立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err="1" smtClean="0"/>
              <a:t>dataframe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55430" y="1929843"/>
            <a:ext cx="10922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left1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'value'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)})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5429" y="3053082"/>
            <a:ext cx="9876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right1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group_val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3.5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]}, index=[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50" y="3938568"/>
            <a:ext cx="1105054" cy="2010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406" y="4294401"/>
            <a:ext cx="1741023" cy="129839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490054" y="3594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5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left_index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right_index</a:t>
            </a:r>
            <a:r>
              <a:rPr lang="zh-TW" altLang="en-US" dirty="0" smtClean="0"/>
              <a:t>來合併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199" y="2165058"/>
            <a:ext cx="9193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(left1, right1,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left_on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right_index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46" y="3179392"/>
            <a:ext cx="2761206" cy="257077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37500" y="29085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2074985"/>
            <a:ext cx="2370992" cy="459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141677" y="2778369"/>
            <a:ext cx="25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用右邊的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進行合併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8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outer</a:t>
            </a:r>
            <a:r>
              <a:rPr lang="zh-TW" altLang="en-US" dirty="0" smtClean="0"/>
              <a:t>合併方法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199" y="2191435"/>
            <a:ext cx="11084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(left1, right1,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left_on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right_index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how=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'outer'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521" y="2885668"/>
            <a:ext cx="3132755" cy="335767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835277" y="28522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678008" y="2191435"/>
            <a:ext cx="152106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94521" y="5799212"/>
            <a:ext cx="319723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3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多層級索引的數據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099038" y="1793631"/>
            <a:ext cx="298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建立兩個</a:t>
            </a:r>
            <a:r>
              <a:rPr lang="en-US" altLang="zh-TW" dirty="0" err="1" smtClean="0"/>
              <a:t>datafrme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多層級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294907"/>
            <a:ext cx="10673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'Ohio'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'Ohio'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Ohio'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'Nevada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'Nevada'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zh-TW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'key2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zh-TW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'data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.)})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200429"/>
            <a:ext cx="1162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).reshape((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index=[[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'Nevada'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'Nevada'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'Ohio'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Ohio</a:t>
            </a:r>
            <a:r>
              <a:rPr lang="en-US" altLang="zh-TW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'Ohio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'Ohio'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columns=[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'event1'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'event2'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04" y="4431712"/>
            <a:ext cx="2005873" cy="192185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98708" y="422280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230" y="4317025"/>
            <a:ext cx="234347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進行合併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199" y="2026558"/>
            <a:ext cx="11172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left_on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'key2'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right_index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199" y="300875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047" y="3441334"/>
            <a:ext cx="4680981" cy="27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進行合併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199" y="300875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67" y="3378091"/>
            <a:ext cx="3455093" cy="28268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71953" y="1611059"/>
            <a:ext cx="10184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left_on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'key2'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right_index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how=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'outer'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802467" y="5398477"/>
            <a:ext cx="3917179" cy="7185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976446" y="1934224"/>
            <a:ext cx="1626577" cy="255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1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兩邊同時使用多層</a:t>
            </a:r>
            <a:r>
              <a:rPr lang="en-US" altLang="zh-TW" dirty="0" smtClean="0"/>
              <a:t>index</a:t>
            </a:r>
            <a:r>
              <a:rPr lang="zh-TW" altLang="en-US" dirty="0"/>
              <a:t>合併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099038" y="1784838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建立兩個</a:t>
            </a:r>
            <a:r>
              <a:rPr lang="en-US" altLang="zh-TW" dirty="0" err="1" smtClean="0"/>
              <a:t>dataframe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9037" y="2248320"/>
            <a:ext cx="90384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left2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.],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.],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index=[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columns=[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'Ohio'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'Nevada'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9037" y="3105752"/>
            <a:ext cx="105331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right2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.],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9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.],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.],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index=[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columns=[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'Missouri'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'Alabama'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35" y="4385080"/>
            <a:ext cx="2203196" cy="19277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24" y="4385080"/>
            <a:ext cx="2178161" cy="192779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8200" y="401574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55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0818" y="3761336"/>
            <a:ext cx="10515600" cy="1325563"/>
          </a:xfrm>
        </p:spPr>
        <p:txBody>
          <a:bodyPr>
            <a:normAutofit/>
          </a:bodyPr>
          <a:lstStyle/>
          <a:p>
            <a:pPr lvl="1" algn="l"/>
            <a:r>
              <a:rPr lang="zh-TW" altLang="en-US" sz="4000" dirty="0">
                <a:solidFill>
                  <a:srgbClr val="FF0000"/>
                </a:solidFill>
                <a:latin typeface="Calibri Light"/>
                <a:cs typeface="Calibri Light"/>
              </a:rPr>
              <a:t>分層索引</a:t>
            </a:r>
            <a:r>
              <a:rPr lang="en-US" altLang="zh-TW" sz="4000" dirty="0">
                <a:solidFill>
                  <a:srgbClr val="FF0000"/>
                </a:solidFill>
                <a:latin typeface="Calibri Light"/>
                <a:cs typeface="Calibri Light"/>
              </a:rPr>
              <a:t>(</a:t>
            </a:r>
            <a:r>
              <a:rPr lang="en-US" altLang="zh-TW" sz="4000" b="1" dirty="0">
                <a:solidFill>
                  <a:srgbClr val="FF0000"/>
                </a:solidFill>
                <a:latin typeface="Calibri Light"/>
                <a:cs typeface="Calibri Light"/>
              </a:rPr>
              <a:t>Hierarchical</a:t>
            </a:r>
            <a:r>
              <a:rPr lang="zh-TW" altLang="en-US" sz="4000" b="1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n-US" altLang="zh-TW" sz="4000" b="1" dirty="0">
                <a:solidFill>
                  <a:srgbClr val="FF0000"/>
                </a:solidFill>
                <a:latin typeface="Calibri Light"/>
                <a:cs typeface="Calibri Light"/>
              </a:rPr>
              <a:t>Indexing</a:t>
            </a:r>
            <a:r>
              <a:rPr lang="en-US" altLang="zh-TW" sz="4000" dirty="0">
                <a:solidFill>
                  <a:srgbClr val="FF0000"/>
                </a:solidFill>
                <a:latin typeface="Calibri Light"/>
                <a:cs typeface="Calibri Light"/>
              </a:rPr>
              <a:t>)</a:t>
            </a:r>
            <a:endParaRPr lang="en-US" sz="4000" dirty="0">
              <a:solidFill>
                <a:srgbClr val="FF0000"/>
              </a:solidFill>
            </a:endParaRPr>
          </a:p>
          <a:p>
            <a:pPr lvl="1" algn="l"/>
            <a:endParaRPr lang="en-US" altLang="zh-TW" sz="4000" b="1" dirty="0">
              <a:solidFill>
                <a:srgbClr val="FF0000"/>
              </a:solidFill>
            </a:endParaRPr>
          </a:p>
          <a:p>
            <a:pPr lvl="1" algn="l">
              <a:lnSpc>
                <a:spcPct val="90000"/>
              </a:lnSpc>
              <a:spcBef>
                <a:spcPct val="0"/>
              </a:spcBef>
            </a:pP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89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進行</a:t>
            </a:r>
            <a:r>
              <a:rPr lang="zh-TW" altLang="en-US" dirty="0"/>
              <a:t>合併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2235396"/>
            <a:ext cx="10635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pd.merge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(left2, right2, how=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'outer'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left_index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right_index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288154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506" y="3319335"/>
            <a:ext cx="3772456" cy="25282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55677" y="2127738"/>
            <a:ext cx="4668715" cy="476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94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Join(1)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1808" y="18682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left2.join(right2, how=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'outer'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82" y="2969236"/>
            <a:ext cx="4242914" cy="27517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49315" y="260696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977996" y="2326434"/>
            <a:ext cx="384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TW" dirty="0" smtClean="0">
                <a:solidFill>
                  <a:srgbClr val="FF0000"/>
                </a:solidFill>
              </a:rPr>
              <a:t>B</a:t>
            </a:r>
            <a:r>
              <a:rPr lang="zh-TW" altLang="en-US" dirty="0" smtClean="0">
                <a:solidFill>
                  <a:srgbClr val="FF0000"/>
                </a:solidFill>
              </a:rPr>
              <a:t>合併但是沒有</a:t>
            </a:r>
            <a:r>
              <a:rPr lang="en-US" altLang="zh-TW" dirty="0" smtClean="0">
                <a:solidFill>
                  <a:srgbClr val="FF0000"/>
                </a:solidFill>
              </a:rPr>
              <a:t>B</a:t>
            </a:r>
            <a:r>
              <a:rPr lang="zh-TW" altLang="en-US" dirty="0" smtClean="0">
                <a:solidFill>
                  <a:srgbClr val="FF0000"/>
                </a:solidFill>
              </a:rPr>
              <a:t>的資料只有</a:t>
            </a:r>
            <a:r>
              <a:rPr lang="en-US" altLang="zh-TW" dirty="0" smtClean="0">
                <a:solidFill>
                  <a:srgbClr val="FF0000"/>
                </a:solidFill>
              </a:rPr>
              <a:t>index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Join(2)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199" y="1956219"/>
            <a:ext cx="66176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left1.join(right1, on=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'key'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88" y="2879549"/>
            <a:ext cx="2756888" cy="307235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86142" y="251021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8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Index</a:t>
            </a:r>
            <a:r>
              <a:rPr lang="zh-TW" altLang="en-US" dirty="0" smtClean="0"/>
              <a:t>對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作為</a:t>
            </a:r>
            <a:r>
              <a:rPr lang="en-US" altLang="zh-TW" dirty="0" smtClean="0"/>
              <a:t>key</a:t>
            </a:r>
            <a:r>
              <a:rPr lang="zh-TW" altLang="en-US" dirty="0" smtClean="0"/>
              <a:t>進行合併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8200" y="1409307"/>
            <a:ext cx="391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傳入一個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組成的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到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中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2268415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建立</a:t>
            </a:r>
            <a:r>
              <a:rPr lang="en-US" altLang="zh-TW" dirty="0" err="1" smtClean="0"/>
              <a:t>dataframe</a:t>
            </a: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946638" y="2822821"/>
            <a:ext cx="10078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another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.],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9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.],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.],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.]],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index=[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'f'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columns=[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'New York'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'Oregon'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306" y="3855323"/>
            <a:ext cx="2577356" cy="240758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49411" y="374615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5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6207" y="1090191"/>
            <a:ext cx="6396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left2.join([right2, another])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2530" y="2620736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執行結果 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25" y="3393017"/>
            <a:ext cx="7934619" cy="21900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04746" y="3261946"/>
            <a:ext cx="7016262" cy="518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7462" y="1173704"/>
            <a:ext cx="91733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left2.join([right2, another], how=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'outer'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27" y="2564649"/>
            <a:ext cx="6396688" cy="31535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65815" y="2102984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執行結果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31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2598371"/>
            <a:ext cx="10515600" cy="1325563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3.Concatenating </a:t>
            </a:r>
            <a:r>
              <a:rPr lang="en-US" altLang="zh-TW" dirty="0"/>
              <a:t>Along an Axis</a:t>
            </a:r>
            <a:r>
              <a:rPr lang="zh-TW" altLang="en-US" dirty="0"/>
              <a:t>（沿著軸串聯）</a:t>
            </a:r>
          </a:p>
        </p:txBody>
      </p:sp>
    </p:spTree>
    <p:extLst>
      <p:ext uri="{BB962C8B-B14F-4D97-AF65-F5344CB8AC3E}">
        <p14:creationId xmlns:p14="http://schemas.microsoft.com/office/powerpoint/2010/main" val="5119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870438" y="69459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先建立一個陣</a:t>
            </a:r>
            <a:r>
              <a:rPr lang="zh-TW" altLang="en-US" sz="2400" dirty="0"/>
              <a:t>列</a:t>
            </a:r>
          </a:p>
        </p:txBody>
      </p:sp>
      <p:sp>
        <p:nvSpPr>
          <p:cNvPr id="4" name="矩形 3"/>
          <p:cNvSpPr/>
          <p:nvPr/>
        </p:nvSpPr>
        <p:spPr>
          <a:xfrm>
            <a:off x="984738" y="1696887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.).reshape((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4984" y="1696887"/>
            <a:ext cx="190450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63915" y="21100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0~11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18938" y="1696887"/>
            <a:ext cx="190450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172299" y="206621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*</a:t>
            </a:r>
            <a:r>
              <a:rPr lang="en-US" altLang="zh-TW" dirty="0" smtClean="0"/>
              <a:t>4</a:t>
            </a:r>
            <a:r>
              <a:rPr lang="zh-TW" altLang="en-US" dirty="0" smtClean="0"/>
              <a:t>的陣列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47" y="3548390"/>
            <a:ext cx="7928415" cy="203472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07554" y="2735088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執行結果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626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Concatenate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55430" y="19386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np.concatenate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axis=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24" y="3532273"/>
            <a:ext cx="7767351" cy="11716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54215" y="3279531"/>
            <a:ext cx="3141785" cy="1582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76895" y="3279531"/>
            <a:ext cx="3141785" cy="1582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35981" y="292524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arr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75078" y="286196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arr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55430" y="263799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執行結果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13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23645" y="2208937"/>
            <a:ext cx="88655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s1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pd.Series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index=[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s2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pd.Series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index=[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'd'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s3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pd.Series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index=[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'f'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'g'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50630" y="1222131"/>
            <a:ext cx="283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index</a:t>
            </a:r>
            <a:r>
              <a:rPr lang="zh-TW" altLang="en-US" sz="2400" dirty="0" smtClean="0"/>
              <a:t>皆不同的</a:t>
            </a:r>
            <a:r>
              <a:rPr lang="en-US" altLang="zh-TW" sz="2400" dirty="0" smtClean="0"/>
              <a:t>Series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0937" y="4387362"/>
            <a:ext cx="199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放入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傳入</a:t>
            </a:r>
            <a:r>
              <a:rPr lang="en-US" altLang="zh-TW" dirty="0" err="1" smtClean="0"/>
              <a:t>conca</a:t>
            </a:r>
            <a:r>
              <a:rPr lang="en-US" altLang="zh-TW" dirty="0" err="1"/>
              <a:t>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93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83E5-C8D4-47A5-88C4-0EE1A60D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分層索引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FEEA78F-A178-41D4-B2C2-67870DC61CE3}"/>
              </a:ext>
            </a:extLst>
          </p:cNvPr>
          <p:cNvSpPr txBox="1"/>
          <p:nvPr/>
        </p:nvSpPr>
        <p:spPr>
          <a:xfrm>
            <a:off x="833582" y="1641764"/>
            <a:ext cx="1057101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 = pd.Series(np.random.randn(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9</a:t>
            </a:r>
            <a:r>
              <a:rPr lang="en-US" altLang="zh-TW">
                <a:latin typeface="Courier New"/>
                <a:cs typeface="Courier New"/>
              </a:rPr>
              <a:t>),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index=[[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'd'</a:t>
            </a:r>
            <a:r>
              <a:rPr lang="en-US" altLang="zh-TW">
                <a:latin typeface="Courier New"/>
                <a:cs typeface="Courier New"/>
              </a:rPr>
              <a:t>],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       [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3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3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3</a:t>
            </a:r>
            <a:r>
              <a:rPr lang="en-US" altLang="zh-TW">
                <a:latin typeface="Courier New"/>
                <a:cs typeface="Courier New"/>
              </a:rPr>
              <a:t>]])</a:t>
            </a:r>
          </a:p>
          <a:p>
            <a:r>
              <a:rPr lang="en-US" altLang="zh-TW">
                <a:latin typeface="Courier New"/>
                <a:cs typeface="Courier New"/>
              </a:rPr>
              <a:t>data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1D72A9-5004-4128-9C9D-1D17C73099F6}"/>
              </a:ext>
            </a:extLst>
          </p:cNvPr>
          <p:cNvSpPr txBox="1"/>
          <p:nvPr/>
        </p:nvSpPr>
        <p:spPr>
          <a:xfrm>
            <a:off x="833355" y="2982221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0FF0F5D7-20B7-4245-AEEF-D443307B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28" y="2694086"/>
            <a:ext cx="2279361" cy="31406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5C2DB8-AC61-4276-9EFC-D24DDE31D5E5}"/>
              </a:ext>
            </a:extLst>
          </p:cNvPr>
          <p:cNvSpPr/>
          <p:nvPr/>
        </p:nvSpPr>
        <p:spPr>
          <a:xfrm>
            <a:off x="4334164" y="2798618"/>
            <a:ext cx="750454" cy="2632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51E7EE3-8A88-4F4C-A54C-49BE9CEBAD48}"/>
              </a:ext>
            </a:extLst>
          </p:cNvPr>
          <p:cNvSpPr txBox="1"/>
          <p:nvPr/>
        </p:nvSpPr>
        <p:spPr>
          <a:xfrm>
            <a:off x="2604366" y="38628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擁有複數index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332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</a:t>
            </a:r>
            <a:r>
              <a:rPr lang="zh-TW" altLang="en-US" dirty="0" smtClean="0"/>
              <a:t>入</a:t>
            </a:r>
            <a:r>
              <a:rPr lang="en-US" altLang="zh-TW" dirty="0" err="1" smtClean="0"/>
              <a:t>concat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969450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pd.concat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([s1, s2, s3])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994245" y="1969450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執行結果 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587" y="2338782"/>
            <a:ext cx="2690891" cy="32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傳入</a:t>
            </a:r>
            <a:r>
              <a:rPr lang="en-US" altLang="zh-TW" dirty="0" err="1" smtClean="0"/>
              <a:t>concat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2189257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pd.concat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([s1, s2, s3], axis=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9292" y="2088173"/>
            <a:ext cx="1169377" cy="57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574323" y="1899138"/>
            <a:ext cx="479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Axis</a:t>
            </a:r>
            <a:r>
              <a:rPr lang="zh-TW" altLang="en-US" dirty="0" smtClean="0"/>
              <a:t>預設為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，指定為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就會變成一個</a:t>
            </a:r>
            <a:r>
              <a:rPr lang="en-US" altLang="zh-TW" dirty="0" err="1" smtClean="0"/>
              <a:t>DataFrame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472" y="3057158"/>
            <a:ext cx="2171700" cy="323073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350083" y="282632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執行結果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8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傳入</a:t>
            </a:r>
            <a:r>
              <a:rPr lang="en-US" altLang="zh-TW" dirty="0" err="1" smtClean="0"/>
              <a:t>concat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2171672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s4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pd.concat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([s1, s3])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53796" y="2171672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pd.concat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([s1, s4], axis=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87" y="3587572"/>
            <a:ext cx="2844601" cy="220655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16737" y="294062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執行結果 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99" y="2940625"/>
            <a:ext cx="2073586" cy="335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傳入</a:t>
            </a:r>
            <a:r>
              <a:rPr lang="en-US" altLang="zh-TW" dirty="0" err="1" smtClean="0"/>
              <a:t>concat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28966" y="2198049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pd.concat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([s1, s4], axis=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join=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'inner'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7414" y="2958210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執行結果 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556" y="3419875"/>
            <a:ext cx="2171752" cy="24432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67654" y="2074985"/>
            <a:ext cx="1696915" cy="492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60123" y="168415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</a:t>
            </a:r>
            <a:r>
              <a:rPr lang="zh-TW" altLang="en-US" dirty="0" smtClean="0"/>
              <a:t>刪除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97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448887" y="2758985"/>
            <a:ext cx="12296371" cy="1184452"/>
          </a:xfrm>
        </p:spPr>
        <p:txBody>
          <a:bodyPr>
            <a:normAutofit fontScale="90000"/>
          </a:bodyPr>
          <a:lstStyle/>
          <a:p>
            <a:pPr marL="457200" lvl="1" indent="0">
              <a:buNone/>
            </a:pPr>
            <a:r>
              <a:rPr lang="en-US" altLang="zh-TW" sz="4800">
                <a:solidFill>
                  <a:srgbClr val="FF0000"/>
                </a:solidFill>
              </a:rPr>
              <a:t>Pandas</a:t>
            </a:r>
            <a:r>
              <a:rPr lang="zh-TW" altLang="en-US" sz="4800">
                <a:solidFill>
                  <a:srgbClr val="FF0000"/>
                </a:solidFill>
              </a:rPr>
              <a:t>資料分析技術</a:t>
            </a:r>
            <a:r>
              <a:rPr lang="en-US" altLang="zh-TW" sz="4800">
                <a:solidFill>
                  <a:srgbClr val="FF0000"/>
                </a:solidFill>
              </a:rPr>
              <a:t>:2012 Federal Election Commission Database</a:t>
            </a:r>
            <a:r>
              <a:rPr lang="zh-TW" altLang="en-US" sz="4800">
                <a:solidFill>
                  <a:srgbClr val="FF0000"/>
                </a:solidFill>
              </a:rPr>
              <a:t>（</a:t>
            </a:r>
            <a:r>
              <a:rPr lang="en-US" altLang="zh-TW" sz="4800">
                <a:solidFill>
                  <a:srgbClr val="FF0000"/>
                </a:solidFill>
              </a:rPr>
              <a:t>2012</a:t>
            </a:r>
            <a:r>
              <a:rPr lang="zh-TW" altLang="en-US" sz="4800">
                <a:solidFill>
                  <a:srgbClr val="FF0000"/>
                </a:solidFill>
              </a:rPr>
              <a:t>聯邦選舉委員會數據庫）</a:t>
            </a:r>
            <a:endParaRPr lang="en-US" altLang="zh-TW" sz="4800">
              <a:solidFill>
                <a:srgbClr val="FF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28658" y="6215399"/>
            <a:ext cx="692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/>
              <a:t>資料來源</a:t>
            </a:r>
            <a:r>
              <a:rPr lang="en-US" altLang="zh-TW" sz="900"/>
              <a:t>:</a:t>
            </a:r>
          </a:p>
          <a:p>
            <a:r>
              <a:rPr lang="en-US" altLang="zh-TW" sz="900"/>
              <a:t>https://nbviewer.jupyter.org/github/LearnXu/pydata-notebook/blob/master/Chapter-14/14.5%202012%20Federal%20Election%20Commission%20Database%EF%BC%882012%E8%81%94%E9%82%A6%E9%80%89%E4%B8%BE%E5%A7%94%E5%91%98%E4%BC%9A%E6%95%B0%E6%8D%AE%E5%BA%93%EF%BC%89.ipynb</a:t>
            </a:r>
            <a:endParaRPr lang="zh-TW" altLang="en-US" sz="900"/>
          </a:p>
        </p:txBody>
      </p:sp>
    </p:spTree>
    <p:extLst>
      <p:ext uri="{BB962C8B-B14F-4D97-AF65-F5344CB8AC3E}">
        <p14:creationId xmlns:p14="http://schemas.microsoft.com/office/powerpoint/2010/main" val="39000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040" y="911321"/>
            <a:ext cx="11804073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  <a:effectLst/>
                <a:latin typeface="Courier New"/>
                <a:ea typeface="新細明體"/>
                <a:cs typeface="Courier New"/>
              </a:rPr>
              <a:t>!</a:t>
            </a:r>
            <a:r>
              <a:rPr lang="en-US" altLang="zh-TW" sz="1400" b="1" err="1">
                <a:solidFill>
                  <a:srgbClr val="FF0000"/>
                </a:solidFill>
                <a:effectLst/>
                <a:latin typeface="Courier New"/>
                <a:ea typeface="新細明體"/>
                <a:cs typeface="Courier New"/>
              </a:rPr>
              <a:t>wget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urier New"/>
                <a:ea typeface="新細明體"/>
                <a:cs typeface="Courier New"/>
              </a:rPr>
              <a:t> https://raw.githubusercontent.com/wesm/pydata-book/</a:t>
            </a:r>
            <a:r>
              <a:rPr lang="en-US" altLang="zh-TW" sz="1400" b="0">
                <a:solidFill>
                  <a:srgbClr val="098658"/>
                </a:solidFill>
                <a:effectLst/>
                <a:latin typeface="Courier New"/>
                <a:ea typeface="新細明體"/>
                <a:cs typeface="Courier New"/>
              </a:rPr>
              <a:t>2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urier New"/>
                <a:ea typeface="新細明體"/>
                <a:cs typeface="Courier New"/>
              </a:rPr>
              <a:t>nd-edition/datasets/fec/P00000001-ALL.csv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6131" y="380353"/>
            <a:ext cx="37157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2400">
                <a:ea typeface="新細明體"/>
              </a:rPr>
              <a:t>Google </a:t>
            </a:r>
            <a:r>
              <a:rPr lang="en-US" altLang="zh-TW" sz="2400" err="1">
                <a:ea typeface="新細明體"/>
              </a:rPr>
              <a:t>colab</a:t>
            </a:r>
            <a:r>
              <a:rPr lang="en-US" altLang="zh-TW" sz="2400">
                <a:ea typeface="新細明體"/>
              </a:rPr>
              <a:t> </a:t>
            </a:r>
            <a:r>
              <a:rPr lang="zh-TW" altLang="en-US" sz="2400">
                <a:ea typeface="新細明體"/>
              </a:rPr>
              <a:t>引入資料</a:t>
            </a:r>
            <a:endParaRPr lang="zh-TW" altLang="en-US" sz="2400">
              <a:ea typeface="新細明體"/>
              <a:cs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81402" y="2585034"/>
            <a:ext cx="4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要顯示的最大行數</a:t>
            </a:r>
          </a:p>
        </p:txBody>
      </p:sp>
      <p:sp>
        <p:nvSpPr>
          <p:cNvPr id="7" name="矩形 6"/>
          <p:cNvSpPr/>
          <p:nvPr/>
        </p:nvSpPr>
        <p:spPr>
          <a:xfrm>
            <a:off x="562494" y="2841629"/>
            <a:ext cx="959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pd.options.display.max_rows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US" altLang="zh-TW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'P00000001-ALL.csv'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low_memory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562494" y="2841629"/>
            <a:ext cx="4829695" cy="321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cxnSpLocks/>
          </p:cNvCxnSpPr>
          <p:nvPr/>
        </p:nvCxnSpPr>
        <p:spPr>
          <a:xfrm flipV="1">
            <a:off x="5475316" y="2769700"/>
            <a:ext cx="906086" cy="18466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841076" y="3139032"/>
            <a:ext cx="2310938" cy="324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rot="5400000">
            <a:off x="6111395" y="3516900"/>
            <a:ext cx="382076" cy="32419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392189" y="39099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err="1"/>
              <a:t>low_memory</a:t>
            </a:r>
            <a:r>
              <a:rPr lang="en-US" altLang="zh-TW"/>
              <a:t>=False </a:t>
            </a:r>
            <a:r>
              <a:rPr lang="zh-TW" altLang="en-US"/>
              <a:t>參數設置後，</a:t>
            </a:r>
            <a:r>
              <a:rPr lang="en-US" altLang="zh-TW"/>
              <a:t>pandas</a:t>
            </a:r>
            <a:r>
              <a:rPr lang="zh-TW" altLang="en-US"/>
              <a:t>會一次性讀取</a:t>
            </a:r>
            <a:r>
              <a:rPr lang="en-US" altLang="zh-TW"/>
              <a:t>csv</a:t>
            </a:r>
            <a:r>
              <a:rPr lang="zh-TW" altLang="en-US"/>
              <a:t>中的所有數據，然後對字段的數據類型進行唯一的一次猜測。這樣就不會導致同一字段的</a:t>
            </a:r>
            <a:r>
              <a:rPr lang="en-US" altLang="zh-TW"/>
              <a:t>Mixed types</a:t>
            </a:r>
            <a:r>
              <a:rPr lang="zh-TW" altLang="en-US"/>
              <a:t>錯誤了</a:t>
            </a:r>
          </a:p>
        </p:txBody>
      </p:sp>
      <p:sp>
        <p:nvSpPr>
          <p:cNvPr id="16" name="矩形 15"/>
          <p:cNvSpPr/>
          <p:nvPr/>
        </p:nvSpPr>
        <p:spPr>
          <a:xfrm>
            <a:off x="1385455" y="3163455"/>
            <a:ext cx="1654233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rot="5400000">
            <a:off x="1856859" y="3514324"/>
            <a:ext cx="358134" cy="35329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276556" y="3985522"/>
            <a:ext cx="11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讀取</a:t>
            </a:r>
            <a:r>
              <a:rPr lang="en-US" altLang="zh-TW"/>
              <a:t>csv</a:t>
            </a:r>
            <a:r>
              <a:rPr lang="zh-TW" altLang="en-US"/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23912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9991" y="83364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fec.info()</a:t>
            </a:r>
          </a:p>
        </p:txBody>
      </p:sp>
      <p:sp>
        <p:nvSpPr>
          <p:cNvPr id="4" name="矩形 3"/>
          <p:cNvSpPr/>
          <p:nvPr/>
        </p:nvSpPr>
        <p:spPr>
          <a:xfrm>
            <a:off x="972588" y="865708"/>
            <a:ext cx="881149" cy="30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094807" y="1018308"/>
            <a:ext cx="748145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14520" y="833643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獲取 </a:t>
            </a:r>
            <a:r>
              <a:rPr lang="en-US" altLang="zh-TW" b="0" i="0" err="1">
                <a:solidFill>
                  <a:srgbClr val="333333"/>
                </a:solidFill>
                <a:effectLst/>
                <a:latin typeface="Helvetica Neue"/>
              </a:rPr>
              <a:t>DataFrame</a:t>
            </a:r>
            <a:r>
              <a:rPr lang="en-US" altLang="zh-TW" b="0" i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的簡要摘要</a:t>
            </a:r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5463" t="43304" r="76027" b="19597"/>
          <a:stretch/>
        </p:blipFill>
        <p:spPr>
          <a:xfrm>
            <a:off x="742377" y="2452253"/>
            <a:ext cx="3399908" cy="383310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59991" y="1642948"/>
            <a:ext cx="292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執行結果</a:t>
            </a:r>
            <a:r>
              <a:rPr lang="en-US" altLang="zh-TW"/>
              <a:t>: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310461" y="833642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fec.iloc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235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3" name="矩形 12"/>
          <p:cNvSpPr/>
          <p:nvPr/>
        </p:nvSpPr>
        <p:spPr>
          <a:xfrm>
            <a:off x="7973873" y="828884"/>
            <a:ext cx="13134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9393382" y="865708"/>
            <a:ext cx="365760" cy="165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9892145" y="6151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索引相對應的資料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9865240" y="1031008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err="1"/>
              <a:t>Loc</a:t>
            </a:r>
            <a:r>
              <a:rPr lang="en-US" altLang="zh-TW"/>
              <a:t>:</a:t>
            </a:r>
            <a:r>
              <a:rPr lang="zh-TW" altLang="en-US"/>
              <a:t>標籤名稱進行索引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3"/>
          <a:srcRect l="4445" t="42205" r="81190" b="37195"/>
          <a:stretch/>
        </p:blipFill>
        <p:spPr>
          <a:xfrm>
            <a:off x="7310461" y="2657038"/>
            <a:ext cx="3569465" cy="2879238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7245700" y="1740582"/>
            <a:ext cx="292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執行結果</a:t>
            </a:r>
            <a:r>
              <a:rPr lang="en-US" altLang="zh-TW"/>
              <a:t>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636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5239" t="59418" r="66904" b="32258"/>
          <a:stretch/>
        </p:blipFill>
        <p:spPr>
          <a:xfrm>
            <a:off x="915519" y="2746960"/>
            <a:ext cx="5787242" cy="9717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2371" y="10692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unique_cands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fec.cand_nm.unique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</a:t>
            </a:r>
          </a:p>
          <a:p>
            <a:r>
              <a:rPr lang="en-US" altLang="zh-TW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unique_cands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330931" y="1069217"/>
            <a:ext cx="1147157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744095" y="1379913"/>
            <a:ext cx="631767" cy="199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481619" y="1629189"/>
            <a:ext cx="244233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zh-TW" altLang="en-US">
                <a:ea typeface="新細明體"/>
              </a:rPr>
              <a:t>列出不重複的資料(list)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2371" y="217516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執行結果</a:t>
            </a:r>
            <a:r>
              <a:rPr lang="en-US" altLang="zh-TW"/>
              <a:t>:</a:t>
            </a:r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52EFF5-5E26-49F0-9D37-2496427C4D93}"/>
              </a:ext>
            </a:extLst>
          </p:cNvPr>
          <p:cNvSpPr txBox="1"/>
          <p:nvPr/>
        </p:nvSpPr>
        <p:spPr>
          <a:xfrm>
            <a:off x="614218" y="40547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unique_cands[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5590D1-BBC2-408B-98B0-C7C769A69D4F}"/>
              </a:ext>
            </a:extLst>
          </p:cNvPr>
          <p:cNvSpPr txBox="1"/>
          <p:nvPr/>
        </p:nvSpPr>
        <p:spPr>
          <a:xfrm>
            <a:off x="612370" y="451113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執行結果</a:t>
            </a:r>
            <a:r>
              <a:rPr lang="en-US" altLang="zh-TW"/>
              <a:t>:</a:t>
            </a:r>
            <a:endParaRPr lang="zh-TW" altLang="en-US"/>
          </a:p>
        </p:txBody>
      </p:sp>
      <p:pic>
        <p:nvPicPr>
          <p:cNvPr id="12" name="圖片 12">
            <a:extLst>
              <a:ext uri="{FF2B5EF4-FFF2-40B4-BE49-F238E27FC236}">
                <a16:creationId xmlns:a16="http://schemas.microsoft.com/office/drawing/2014/main" id="{2D748E5A-1D57-4C8D-8BEF-9A2699476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8" y="5033183"/>
            <a:ext cx="2957902" cy="7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084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DD8E2BC-5F4E-454F-807B-557F6F1874E8}"/>
              </a:ext>
            </a:extLst>
          </p:cNvPr>
          <p:cNvSpPr txBox="1"/>
          <p:nvPr/>
        </p:nvSpPr>
        <p:spPr>
          <a:xfrm>
            <a:off x="645858" y="5110423"/>
            <a:ext cx="10906061" cy="671540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100">
                <a:latin typeface="+mj-lt"/>
                <a:ea typeface="+mj-ea"/>
                <a:cs typeface="+mj-cs"/>
              </a:rPr>
              <a:t>利用</a:t>
            </a:r>
            <a:r>
              <a:rPr lang="en-US" altLang="zh-TW" sz="4100" err="1">
                <a:latin typeface="+mj-lt"/>
                <a:ea typeface="+mj-ea"/>
                <a:cs typeface="+mj-cs"/>
              </a:rPr>
              <a:t>dict</a:t>
            </a:r>
            <a:r>
              <a:rPr lang="zh-TW" altLang="en-US" sz="4100">
                <a:latin typeface="+mj-lt"/>
                <a:ea typeface="+mj-ea"/>
                <a:cs typeface="+mj-cs"/>
              </a:rPr>
              <a:t>增加政黨資料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06809F7-A49A-4B88-A433-5EB911ED0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610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47519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133D3AA-A78D-4D4F-B6DB-C7CEE01B3C91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利用</a:t>
            </a:r>
            <a:r>
              <a:rPr lang="en-US" altLang="zh-TW" sz="4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series</a:t>
            </a:r>
            <a:r>
              <a:rPr lang="zh-TW" altLang="en-US" sz="4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物件的</a:t>
            </a:r>
            <a:r>
              <a:rPr lang="en-US" altLang="zh-TW" sz="4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</a:t>
            </a:r>
            <a:r>
              <a:rPr lang="zh-TW" altLang="en-US" sz="4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將候選人跟政黨對應起來</a:t>
            </a:r>
            <a:endParaRPr lang="en-US" altLang="zh-TW" sz="4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3" descr="一張含有 桌 的圖片&#10;&#10;自動產生的描述">
            <a:extLst>
              <a:ext uri="{FF2B5EF4-FFF2-40B4-BE49-F238E27FC236}">
                <a16:creationId xmlns:a16="http://schemas.microsoft.com/office/drawing/2014/main" id="{67273066-DE83-460C-B516-856653C85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34449"/>
            <a:ext cx="5455917" cy="35823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BF0A6CBC-64BD-4659-B3DE-1AB29F1F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50" y="2950988"/>
            <a:ext cx="5455917" cy="28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7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CF87-4D75-42E2-9651-9A8FC3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部分索引(1)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D7E9B5-C7C1-49EB-8C14-94D106C08A50}"/>
              </a:ext>
            </a:extLst>
          </p:cNvPr>
          <p:cNvSpPr txBox="1"/>
          <p:nvPr/>
        </p:nvSpPr>
        <p:spPr>
          <a:xfrm>
            <a:off x="833582" y="182649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800">
                <a:latin typeface="Courier New"/>
                <a:ea typeface="新細明體"/>
                <a:cs typeface="Courier New"/>
              </a:rPr>
              <a:t>data[</a:t>
            </a:r>
            <a:r>
              <a:rPr lang="en-US" altLang="zh-TW" sz="28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'b'</a:t>
            </a:r>
            <a:r>
              <a:rPr lang="en-US" altLang="zh-TW" sz="2800">
                <a:latin typeface="Courier New"/>
                <a:ea typeface="新細明體"/>
                <a:cs typeface="Courier New"/>
              </a:rPr>
              <a:t>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96126A7-3536-456A-ABFF-27FD4FC56635}"/>
              </a:ext>
            </a:extLst>
          </p:cNvPr>
          <p:cNvSpPr txBox="1"/>
          <p:nvPr/>
        </p:nvSpPr>
        <p:spPr>
          <a:xfrm>
            <a:off x="3350491" y="19073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只選索引為B的資料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BE4F167-8833-4733-B9F2-905A9F6780FB}"/>
              </a:ext>
            </a:extLst>
          </p:cNvPr>
          <p:cNvSpPr txBox="1"/>
          <p:nvPr/>
        </p:nvSpPr>
        <p:spPr>
          <a:xfrm>
            <a:off x="833355" y="2543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E69D5369-6D56-4953-BD5D-6283F3596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45" y="3640427"/>
            <a:ext cx="4398818" cy="203632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3A7AA8-1F7A-4EEC-B75A-32AA0F3C0CEE}"/>
              </a:ext>
            </a:extLst>
          </p:cNvPr>
          <p:cNvSpPr txBox="1"/>
          <p:nvPr/>
        </p:nvSpPr>
        <p:spPr>
          <a:xfrm>
            <a:off x="5902036" y="19073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: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72EF2A-05EF-47C9-88D0-9F4A4E39B3D6}"/>
              </a:ext>
            </a:extLst>
          </p:cNvPr>
          <p:cNvSpPr txBox="1"/>
          <p:nvPr/>
        </p:nvSpPr>
        <p:spPr>
          <a:xfrm>
            <a:off x="8257309" y="19073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只選索引B到D的資料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3" name="圖片 13" descr="一張含有 桌 的圖片&#10;&#10;自動產生的描述">
            <a:extLst>
              <a:ext uri="{FF2B5EF4-FFF2-40B4-BE49-F238E27FC236}">
                <a16:creationId xmlns:a16="http://schemas.microsoft.com/office/drawing/2014/main" id="{58765C5A-D617-489C-82FF-9CB7922A1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90" y="2769618"/>
            <a:ext cx="3472006" cy="33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54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B1E56C-73E7-4F2A-A470-AF70D447F75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400">
                <a:latin typeface="+mj-lt"/>
                <a:ea typeface="+mj-ea"/>
                <a:cs typeface="+mj-cs"/>
              </a:rPr>
              <a:t>將政黨加入變成一個欄位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677CD23-E740-442F-84B2-9C8F8E116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5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2553646-371C-4870-B28D-F9C64EB94D21}"/>
              </a:ext>
            </a:extLst>
          </p:cNvPr>
          <p:cNvSpPr/>
          <p:nvPr/>
        </p:nvSpPr>
        <p:spPr>
          <a:xfrm>
            <a:off x="5203120" y="2945343"/>
            <a:ext cx="3062110" cy="53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AA3F32-06CF-4B99-B32A-BF300AF2A5CB}"/>
              </a:ext>
            </a:extLst>
          </p:cNvPr>
          <p:cNvSpPr txBox="1"/>
          <p:nvPr/>
        </p:nvSpPr>
        <p:spPr>
          <a:xfrm>
            <a:off x="7197372" y="354259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ea typeface="新細明體"/>
                <a:cs typeface="Calibri"/>
              </a:rPr>
              <a:t>各政黨出現的次數</a:t>
            </a:r>
          </a:p>
        </p:txBody>
      </p:sp>
    </p:spTree>
    <p:extLst>
      <p:ext uri="{BB962C8B-B14F-4D97-AF65-F5344CB8AC3E}">
        <p14:creationId xmlns:p14="http://schemas.microsoft.com/office/powerpoint/2010/main" val="42294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5E3C842-35FD-42FF-9395-1E3CE3DD9AE1}"/>
              </a:ext>
            </a:extLst>
          </p:cNvPr>
          <p:cNvSpPr txBox="1"/>
          <p:nvPr/>
        </p:nvSpPr>
        <p:spPr>
          <a:xfrm>
            <a:off x="637309" y="371763"/>
            <a:ext cx="653010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  <a:cs typeface="Calibri"/>
              </a:rPr>
              <a:t>排除捐款為負數的資料(退款)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7D59021B-7742-4F75-B585-4A817141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3583709"/>
            <a:ext cx="6657109" cy="14454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B1A997C-FCB2-4D46-B659-F88B636020DD}"/>
              </a:ext>
            </a:extLst>
          </p:cNvPr>
          <p:cNvSpPr txBox="1"/>
          <p:nvPr/>
        </p:nvSpPr>
        <p:spPr>
          <a:xfrm>
            <a:off x="136715" y="2113167"/>
            <a:ext cx="7176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(</a:t>
            </a:r>
            <a:r>
              <a:rPr lang="en-US" altLang="zh-TW" err="1">
                <a:latin typeface="Courier New"/>
                <a:cs typeface="Courier New"/>
              </a:rPr>
              <a:t>fec.contb_receipt_amt</a:t>
            </a:r>
            <a:r>
              <a:rPr lang="en-US" altLang="zh-TW">
                <a:latin typeface="Courier New"/>
                <a:cs typeface="Courier New"/>
              </a:rPr>
              <a:t> &gt;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).</a:t>
            </a:r>
            <a:r>
              <a:rPr lang="en-US" altLang="zh-TW" err="1">
                <a:latin typeface="Courier New"/>
                <a:cs typeface="Courier New"/>
              </a:rPr>
              <a:t>value_counts</a:t>
            </a:r>
            <a:r>
              <a:rPr lang="en-US" altLang="zh-TW">
                <a:latin typeface="Courier New"/>
                <a:cs typeface="Courier New"/>
              </a:rPr>
              <a:t>()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BD35AA-9002-40CE-9C69-8F5676016F29}"/>
              </a:ext>
            </a:extLst>
          </p:cNvPr>
          <p:cNvSpPr txBox="1"/>
          <p:nvPr/>
        </p:nvSpPr>
        <p:spPr>
          <a:xfrm>
            <a:off x="226001" y="1530639"/>
            <a:ext cx="3851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1.查看捐款為負(退款)的數量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2DDBEA-9437-44F1-812A-5C67313D8E6C}"/>
              </a:ext>
            </a:extLst>
          </p:cNvPr>
          <p:cNvSpPr txBox="1"/>
          <p:nvPr/>
        </p:nvSpPr>
        <p:spPr>
          <a:xfrm>
            <a:off x="230332" y="296660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ea typeface="新細明體"/>
              </a:rPr>
              <a:t>執行結果:</a:t>
            </a:r>
            <a:endParaRPr lang="zh-TW" altLang="en-US" sz="2400">
              <a:ea typeface="新細明體"/>
              <a:cs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B4F169-4E0F-497C-8EB8-3FDF51E17396}"/>
              </a:ext>
            </a:extLst>
          </p:cNvPr>
          <p:cNvSpPr txBox="1"/>
          <p:nvPr/>
        </p:nvSpPr>
        <p:spPr>
          <a:xfrm>
            <a:off x="6640946" y="2161308"/>
            <a:ext cx="6460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err="1">
                <a:latin typeface="Courier New"/>
                <a:cs typeface="Courier New"/>
              </a:rPr>
              <a:t>fec</a:t>
            </a:r>
            <a:r>
              <a:rPr lang="en-US" altLang="zh-TW">
                <a:latin typeface="Courier New"/>
                <a:cs typeface="Courier New"/>
              </a:rPr>
              <a:t> = </a:t>
            </a:r>
            <a:r>
              <a:rPr lang="en-US" altLang="zh-TW" err="1">
                <a:latin typeface="Courier New"/>
                <a:cs typeface="Courier New"/>
              </a:rPr>
              <a:t>fec</a:t>
            </a:r>
            <a:r>
              <a:rPr lang="en-US" altLang="zh-TW">
                <a:latin typeface="Courier New"/>
                <a:cs typeface="Courier New"/>
              </a:rPr>
              <a:t>[</a:t>
            </a:r>
            <a:r>
              <a:rPr lang="en-US" altLang="zh-TW" err="1">
                <a:latin typeface="Courier New"/>
                <a:cs typeface="Courier New"/>
              </a:rPr>
              <a:t>fec.contb_receipt_amt</a:t>
            </a:r>
            <a:r>
              <a:rPr lang="en-US" altLang="zh-TW">
                <a:latin typeface="Courier New"/>
                <a:cs typeface="Courier New"/>
              </a:rPr>
              <a:t> &gt;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8AB529-3A7D-49C0-8D33-D10D60F3FF75}"/>
              </a:ext>
            </a:extLst>
          </p:cNvPr>
          <p:cNvSpPr txBox="1"/>
          <p:nvPr/>
        </p:nvSpPr>
        <p:spPr>
          <a:xfrm>
            <a:off x="6645273" y="1530639"/>
            <a:ext cx="3851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  <a:ea typeface="新細明體"/>
                <a:cs typeface="Calibri"/>
              </a:rPr>
              <a:t>2.將資料替換成沒有負捐款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E9BDCD-95D6-45F1-B71B-C1D9BD488ADC}"/>
              </a:ext>
            </a:extLst>
          </p:cNvPr>
          <p:cNvSpPr/>
          <p:nvPr/>
        </p:nvSpPr>
        <p:spPr>
          <a:xfrm>
            <a:off x="6598516" y="1333788"/>
            <a:ext cx="5368635" cy="2793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9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DC5E-D1CA-4577-A28D-6EBF2F36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73" y="64943"/>
            <a:ext cx="10515600" cy="1325563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縮小資料(只剩下兩個主要候選人)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D49CFA2-2FF4-482A-ACA3-BBD73D776B0F}"/>
              </a:ext>
            </a:extLst>
          </p:cNvPr>
          <p:cNvSpPr txBox="1"/>
          <p:nvPr/>
        </p:nvSpPr>
        <p:spPr>
          <a:xfrm>
            <a:off x="533400" y="3477491"/>
            <a:ext cx="105594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fec_mrbo = fec[fec.cand_nm.isin([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'Obama, Barack'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'Romney, Mitt'</a:t>
            </a:r>
            <a:r>
              <a:rPr lang="en-US" altLang="zh-TW">
                <a:latin typeface="Courier New"/>
                <a:cs typeface="Courier New"/>
              </a:rPr>
              <a:t>])]</a:t>
            </a:r>
          </a:p>
          <a:p>
            <a:endParaRPr lang="en-US" altLang="zh-TW">
              <a:latin typeface="Courier New"/>
              <a:cs typeface="Courier New"/>
            </a:endParaRP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E1B11E-68F8-4C77-B8A6-707E51FC109C}"/>
              </a:ext>
            </a:extLst>
          </p:cNvPr>
          <p:cNvSpPr/>
          <p:nvPr/>
        </p:nvSpPr>
        <p:spPr>
          <a:xfrm>
            <a:off x="5042766" y="3472584"/>
            <a:ext cx="4537362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152754-B082-430D-926D-EF5DAE7587C1}"/>
              </a:ext>
            </a:extLst>
          </p:cNvPr>
          <p:cNvSpPr/>
          <p:nvPr/>
        </p:nvSpPr>
        <p:spPr>
          <a:xfrm>
            <a:off x="4227367" y="3476913"/>
            <a:ext cx="692727" cy="415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FD64E359-59C8-419F-B4CA-08A83D2D1A1D}"/>
                  </a:ext>
                </a:extLst>
              </p14:cNvPr>
              <p14:cNvContentPartPr/>
              <p14:nvPr/>
            </p14:nvContentPartPr>
            <p14:xfrm>
              <a:off x="4663703" y="2828157"/>
              <a:ext cx="914400" cy="504825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FD64E359-59C8-419F-B4CA-08A83D2D1A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5682" y="2810293"/>
                <a:ext cx="950082" cy="540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19C90302-9F87-4386-9B4E-139ABA2CA8AC}"/>
                  </a:ext>
                </a:extLst>
              </p14:cNvPr>
              <p14:cNvContentPartPr/>
              <p14:nvPr/>
            </p14:nvContentPartPr>
            <p14:xfrm>
              <a:off x="4468091" y="3151908"/>
              <a:ext cx="419100" cy="19050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19C90302-9F87-4386-9B4E-139ABA2CA8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0287" y="3133970"/>
                <a:ext cx="454351" cy="226017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B08728D5-E552-48C3-9258-1732F48F4F33}"/>
              </a:ext>
            </a:extLst>
          </p:cNvPr>
          <p:cNvSpPr txBox="1"/>
          <p:nvPr/>
        </p:nvSpPr>
        <p:spPr>
          <a:xfrm>
            <a:off x="2728479" y="2289752"/>
            <a:ext cx="4786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符合資料的取出，並建立新的物件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6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175" y="2798264"/>
            <a:ext cx="118290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/>
              <a:t>1. Donation Statistics by Occupation and Employer</a:t>
            </a:r>
            <a:r>
              <a:rPr lang="zh-TW" altLang="en-US" sz="2800"/>
              <a:t>（按職業與雇主劃分的捐贈數據）</a:t>
            </a:r>
          </a:p>
        </p:txBody>
      </p:sp>
      <p:sp>
        <p:nvSpPr>
          <p:cNvPr id="3" name="矩形 2"/>
          <p:cNvSpPr/>
          <p:nvPr/>
        </p:nvSpPr>
        <p:spPr>
          <a:xfrm>
            <a:off x="3494117" y="5760414"/>
            <a:ext cx="8697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/>
              <a:t>職業與捐贈也是有關系的。例如，律師傾向於給民主黨（</a:t>
            </a:r>
            <a:r>
              <a:rPr lang="en-US" altLang="zh-TW"/>
              <a:t>Democrats</a:t>
            </a:r>
            <a:r>
              <a:rPr lang="zh-TW" altLang="en-US"/>
              <a:t>）捐更多的錢，而企業主管（</a:t>
            </a:r>
            <a:r>
              <a:rPr lang="en-US" altLang="zh-TW"/>
              <a:t>business executives</a:t>
            </a:r>
            <a:r>
              <a:rPr lang="zh-TW" altLang="en-US"/>
              <a:t>）傾向給共和黨（</a:t>
            </a:r>
            <a:r>
              <a:rPr lang="en-US" altLang="zh-TW"/>
              <a:t>Republicans</a:t>
            </a:r>
            <a:r>
              <a:rPr lang="zh-TW" altLang="en-US"/>
              <a:t>）捐更多的錢。</a:t>
            </a:r>
          </a:p>
        </p:txBody>
      </p:sp>
    </p:spTree>
    <p:extLst>
      <p:ext uri="{BB962C8B-B14F-4D97-AF65-F5344CB8AC3E}">
        <p14:creationId xmlns:p14="http://schemas.microsoft.com/office/powerpoint/2010/main" val="2700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51DC-54F8-4C46-96FD-39769B02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不同職業捐款金額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EDFDFDA-5A77-427E-98A3-BACBE396255C}"/>
              </a:ext>
            </a:extLst>
          </p:cNvPr>
          <p:cNvSpPr txBox="1"/>
          <p:nvPr/>
        </p:nvSpPr>
        <p:spPr>
          <a:xfrm>
            <a:off x="761695" y="2139960"/>
            <a:ext cx="8479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fec.contbr_occupation.value_counts()[: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956BADE-6323-47E3-860C-136D5DFA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09" y="3231467"/>
            <a:ext cx="5364018" cy="2981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D466AE5-32E4-4E52-A42A-AE44359CB82B}"/>
              </a:ext>
            </a:extLst>
          </p:cNvPr>
          <p:cNvSpPr txBox="1"/>
          <p:nvPr/>
        </p:nvSpPr>
        <p:spPr>
          <a:xfrm>
            <a:off x="833582" y="277321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</a:rPr>
              <a:t>執行結果:</a:t>
            </a:r>
            <a:endParaRPr lang="zh-TW" altLang="en-US" sz="2800">
              <a:ea typeface="新細明體"/>
              <a:cs typeface="Calibr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40D95F-3B0E-4C14-A588-3FA439C13557}"/>
              </a:ext>
            </a:extLst>
          </p:cNvPr>
          <p:cNvSpPr/>
          <p:nvPr/>
        </p:nvSpPr>
        <p:spPr>
          <a:xfrm>
            <a:off x="5823527" y="2140527"/>
            <a:ext cx="692727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F9D20248-B7D5-4A50-9D0A-3BB646F9AC74}"/>
                  </a:ext>
                </a:extLst>
              </p14:cNvPr>
              <p14:cNvContentPartPr/>
              <p14:nvPr/>
            </p14:nvContentPartPr>
            <p14:xfrm>
              <a:off x="6453595" y="1615900"/>
              <a:ext cx="447675" cy="30480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F9D20248-B7D5-4A50-9D0A-3BB646F9AC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674" y="1597670"/>
                <a:ext cx="483159" cy="340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7DE610AA-3F7F-4B5C-8A32-6B6985DF1FE5}"/>
                  </a:ext>
                </a:extLst>
              </p14:cNvPr>
              <p14:cNvContentPartPr/>
              <p14:nvPr/>
            </p14:nvContentPartPr>
            <p14:xfrm>
              <a:off x="6881090" y="1454727"/>
              <a:ext cx="152400" cy="34290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7DE610AA-3F7F-4B5C-8A32-6B6985DF1F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62947" y="1436942"/>
                <a:ext cx="188323" cy="37811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4E9EEA40-05A2-424B-8FB5-26FEED4147D2}"/>
              </a:ext>
            </a:extLst>
          </p:cNvPr>
          <p:cNvSpPr txBox="1"/>
          <p:nvPr/>
        </p:nvSpPr>
        <p:spPr>
          <a:xfrm>
            <a:off x="7130184" y="13920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前10個項目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9D34-0A7B-4CBA-83A5-2B5A6E48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將數個職業文字對應到同一個職業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56A404-DFD3-474B-889A-EDF62A5AD8E7}"/>
              </a:ext>
            </a:extLst>
          </p:cNvPr>
          <p:cNvSpPr txBox="1"/>
          <p:nvPr/>
        </p:nvSpPr>
        <p:spPr>
          <a:xfrm>
            <a:off x="741218" y="1618673"/>
            <a:ext cx="1092892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err="1">
                <a:latin typeface="Courier New"/>
                <a:ea typeface="新細明體"/>
                <a:cs typeface="Courier New"/>
              </a:rPr>
              <a:t>occ_mapping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= { 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   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'INFORMATION REQUESTED PER BEST EFFORTS'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: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'NOT PROVIDED'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, 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   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'INFORMATION REQUESTED'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: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'NOT PROVIDED'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, 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   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'INFORMATION REQUESTED (BEST EFFORTS)'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: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'NOT PROVIDED'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, 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   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'C.E.O.'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: 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'CEO'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}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f = </a:t>
            </a:r>
            <a:r>
              <a:rPr lang="en-US" altLang="zh-TW">
                <a:solidFill>
                  <a:srgbClr val="0000FF"/>
                </a:solidFill>
                <a:latin typeface="Courier New"/>
                <a:ea typeface="新細明體"/>
                <a:cs typeface="Courier New"/>
              </a:rPr>
              <a:t>lambda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x: </a:t>
            </a:r>
            <a:r>
              <a:rPr lang="en-US" altLang="zh-TW" err="1">
                <a:latin typeface="Courier New"/>
                <a:ea typeface="新細明體"/>
                <a:cs typeface="Courier New"/>
              </a:rPr>
              <a:t>occ_mapping.get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(x, x)</a:t>
            </a:r>
          </a:p>
          <a:p>
            <a:endParaRPr lang="en-US" altLang="zh-TW">
              <a:latin typeface="Courier New"/>
              <a:ea typeface="新細明體"/>
              <a:cs typeface="Courier New"/>
            </a:endParaRPr>
          </a:p>
          <a:p>
            <a:endParaRPr lang="en-US" altLang="zh-TW">
              <a:latin typeface="Courier New"/>
              <a:ea typeface="新細明體"/>
              <a:cs typeface="Courier New"/>
            </a:endParaRPr>
          </a:p>
          <a:p>
            <a:r>
              <a:rPr lang="en-US" altLang="zh-TW" err="1">
                <a:latin typeface="Courier New"/>
                <a:ea typeface="新細明體"/>
                <a:cs typeface="Courier New"/>
              </a:rPr>
              <a:t>fec.contbr_occupation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 = </a:t>
            </a:r>
            <a:r>
              <a:rPr lang="en-US" altLang="zh-TW" err="1">
                <a:latin typeface="Courier New"/>
                <a:ea typeface="新細明體"/>
                <a:cs typeface="Courier New"/>
              </a:rPr>
              <a:t>fec.contbr_occupation.</a:t>
            </a:r>
            <a:r>
              <a:rPr lang="en-US" altLang="zh-TW" err="1">
                <a:solidFill>
                  <a:srgbClr val="795E26"/>
                </a:solidFill>
                <a:latin typeface="Courier New"/>
                <a:ea typeface="新細明體"/>
                <a:cs typeface="Courier New"/>
              </a:rPr>
              <a:t>map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(f)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761C81-18CA-48B7-9E30-245992B56B9A}"/>
              </a:ext>
            </a:extLst>
          </p:cNvPr>
          <p:cNvSpPr/>
          <p:nvPr/>
        </p:nvSpPr>
        <p:spPr>
          <a:xfrm>
            <a:off x="2694710" y="3283527"/>
            <a:ext cx="2967180" cy="369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5F409E-35E5-4053-910A-423BF2C5E883}"/>
              </a:ext>
            </a:extLst>
          </p:cNvPr>
          <p:cNvSpPr txBox="1"/>
          <p:nvPr/>
        </p:nvSpPr>
        <p:spPr>
          <a:xfrm>
            <a:off x="5982855" y="28655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dict</a:t>
            </a:r>
            <a:r>
              <a:rPr lang="en-US" altLang="zh-TW">
                <a:solidFill>
                  <a:srgbClr val="666600"/>
                </a:solidFill>
              </a:rPr>
              <a:t>.</a:t>
            </a:r>
            <a:r>
              <a:rPr lang="en-US" altLang="zh-TW">
                <a:solidFill>
                  <a:srgbClr val="000088"/>
                </a:solidFill>
              </a:rPr>
              <a:t>get</a:t>
            </a:r>
            <a:r>
              <a:rPr lang="en-US" altLang="zh-TW">
                <a:solidFill>
                  <a:srgbClr val="666600"/>
                </a:solidFill>
              </a:rPr>
              <a:t>(</a:t>
            </a:r>
            <a:r>
              <a:rPr lang="en-US" altLang="zh-TW"/>
              <a:t>key</a:t>
            </a:r>
            <a:r>
              <a:rPr lang="en-US" altLang="zh-TW">
                <a:solidFill>
                  <a:srgbClr val="666600"/>
                </a:solidFill>
              </a:rPr>
              <a:t>,</a:t>
            </a:r>
            <a:r>
              <a:rPr lang="en-US" altLang="zh-TW"/>
              <a:t> </a:t>
            </a:r>
            <a:r>
              <a:rPr lang="en-US" altLang="zh-TW">
                <a:solidFill>
                  <a:srgbClr val="000088"/>
                </a:solidFill>
              </a:rPr>
              <a:t>default</a:t>
            </a:r>
            <a:r>
              <a:rPr lang="en-US" altLang="zh-TW">
                <a:solidFill>
                  <a:srgbClr val="666600"/>
                </a:solidFill>
              </a:rPr>
              <a:t>=</a:t>
            </a:r>
            <a:r>
              <a:rPr lang="en-US" altLang="zh-TW">
                <a:solidFill>
                  <a:srgbClr val="000088"/>
                </a:solidFill>
              </a:rPr>
              <a:t>None</a:t>
            </a:r>
            <a:r>
              <a:rPr lang="en-US" altLang="zh-TW">
                <a:solidFill>
                  <a:srgbClr val="666600"/>
                </a:solidFill>
              </a:rPr>
              <a:t>)</a:t>
            </a:r>
            <a:endParaRPr lang="en-US" altLang="zh-TW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EE68692C-7C51-4149-A41A-F22DF09E0E55}"/>
                  </a:ext>
                </a:extLst>
              </p14:cNvPr>
              <p14:cNvContentPartPr/>
              <p14:nvPr/>
            </p14:nvContentPartPr>
            <p14:xfrm>
              <a:off x="4999181" y="2989768"/>
              <a:ext cx="876300" cy="161925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EE68692C-7C51-4149-A41A-F22DF09E0E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1187" y="2971816"/>
                <a:ext cx="911928" cy="197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BF538CDF-6008-4AF1-B42C-C3BE0309AF5E}"/>
                  </a:ext>
                </a:extLst>
              </p14:cNvPr>
              <p14:cNvContentPartPr/>
              <p14:nvPr/>
            </p14:nvContentPartPr>
            <p14:xfrm>
              <a:off x="5691908" y="2828636"/>
              <a:ext cx="200025" cy="36195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BF538CDF-6008-4AF1-B42C-C3BE0309AF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3591" y="2810629"/>
                <a:ext cx="236293" cy="3976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759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63E8-594A-40CC-877E-761F040E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處理過後的資料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C02827-E824-4817-9513-924B802B3EA1}"/>
              </a:ext>
            </a:extLst>
          </p:cNvPr>
          <p:cNvSpPr txBox="1"/>
          <p:nvPr/>
        </p:nvSpPr>
        <p:spPr>
          <a:xfrm>
            <a:off x="833582" y="1618673"/>
            <a:ext cx="86429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altLang="zh-TW">
                <a:latin typeface="Courier New"/>
                <a:cs typeface="Courier New"/>
              </a:rPr>
              <a:t>(fec.contbr_occupation.value_counts()[: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FAFF18-0391-4ED0-BC1A-8FA006D790E5}"/>
              </a:ext>
            </a:extLst>
          </p:cNvPr>
          <p:cNvSpPr txBox="1"/>
          <p:nvPr/>
        </p:nvSpPr>
        <p:spPr>
          <a:xfrm>
            <a:off x="833582" y="22998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239E31B9-97D5-451C-B6CB-35207F28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36" y="2754313"/>
            <a:ext cx="4864677" cy="34982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045197F6-E407-4926-9178-485976001AC7}"/>
                  </a:ext>
                </a:extLst>
              </p14:cNvPr>
              <p14:cNvContentPartPr/>
              <p14:nvPr/>
            </p14:nvContentPartPr>
            <p14:xfrm>
              <a:off x="2759363" y="3232726"/>
              <a:ext cx="1571625" cy="85725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045197F6-E407-4926-9178-485976001A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281" y="3119433"/>
                <a:ext cx="1679429" cy="311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14B702DF-3812-4E2B-B3E3-88AF65BF8CC1}"/>
                  </a:ext>
                </a:extLst>
              </p14:cNvPr>
              <p14:cNvContentPartPr/>
              <p14:nvPr/>
            </p14:nvContentPartPr>
            <p14:xfrm>
              <a:off x="2770909" y="5656769"/>
              <a:ext cx="3048000" cy="47625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14B702DF-3812-4E2B-B3E3-88AF65BF8C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6898" y="5548530"/>
                <a:ext cx="3155661" cy="263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5F579973-163C-4486-A5DE-76FFF5836DD5}"/>
                  </a:ext>
                </a:extLst>
              </p14:cNvPr>
              <p14:cNvContentPartPr/>
              <p14:nvPr/>
            </p14:nvContentPartPr>
            <p14:xfrm>
              <a:off x="4202544" y="3290454"/>
              <a:ext cx="1476375" cy="9525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5F579973-163C-4486-A5DE-76FFF5836D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48570" y="432954"/>
                <a:ext cx="1583964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B5EA0A85-6EBC-4507-94E3-4738556076C1}"/>
                  </a:ext>
                </a:extLst>
              </p14:cNvPr>
              <p14:cNvContentPartPr/>
              <p14:nvPr/>
            </p14:nvContentPartPr>
            <p14:xfrm>
              <a:off x="5391726" y="2359704"/>
              <a:ext cx="1095375" cy="295275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B5EA0A85-6EBC-4507-94E3-4738556076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73804" y="2341743"/>
                <a:ext cx="1130860" cy="330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25E000D2-3CE1-439D-9F0C-EFB6876E67F5}"/>
                  </a:ext>
                </a:extLst>
              </p14:cNvPr>
              <p14:cNvContentPartPr/>
              <p14:nvPr/>
            </p14:nvContentPartPr>
            <p14:xfrm>
              <a:off x="6476999" y="2262908"/>
              <a:ext cx="180975" cy="219075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25E000D2-3CE1-439D-9F0C-EFB6876E67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59081" y="2245212"/>
                <a:ext cx="216453" cy="254113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C439C4-0326-4258-B1D2-660B02E079D5}"/>
              </a:ext>
            </a:extLst>
          </p:cNvPr>
          <p:cNvSpPr txBox="1"/>
          <p:nvPr/>
        </p:nvSpPr>
        <p:spPr>
          <a:xfrm>
            <a:off x="6818457" y="21425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替換過後的資料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83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067-8FB0-4540-8E99-BA83D7A1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對雇主做同樣的</a:t>
            </a:r>
            <a:r>
              <a:rPr lang="zh-TW" altLang="en-US" dirty="0" smtClean="0">
                <a:ea typeface="新細明體"/>
                <a:cs typeface="Calibri Light"/>
              </a:rPr>
              <a:t>操作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C63100-06A9-4003-B2FB-7795A450786F}"/>
              </a:ext>
            </a:extLst>
          </p:cNvPr>
          <p:cNvSpPr txBox="1"/>
          <p:nvPr/>
        </p:nvSpPr>
        <p:spPr>
          <a:xfrm>
            <a:off x="833582" y="1711036"/>
            <a:ext cx="1084810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>
                <a:latin typeface="Courier New"/>
                <a:cs typeface="Courier New"/>
              </a:rPr>
              <a:t>emp_mapping</a:t>
            </a:r>
            <a:r>
              <a:rPr lang="en-US" altLang="zh-TW" dirty="0">
                <a:latin typeface="Courier New"/>
                <a:cs typeface="Courier New"/>
              </a:rPr>
              <a:t> = { </a:t>
            </a:r>
          </a:p>
          <a:p>
            <a:r>
              <a:rPr lang="en-US" altLang="zh-TW" dirty="0">
                <a:latin typeface="Courier New"/>
                <a:cs typeface="Courier New"/>
              </a:rPr>
              <a:t>   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cs typeface="Courier New"/>
              </a:rPr>
              <a:t>'INFORMATION REQUESTED PER BEST EFFORTS'</a:t>
            </a:r>
            <a:r>
              <a:rPr lang="en-US" altLang="zh-TW" dirty="0">
                <a:latin typeface="Courier New"/>
                <a:cs typeface="Courier New"/>
              </a:rPr>
              <a:t> :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cs typeface="Courier New"/>
              </a:rPr>
              <a:t>'NOT PROVIDED'</a:t>
            </a:r>
            <a:r>
              <a:rPr lang="en-US" altLang="zh-TW" dirty="0">
                <a:latin typeface="Courier New"/>
                <a:cs typeface="Courier New"/>
              </a:rPr>
              <a:t>, </a:t>
            </a:r>
          </a:p>
          <a:p>
            <a:r>
              <a:rPr lang="en-US" altLang="zh-TW" dirty="0">
                <a:latin typeface="Courier New"/>
                <a:cs typeface="Courier New"/>
              </a:rPr>
              <a:t>   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cs typeface="Courier New"/>
              </a:rPr>
              <a:t>'INFORMATION REQUESTED'</a:t>
            </a:r>
            <a:r>
              <a:rPr lang="en-US" altLang="zh-TW" dirty="0">
                <a:latin typeface="Courier New"/>
                <a:cs typeface="Courier New"/>
              </a:rPr>
              <a:t> :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cs typeface="Courier New"/>
              </a:rPr>
              <a:t>'NOT PROVIDED'</a:t>
            </a:r>
            <a:r>
              <a:rPr lang="en-US" altLang="zh-TW" dirty="0">
                <a:latin typeface="Courier New"/>
                <a:cs typeface="Courier New"/>
              </a:rPr>
              <a:t>, </a:t>
            </a:r>
          </a:p>
          <a:p>
            <a:r>
              <a:rPr lang="en-US" altLang="zh-TW" dirty="0">
                <a:latin typeface="Courier New"/>
                <a:cs typeface="Courier New"/>
              </a:rPr>
              <a:t>   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cs typeface="Courier New"/>
              </a:rPr>
              <a:t>'SELF'</a:t>
            </a:r>
            <a:r>
              <a:rPr lang="en-US" altLang="zh-TW" dirty="0">
                <a:latin typeface="Courier New"/>
                <a:cs typeface="Courier New"/>
              </a:rPr>
              <a:t> :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cs typeface="Courier New"/>
              </a:rPr>
              <a:t>'SELF-EMPLOYED'</a:t>
            </a:r>
            <a:r>
              <a:rPr lang="en-US" altLang="zh-TW" dirty="0">
                <a:latin typeface="Courier New"/>
                <a:cs typeface="Courier New"/>
              </a:rPr>
              <a:t>, </a:t>
            </a:r>
          </a:p>
          <a:p>
            <a:r>
              <a:rPr lang="en-US" altLang="zh-TW" dirty="0">
                <a:latin typeface="Courier New"/>
                <a:cs typeface="Courier New"/>
              </a:rPr>
              <a:t>   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cs typeface="Courier New"/>
              </a:rPr>
              <a:t>'SELF EMPLOYED'</a:t>
            </a:r>
            <a:r>
              <a:rPr lang="en-US" altLang="zh-TW" dirty="0">
                <a:latin typeface="Courier New"/>
                <a:cs typeface="Courier New"/>
              </a:rPr>
              <a:t> :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cs typeface="Courier New"/>
              </a:rPr>
              <a:t>'SELF-EMPLOYED'</a:t>
            </a:r>
            <a:r>
              <a:rPr lang="en-US" altLang="zh-TW" dirty="0">
                <a:latin typeface="Courier New"/>
                <a:cs typeface="Courier New"/>
              </a:rPr>
              <a:t>, </a:t>
            </a:r>
          </a:p>
          <a:p>
            <a:r>
              <a:rPr lang="en-US" altLang="zh-TW" dirty="0">
                <a:latin typeface="Courier New"/>
                <a:cs typeface="Courier New"/>
              </a:rPr>
              <a:t>}</a:t>
            </a:r>
          </a:p>
          <a:p>
            <a:r>
              <a:rPr lang="en-US" altLang="zh-TW" dirty="0">
                <a:latin typeface="Courier New"/>
                <a:cs typeface="Courier New"/>
              </a:rPr>
              <a:t/>
            </a:r>
            <a:br>
              <a:rPr lang="en-US" altLang="zh-TW" dirty="0">
                <a:latin typeface="Courier New"/>
                <a:cs typeface="Courier New"/>
              </a:rPr>
            </a:br>
            <a:r>
              <a:rPr lang="en-US" altLang="zh-TW" dirty="0">
                <a:latin typeface="Courier New"/>
                <a:cs typeface="Courier New"/>
              </a:rPr>
              <a:t/>
            </a:r>
            <a:br>
              <a:rPr lang="en-US" altLang="zh-TW" dirty="0">
                <a:latin typeface="Courier New"/>
                <a:cs typeface="Courier New"/>
              </a:rPr>
            </a:br>
            <a:r>
              <a:rPr lang="en-US" altLang="zh-TW" dirty="0">
                <a:latin typeface="Courier New"/>
                <a:cs typeface="Courier New"/>
              </a:rPr>
              <a:t>f = </a:t>
            </a:r>
            <a:r>
              <a:rPr lang="en-US" altLang="zh-TW" dirty="0">
                <a:solidFill>
                  <a:srgbClr val="0000FF"/>
                </a:solidFill>
                <a:latin typeface="Courier New"/>
                <a:cs typeface="Courier New"/>
              </a:rPr>
              <a:t>lambda</a:t>
            </a:r>
            <a:r>
              <a:rPr lang="en-US" altLang="zh-TW" dirty="0">
                <a:latin typeface="Courier New"/>
                <a:cs typeface="Courier New"/>
              </a:rPr>
              <a:t> x: </a:t>
            </a:r>
            <a:r>
              <a:rPr lang="en-US" altLang="zh-TW" dirty="0" err="1">
                <a:latin typeface="Courier New"/>
                <a:cs typeface="Courier New"/>
              </a:rPr>
              <a:t>emp_mapping.get</a:t>
            </a:r>
            <a:r>
              <a:rPr lang="en-US" altLang="zh-TW" dirty="0">
                <a:latin typeface="Courier New"/>
                <a:cs typeface="Courier New"/>
              </a:rPr>
              <a:t>(x, x) </a:t>
            </a:r>
          </a:p>
          <a:p>
            <a:r>
              <a:rPr lang="en-US" altLang="zh-TW" dirty="0" err="1">
                <a:latin typeface="Courier New"/>
                <a:cs typeface="Courier New"/>
              </a:rPr>
              <a:t>fec.contbr_employer</a:t>
            </a:r>
            <a:r>
              <a:rPr lang="en-US" altLang="zh-TW" dirty="0">
                <a:latin typeface="Courier New"/>
                <a:cs typeface="Courier New"/>
              </a:rPr>
              <a:t> = </a:t>
            </a:r>
            <a:r>
              <a:rPr lang="en-US" altLang="zh-TW" dirty="0" err="1">
                <a:latin typeface="Courier New"/>
                <a:cs typeface="Courier New"/>
              </a:rPr>
              <a:t>fec.contbr_employer.</a:t>
            </a:r>
            <a:r>
              <a:rPr lang="en-US" altLang="zh-TW" dirty="0" err="1">
                <a:solidFill>
                  <a:srgbClr val="795E26"/>
                </a:solidFill>
                <a:latin typeface="Courier New"/>
                <a:cs typeface="Courier New"/>
              </a:rPr>
              <a:t>map</a:t>
            </a:r>
            <a:r>
              <a:rPr lang="en-US" altLang="zh-TW" dirty="0">
                <a:latin typeface="Courier New"/>
                <a:cs typeface="Courier New"/>
              </a:rPr>
              <a:t>(f)</a:t>
            </a:r>
          </a:p>
          <a:p>
            <a:endParaRPr lang="en-US" altLang="zh-TW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06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63E8-594A-40CC-877E-761F040E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處理過後的資料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C02827-E824-4817-9513-924B802B3EA1}"/>
              </a:ext>
            </a:extLst>
          </p:cNvPr>
          <p:cNvSpPr txBox="1"/>
          <p:nvPr/>
        </p:nvSpPr>
        <p:spPr>
          <a:xfrm>
            <a:off x="833582" y="1618673"/>
            <a:ext cx="864292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print(</a:t>
            </a:r>
            <a:r>
              <a:rPr lang="en-US" sz="2400" err="1">
                <a:ea typeface="+mn-lt"/>
                <a:cs typeface="+mn-lt"/>
              </a:rPr>
              <a:t>fec.contbr_employer</a:t>
            </a:r>
            <a:r>
              <a:rPr lang="en-US" sz="2400">
                <a:ea typeface="+mn-lt"/>
                <a:cs typeface="+mn-lt"/>
              </a:rPr>
              <a:t>)</a:t>
            </a:r>
            <a:endParaRPr lang="zh-TW" sz="2400">
              <a:ea typeface="+mn-lt"/>
              <a:cs typeface="+mn-lt"/>
            </a:endParaRPr>
          </a:p>
          <a:p>
            <a:endParaRPr lang="en-US" altLang="zh-TW">
              <a:latin typeface="Courier New"/>
              <a:ea typeface="新細明體"/>
              <a:cs typeface="Courier New"/>
            </a:endParaRPr>
          </a:p>
          <a:p>
            <a:endParaRPr lang="en-US" altLang="zh-TW">
              <a:latin typeface="Courier New"/>
              <a:cs typeface="Courier New"/>
            </a:endParaRPr>
          </a:p>
        </p:txBody>
      </p:sp>
      <p:pic>
        <p:nvPicPr>
          <p:cNvPr id="5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53DD2DB1-AD59-465F-BD59-32FBBF56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37" y="2871104"/>
            <a:ext cx="5891841" cy="339699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34A0DCF-205E-4477-AC08-E99383DEDDE3}"/>
              </a:ext>
            </a:extLst>
          </p:cNvPr>
          <p:cNvSpPr txBox="1"/>
          <p:nvPr/>
        </p:nvSpPr>
        <p:spPr>
          <a:xfrm>
            <a:off x="833582" y="22998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</p:spTree>
    <p:extLst>
      <p:ext uri="{BB962C8B-B14F-4D97-AF65-F5344CB8AC3E}">
        <p14:creationId xmlns:p14="http://schemas.microsoft.com/office/powerpoint/2010/main" val="13648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9E75-397B-44EC-AFA3-C3B34514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>
                <a:ea typeface="新細明體"/>
                <a:cs typeface="Calibri Light"/>
              </a:rPr>
              <a:t>利用pivot_table來一政黨和職業進行資料聚合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D726055-589E-4BC4-B76F-52F0129DE755}"/>
              </a:ext>
            </a:extLst>
          </p:cNvPr>
          <p:cNvSpPr txBox="1"/>
          <p:nvPr/>
        </p:nvSpPr>
        <p:spPr>
          <a:xfrm>
            <a:off x="498764" y="3165764"/>
            <a:ext cx="1115983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err="1">
                <a:latin typeface="Courier New"/>
                <a:ea typeface="新細明體"/>
                <a:cs typeface="Courier New"/>
              </a:rPr>
              <a:t>by_occupation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 = </a:t>
            </a:r>
            <a:r>
              <a:rPr lang="en-US" altLang="zh-TW" sz="2400" err="1">
                <a:latin typeface="Courier New"/>
                <a:ea typeface="新細明體"/>
                <a:cs typeface="Courier New"/>
              </a:rPr>
              <a:t>fec.pivot_table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(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sz="2400" err="1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contb_receipt_amt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, </a:t>
            </a:r>
          </a:p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                 index=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sz="2400" err="1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contbr_occupation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,</a:t>
            </a:r>
          </a:p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                 columns=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'party'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,</a:t>
            </a:r>
          </a:p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                 </a:t>
            </a:r>
            <a:r>
              <a:rPr lang="en-US" altLang="zh-TW" sz="2400" err="1">
                <a:latin typeface="Courier New"/>
                <a:ea typeface="新細明體"/>
                <a:cs typeface="Courier New"/>
              </a:rPr>
              <a:t>aggfunc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=</a:t>
            </a:r>
            <a:r>
              <a:rPr lang="en-US" altLang="zh-TW" sz="240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'sum'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2B00A03B-79E4-4556-A3F0-C3D73E39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15" y="1675818"/>
            <a:ext cx="8539018" cy="12526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8DA177A-A07E-4174-8893-8CA148327D29}"/>
              </a:ext>
            </a:extLst>
          </p:cNvPr>
          <p:cNvSpPr txBox="1"/>
          <p:nvPr/>
        </p:nvSpPr>
        <p:spPr>
          <a:xfrm>
            <a:off x="5267037" y="6271491"/>
            <a:ext cx="810029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050" err="1">
                <a:ea typeface="新細明體"/>
              </a:rPr>
              <a:t>資料來源:https</a:t>
            </a:r>
            <a:r>
              <a:rPr lang="en-US" altLang="zh-TW" sz="1050">
                <a:ea typeface="新細明體"/>
              </a:rPr>
              <a:t>://medium.com/%E6%95%B8%E6%93%9A%E4%B8%8D%E6%AD%A2-not-only-data/pandas-%E5%BF%AB%E9%80%9F%E7%9E%AD%E8%A7%A3-pivot-table-%E8%88%87%E6%87%89%E7%94%A8-21e4c37b9216</a:t>
            </a:r>
          </a:p>
        </p:txBody>
      </p:sp>
    </p:spTree>
    <p:extLst>
      <p:ext uri="{BB962C8B-B14F-4D97-AF65-F5344CB8AC3E}">
        <p14:creationId xmlns:p14="http://schemas.microsoft.com/office/powerpoint/2010/main" val="30400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35FC-FFED-4201-98AE-2DCE11CD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部分索引(2)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E662D8-10AA-458F-B37E-40480AD5504C}"/>
              </a:ext>
            </a:extLst>
          </p:cNvPr>
          <p:cNvSpPr txBox="1"/>
          <p:nvPr/>
        </p:nvSpPr>
        <p:spPr>
          <a:xfrm>
            <a:off x="752764" y="1849582"/>
            <a:ext cx="4498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data.loc[[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'd'</a:t>
            </a:r>
            <a:r>
              <a:rPr lang="en-US" altLang="zh-TW">
                <a:latin typeface="Courier New"/>
                <a:cs typeface="Courier New"/>
              </a:rPr>
              <a:t>]]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E84070-8A76-4E08-8E04-C42047F37C6E}"/>
              </a:ext>
            </a:extLst>
          </p:cNvPr>
          <p:cNvSpPr txBox="1"/>
          <p:nvPr/>
        </p:nvSpPr>
        <p:spPr>
          <a:xfrm>
            <a:off x="3950855" y="18149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只顯示b和d資料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2CAF01-8057-4C8C-9D6F-E508C2704CC3}"/>
              </a:ext>
            </a:extLst>
          </p:cNvPr>
          <p:cNvSpPr txBox="1"/>
          <p:nvPr/>
        </p:nvSpPr>
        <p:spPr>
          <a:xfrm>
            <a:off x="833355" y="2543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60515C13-9E0E-431C-970C-85792E0F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99" y="3336493"/>
            <a:ext cx="3237056" cy="23209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E9EF7EC-4966-499F-9BBA-8C34C865EDE5}"/>
              </a:ext>
            </a:extLst>
          </p:cNvPr>
          <p:cNvSpPr txBox="1"/>
          <p:nvPr/>
        </p:nvSpPr>
        <p:spPr>
          <a:xfrm>
            <a:off x="6352309" y="18149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data.loc[:,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C550879-E61C-4BD7-9C58-E64AF13E91B2}"/>
              </a:ext>
            </a:extLst>
          </p:cNvPr>
          <p:cNvSpPr txBox="1"/>
          <p:nvPr/>
        </p:nvSpPr>
        <p:spPr>
          <a:xfrm>
            <a:off x="8707582" y="18149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第二層索引為2的資料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F3A7DA44-8864-40CF-867A-9FCEC8C6A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327" y="3266787"/>
            <a:ext cx="3629890" cy="22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31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73EC-B70D-493E-AD82-553D7569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過濾捐款低200萬美元的資料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E89A24-6A8E-4673-82AA-AB6F5186D39A}"/>
              </a:ext>
            </a:extLst>
          </p:cNvPr>
          <p:cNvSpPr txBox="1"/>
          <p:nvPr/>
        </p:nvSpPr>
        <p:spPr>
          <a:xfrm>
            <a:off x="925945" y="1584036"/>
            <a:ext cx="1083656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>
                <a:latin typeface="Courier New"/>
                <a:ea typeface="新細明體"/>
                <a:cs typeface="Courier New"/>
              </a:rPr>
              <a:t>over_2mm = </a:t>
            </a:r>
            <a:r>
              <a:rPr lang="en-US" altLang="zh-TW" sz="2400" err="1">
                <a:latin typeface="Courier New"/>
                <a:ea typeface="新細明體"/>
                <a:cs typeface="Courier New"/>
              </a:rPr>
              <a:t>by_occupation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[</a:t>
            </a:r>
            <a:r>
              <a:rPr lang="en-US" altLang="zh-TW" sz="2400" err="1">
                <a:latin typeface="Courier New"/>
                <a:ea typeface="新細明體"/>
                <a:cs typeface="Courier New"/>
              </a:rPr>
              <a:t>by_occupation.</a:t>
            </a:r>
            <a:r>
              <a:rPr lang="en-US" altLang="zh-TW" sz="2400" err="1">
                <a:solidFill>
                  <a:srgbClr val="795E26"/>
                </a:solidFill>
                <a:latin typeface="Courier New"/>
                <a:ea typeface="新細明體"/>
                <a:cs typeface="Courier New"/>
              </a:rPr>
              <a:t>sum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(</a:t>
            </a:r>
            <a:r>
              <a:rPr lang="en-US" altLang="zh-TW" sz="240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1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) &gt; </a:t>
            </a:r>
            <a:r>
              <a:rPr lang="en-US" altLang="zh-TW" sz="240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2000000</a:t>
            </a:r>
            <a:r>
              <a:rPr lang="en-US" altLang="zh-TW" sz="2400">
                <a:latin typeface="Courier New"/>
                <a:ea typeface="新細明體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A55F70-118E-4E3A-9470-DD45045F49C4}"/>
              </a:ext>
            </a:extLst>
          </p:cNvPr>
          <p:cNvSpPr/>
          <p:nvPr/>
        </p:nvSpPr>
        <p:spPr>
          <a:xfrm>
            <a:off x="8155709" y="1586345"/>
            <a:ext cx="1131453" cy="404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40C06FC2-86EB-470D-89D6-E69F9EF43804}"/>
                  </a:ext>
                </a:extLst>
              </p14:cNvPr>
              <p14:cNvContentPartPr/>
              <p14:nvPr/>
            </p14:nvContentPartPr>
            <p14:xfrm>
              <a:off x="8589818" y="2008908"/>
              <a:ext cx="552450" cy="314325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40C06FC2-86EB-470D-89D6-E69F9EF43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1752" y="1990967"/>
                <a:ext cx="588220" cy="349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9C11CEAB-44CA-4A34-BEE9-F8C67CE0EDA2}"/>
                  </a:ext>
                </a:extLst>
              </p14:cNvPr>
              <p14:cNvContentPartPr/>
              <p14:nvPr/>
            </p14:nvContentPartPr>
            <p14:xfrm>
              <a:off x="8925922" y="2135909"/>
              <a:ext cx="276225" cy="24765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9C11CEAB-44CA-4A34-BEE9-F8C67CE0ED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07797" y="2117699"/>
                <a:ext cx="312113" cy="28370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ACBCD7C4-E317-4C1D-87D3-A0A06AD2A677}"/>
              </a:ext>
            </a:extLst>
          </p:cNvPr>
          <p:cNvSpPr txBox="1"/>
          <p:nvPr/>
        </p:nvSpPr>
        <p:spPr>
          <a:xfrm>
            <a:off x="9208366" y="21887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</a:rPr>
              <a:t>Asix = 1</a:t>
            </a:r>
            <a:endParaRPr lang="zh-TW"/>
          </a:p>
        </p:txBody>
      </p:sp>
      <p:pic>
        <p:nvPicPr>
          <p:cNvPr id="10" name="圖片 10" descr="一張含有 桌 的圖片&#10;&#10;自動產生的描述">
            <a:extLst>
              <a:ext uri="{FF2B5EF4-FFF2-40B4-BE49-F238E27FC236}">
                <a16:creationId xmlns:a16="http://schemas.microsoft.com/office/drawing/2014/main" id="{DC1874D0-36F8-4D50-89E4-2B81E61F4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7037" y="2191402"/>
            <a:ext cx="3955472" cy="463419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744EE06-729A-4A76-A083-1A1C235B550B}"/>
              </a:ext>
            </a:extLst>
          </p:cNvPr>
          <p:cNvSpPr txBox="1"/>
          <p:nvPr/>
        </p:nvSpPr>
        <p:spPr>
          <a:xfrm>
            <a:off x="833582" y="218440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</p:spTree>
    <p:extLst>
      <p:ext uri="{BB962C8B-B14F-4D97-AF65-F5344CB8AC3E}">
        <p14:creationId xmlns:p14="http://schemas.microsoft.com/office/powerpoint/2010/main" val="26466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1414-41D4-4726-AEF0-61396105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將資料視覺化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C4CA8A7-73AA-440E-8BE0-DBA244AAC091}"/>
              </a:ext>
            </a:extLst>
          </p:cNvPr>
          <p:cNvSpPr txBox="1"/>
          <p:nvPr/>
        </p:nvSpPr>
        <p:spPr>
          <a:xfrm>
            <a:off x="833582" y="1826491"/>
            <a:ext cx="7222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over_2mm.plot(kind=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'barh'</a:t>
            </a:r>
            <a:r>
              <a:rPr lang="en-US" altLang="zh-TW">
                <a:latin typeface="Courier New"/>
                <a:cs typeface="Courier New"/>
              </a:rPr>
              <a:t>, figsize=(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8</a:t>
            </a:r>
            <a:r>
              <a:rPr lang="en-US" altLang="zh-TW">
                <a:latin typeface="Courier New"/>
                <a:cs typeface="Courier New"/>
              </a:rPr>
              <a:t>))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93626E-50CE-4A3D-B093-C4F7273D5E12}"/>
              </a:ext>
            </a:extLst>
          </p:cNvPr>
          <p:cNvSpPr/>
          <p:nvPr/>
        </p:nvSpPr>
        <p:spPr>
          <a:xfrm>
            <a:off x="4599709" y="1828800"/>
            <a:ext cx="205509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8E89B3F1-85DF-49B4-8924-E7359F10B4CE}"/>
                  </a:ext>
                </a:extLst>
              </p14:cNvPr>
              <p14:cNvContentPartPr/>
              <p14:nvPr/>
            </p14:nvContentPartPr>
            <p14:xfrm>
              <a:off x="6292272" y="1384964"/>
              <a:ext cx="1038225" cy="17145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8E89B3F1-85DF-49B4-8924-E7359F10B4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4272" y="1367216"/>
                <a:ext cx="1073864" cy="206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B94F3AEB-219C-40AA-8D26-5AA0E9DB9191}"/>
                  </a:ext>
                </a:extLst>
              </p14:cNvPr>
              <p14:cNvContentPartPr/>
              <p14:nvPr/>
            </p14:nvContentPartPr>
            <p14:xfrm>
              <a:off x="7239000" y="1235363"/>
              <a:ext cx="152400" cy="26670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B94F3AEB-219C-40AA-8D26-5AA0E9DB91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0770" y="1217512"/>
                <a:ext cx="188495" cy="302046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56406D87-4D24-45C4-A0F8-4B4EC8505A26}"/>
              </a:ext>
            </a:extLst>
          </p:cNvPr>
          <p:cNvSpPr txBox="1"/>
          <p:nvPr/>
        </p:nvSpPr>
        <p:spPr>
          <a:xfrm>
            <a:off x="7314912" y="10457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寬度與高度</a:t>
            </a:r>
            <a:endParaRPr lang="zh-TW" altLang="en-US">
              <a:ea typeface="新細明體"/>
              <a:cs typeface="Calibri"/>
            </a:endParaRPr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id="{E86FB0AA-5A0D-4A89-B32F-C84FB001A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6308" y="2447114"/>
            <a:ext cx="5721927" cy="394958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55A9485-BECF-4D1E-B0B9-C8FDA3790FCA}"/>
              </a:ext>
            </a:extLst>
          </p:cNvPr>
          <p:cNvSpPr txBox="1"/>
          <p:nvPr/>
        </p:nvSpPr>
        <p:spPr>
          <a:xfrm>
            <a:off x="833582" y="218440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</p:spTree>
    <p:extLst>
      <p:ext uri="{BB962C8B-B14F-4D97-AF65-F5344CB8AC3E}">
        <p14:creationId xmlns:p14="http://schemas.microsoft.com/office/powerpoint/2010/main" val="19674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AA07-7127-46B3-8174-DAB44BD4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依候選人分組，找出最多捐款的職業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D7AF5E-5A92-47AE-8BF0-0F2DE57EDE0D}"/>
              </a:ext>
            </a:extLst>
          </p:cNvPr>
          <p:cNvSpPr txBox="1"/>
          <p:nvPr/>
        </p:nvSpPr>
        <p:spPr>
          <a:xfrm>
            <a:off x="787400" y="1789289"/>
            <a:ext cx="938953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urier New"/>
                <a:ea typeface="新細明體"/>
                <a:cs typeface="Courier New"/>
              </a:rPr>
              <a:t>def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 </a:t>
            </a:r>
            <a:r>
              <a:rPr lang="en-US" altLang="zh-TW" dirty="0" err="1">
                <a:solidFill>
                  <a:srgbClr val="795E26"/>
                </a:solidFill>
                <a:latin typeface="Courier New"/>
                <a:ea typeface="新細明體"/>
                <a:cs typeface="Courier New"/>
              </a:rPr>
              <a:t>get_top_amount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(</a:t>
            </a:r>
            <a:r>
              <a:rPr lang="en-US" altLang="zh-TW" dirty="0">
                <a:solidFill>
                  <a:srgbClr val="001080"/>
                </a:solidFill>
                <a:latin typeface="Courier New"/>
                <a:ea typeface="新細明體"/>
                <a:cs typeface="Courier New"/>
              </a:rPr>
              <a:t>group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</a:t>
            </a:r>
            <a:r>
              <a:rPr lang="en-US" altLang="zh-TW" dirty="0">
                <a:solidFill>
                  <a:srgbClr val="001080"/>
                </a:solidFill>
                <a:latin typeface="Courier New"/>
                <a:ea typeface="新細明體"/>
                <a:cs typeface="Courier New"/>
              </a:rPr>
              <a:t>key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</a:t>
            </a:r>
            <a:r>
              <a:rPr lang="en-US" altLang="zh-TW" dirty="0">
                <a:solidFill>
                  <a:srgbClr val="001080"/>
                </a:solidFill>
                <a:latin typeface="Courier New"/>
                <a:ea typeface="新細明體"/>
                <a:cs typeface="Courier New"/>
              </a:rPr>
              <a:t>n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=</a:t>
            </a:r>
            <a:r>
              <a:rPr lang="en-US" altLang="zh-TW" dirty="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5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):</a:t>
            </a:r>
          </a:p>
          <a:p>
            <a:r>
              <a:rPr lang="en-US" altLang="zh-TW" dirty="0">
                <a:latin typeface="Courier New"/>
                <a:ea typeface="新細明體"/>
                <a:cs typeface="Courier New"/>
              </a:rPr>
              <a:t>  totals = </a:t>
            </a:r>
            <a:r>
              <a:rPr lang="en-US" altLang="zh-TW" dirty="0" err="1">
                <a:latin typeface="Courier New"/>
                <a:ea typeface="新細明體"/>
                <a:cs typeface="Courier New"/>
              </a:rPr>
              <a:t>group.groupby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(key)[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contb_receipt_amt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].sum()</a:t>
            </a:r>
          </a:p>
          <a:p>
            <a:endParaRPr lang="en-US" altLang="zh-TW" dirty="0">
              <a:latin typeface="Courier New"/>
              <a:ea typeface="新細明體"/>
              <a:cs typeface="Courier New"/>
            </a:endParaRPr>
          </a:p>
          <a:p>
            <a:endParaRPr lang="en-US" altLang="zh-TW" dirty="0">
              <a:latin typeface="Courier New"/>
              <a:ea typeface="新細明體"/>
              <a:cs typeface="Courier New"/>
            </a:endParaRPr>
          </a:p>
          <a:p>
            <a:r>
              <a:rPr lang="en-US" altLang="zh-TW" dirty="0">
                <a:latin typeface="Courier New"/>
                <a:ea typeface="新細明體"/>
                <a:cs typeface="Courier New"/>
              </a:rPr>
              <a:t>  </a:t>
            </a:r>
            <a:r>
              <a:rPr lang="en-US" altLang="zh-TW" dirty="0">
                <a:solidFill>
                  <a:srgbClr val="AF00DB"/>
                </a:solidFill>
                <a:latin typeface="Courier New"/>
                <a:ea typeface="新細明體"/>
                <a:cs typeface="Courier New"/>
              </a:rPr>
              <a:t>return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 </a:t>
            </a:r>
            <a:r>
              <a:rPr lang="en-US" altLang="zh-TW" dirty="0" err="1">
                <a:latin typeface="Courier New"/>
                <a:ea typeface="新細明體"/>
                <a:cs typeface="Courier New"/>
              </a:rPr>
              <a:t>totalse.nlargest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(n)</a:t>
            </a:r>
          </a:p>
          <a:p>
            <a:r>
              <a:rPr lang="en-US" altLang="zh-TW" dirty="0">
                <a:latin typeface="Courier New"/>
                <a:ea typeface="新細明體"/>
                <a:cs typeface="Courier New"/>
              </a:rPr>
              <a:t>  </a:t>
            </a:r>
          </a:p>
          <a:p>
            <a:endParaRPr lang="en-US" altLang="zh-TW" dirty="0">
              <a:latin typeface="Courier New"/>
              <a:cs typeface="Courier New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57F3F9-6765-40AB-A5E7-AFE875F7EB48}"/>
              </a:ext>
            </a:extLst>
          </p:cNvPr>
          <p:cNvSpPr txBox="1"/>
          <p:nvPr/>
        </p:nvSpPr>
        <p:spPr>
          <a:xfrm>
            <a:off x="730956" y="15070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副程式: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E0CD30-4760-4A63-9651-0CA679E5EA45}"/>
              </a:ext>
            </a:extLst>
          </p:cNvPr>
          <p:cNvSpPr/>
          <p:nvPr/>
        </p:nvSpPr>
        <p:spPr>
          <a:xfrm>
            <a:off x="2395008" y="2084564"/>
            <a:ext cx="1806221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66BDDC9-FAF0-482A-92A8-00C47FA9A054}"/>
              </a:ext>
            </a:extLst>
          </p:cNvPr>
          <p:cNvSpPr txBox="1"/>
          <p:nvPr/>
        </p:nvSpPr>
        <p:spPr>
          <a:xfrm>
            <a:off x="2314928" y="24419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dirty="0">
                <a:ea typeface="+mn-lt"/>
                <a:cs typeface="+mn-lt"/>
              </a:rPr>
              <a:t>依</a:t>
            </a:r>
            <a:r>
              <a:rPr lang="zh-TW" altLang="en-US" dirty="0">
                <a:ea typeface="+mn-lt"/>
                <a:cs typeface="+mn-lt"/>
              </a:rPr>
              <a:t>照</a:t>
            </a:r>
            <a:r>
              <a:rPr lang="zh-TW" dirty="0">
                <a:ea typeface="+mn-lt"/>
                <a:cs typeface="+mn-lt"/>
              </a:rPr>
              <a:t>column分組</a:t>
            </a:r>
            <a:endParaRPr 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9567D4-44D0-4B49-A7C9-30BC5D44B2D4}"/>
              </a:ext>
            </a:extLst>
          </p:cNvPr>
          <p:cNvSpPr/>
          <p:nvPr/>
        </p:nvSpPr>
        <p:spPr>
          <a:xfrm>
            <a:off x="3227243" y="2892425"/>
            <a:ext cx="1500908" cy="334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9F1814-2275-4172-99EB-B6F22E5D9F00}"/>
              </a:ext>
            </a:extLst>
          </p:cNvPr>
          <p:cNvSpPr txBox="1"/>
          <p:nvPr/>
        </p:nvSpPr>
        <p:spPr>
          <a:xfrm>
            <a:off x="4926445" y="28944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最大的N行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0CC3776-E19A-4E1F-A862-33136C49DDBF}"/>
              </a:ext>
            </a:extLst>
          </p:cNvPr>
          <p:cNvSpPr txBox="1"/>
          <p:nvPr/>
        </p:nvSpPr>
        <p:spPr>
          <a:xfrm>
            <a:off x="787400" y="3823855"/>
            <a:ext cx="71189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 = fec_mrbo.groupby(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'cand_nm'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A9F84D-E027-414E-A6A9-868648FA0052}"/>
              </a:ext>
            </a:extLst>
          </p:cNvPr>
          <p:cNvSpPr txBox="1"/>
          <p:nvPr/>
        </p:nvSpPr>
        <p:spPr>
          <a:xfrm>
            <a:off x="787400" y="4470400"/>
            <a:ext cx="92663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grouped.apply(get_top_amounts,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'contbr_occupation'</a:t>
            </a:r>
            <a:r>
              <a:rPr lang="en-US" altLang="zh-TW">
                <a:latin typeface="Courier New"/>
                <a:cs typeface="Courier New"/>
              </a:rPr>
              <a:t>, n=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7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1B8045-1CA3-49A7-B2B7-B89347CA5D3C}"/>
              </a:ext>
            </a:extLst>
          </p:cNvPr>
          <p:cNvSpPr/>
          <p:nvPr/>
        </p:nvSpPr>
        <p:spPr>
          <a:xfrm>
            <a:off x="1942811" y="4471266"/>
            <a:ext cx="738909" cy="323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703E83-D423-416C-8A26-7709650AA3E2}"/>
              </a:ext>
            </a:extLst>
          </p:cNvPr>
          <p:cNvSpPr txBox="1"/>
          <p:nvPr/>
        </p:nvSpPr>
        <p:spPr>
          <a:xfrm>
            <a:off x="2172855" y="4955309"/>
            <a:ext cx="72805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apply</a:t>
            </a:r>
            <a:r>
              <a:rPr lang="zh-TW" altLang="en-US"/>
              <a:t>會將待處理的對象拆分成多個片段，然後對各片段調用傳入的函數，最後嘗試將各片段組合到一起</a:t>
            </a:r>
            <a:endParaRPr lang="en-US" altLang="zh-TW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F4D4BE3-CCDB-46C5-850F-76EB7136114E}"/>
              </a:ext>
            </a:extLst>
          </p:cNvPr>
          <p:cNvSpPr txBox="1"/>
          <p:nvPr/>
        </p:nvSpPr>
        <p:spPr>
          <a:xfrm>
            <a:off x="1295400" y="6398492"/>
            <a:ext cx="106056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000">
                <a:ea typeface="新細明體"/>
              </a:rPr>
              <a:t>資料來源:https://blog.csdn.net/shiyueyue0822/article/details/88634115?utm_medium=distribute.pc_relevant.none-task-blog-BlogCommendFromMachineLearnPai2-1.edu_weight&amp;depth_1-utm_source=distribute.pc_relevant.none-task-blog-BlogCommendFromMachineLearnPai2-1.edu_weight</a:t>
            </a:r>
          </a:p>
        </p:txBody>
      </p:sp>
    </p:spTree>
    <p:extLst>
      <p:ext uri="{BB962C8B-B14F-4D97-AF65-F5344CB8AC3E}">
        <p14:creationId xmlns:p14="http://schemas.microsoft.com/office/powerpoint/2010/main" val="9417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6EDF-916D-4D07-80D5-EB135EC7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執行結果:</a:t>
            </a:r>
            <a:endParaRPr lang="zh-TW" altLang="en-US"/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4F3E7609-BF79-4F51-8F34-08DC6C42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710015"/>
            <a:ext cx="7142671" cy="40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D0B3-A017-41C0-91AB-01F19706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對雇主做一樣的動作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E9E692-273D-402B-9C05-A2178E223442}"/>
              </a:ext>
            </a:extLst>
          </p:cNvPr>
          <p:cNvSpPr txBox="1"/>
          <p:nvPr/>
        </p:nvSpPr>
        <p:spPr>
          <a:xfrm>
            <a:off x="833582" y="1491673"/>
            <a:ext cx="88969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grouped.apply(get_top_amounts,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'contbr_employer'</a:t>
            </a:r>
            <a:r>
              <a:rPr lang="en-US" altLang="zh-TW">
                <a:latin typeface="Courier New"/>
                <a:cs typeface="Courier New"/>
              </a:rPr>
              <a:t>, n=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6DFA1C-44FE-4105-B6AA-DC99C8C03E57}"/>
              </a:ext>
            </a:extLst>
          </p:cNvPr>
          <p:cNvSpPr txBox="1"/>
          <p:nvPr/>
        </p:nvSpPr>
        <p:spPr>
          <a:xfrm>
            <a:off x="833582" y="218440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5229A773-0C9E-4E32-A3CE-E105F24C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896" y="2639340"/>
            <a:ext cx="6481312" cy="39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76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430" y="2870262"/>
            <a:ext cx="7331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800"/>
              <a:t>2.Bucketing Donation Amounts</a:t>
            </a:r>
            <a:r>
              <a:rPr lang="zh-TW" altLang="en-US" sz="2800"/>
              <a:t>（桶捐贈額）</a:t>
            </a:r>
            <a:endParaRPr lang="en-US" altLang="zh-TW" sz="2800"/>
          </a:p>
        </p:txBody>
      </p:sp>
      <p:sp>
        <p:nvSpPr>
          <p:cNvPr id="4" name="矩形 3"/>
          <p:cNvSpPr/>
          <p:nvPr/>
        </p:nvSpPr>
        <p:spPr>
          <a:xfrm>
            <a:off x="5433753" y="5159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/>
              <a:t>一個分析這種數據的有用方法是使用</a:t>
            </a:r>
            <a:r>
              <a:rPr lang="en-US" altLang="zh-TW"/>
              <a:t>cut</a:t>
            </a:r>
            <a:r>
              <a:rPr lang="zh-TW" altLang="en-US"/>
              <a:t>函數，把捐贈額去中心化，按捐贈額大小分為多個桶</a:t>
            </a:r>
          </a:p>
        </p:txBody>
      </p:sp>
    </p:spTree>
    <p:extLst>
      <p:ext uri="{BB962C8B-B14F-4D97-AF65-F5344CB8AC3E}">
        <p14:creationId xmlns:p14="http://schemas.microsoft.com/office/powerpoint/2010/main" val="40825089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A73C-C718-4684-A611-FA2E204B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將捐贈金額分桶並顯示各數量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CDA0FAC-486B-49DA-9D35-8A9104014979}"/>
              </a:ext>
            </a:extLst>
          </p:cNvPr>
          <p:cNvSpPr txBox="1"/>
          <p:nvPr/>
        </p:nvSpPr>
        <p:spPr>
          <a:xfrm>
            <a:off x="267854" y="1999672"/>
            <a:ext cx="80079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bins = np.array([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10000</a:t>
            </a:r>
            <a:r>
              <a:rPr lang="en-US" altLang="zh-TW">
                <a:latin typeface="Courier New"/>
                <a:cs typeface="Courier New"/>
              </a:rPr>
              <a:t>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        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100000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1000000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10000000</a:t>
            </a:r>
            <a:r>
              <a:rPr lang="en-US" altLang="zh-TW">
                <a:latin typeface="Courier New"/>
                <a:cs typeface="Courier New"/>
              </a:rPr>
              <a:t>])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AB70EF-2C8B-4435-A3D7-9DF63BC404C8}"/>
              </a:ext>
            </a:extLst>
          </p:cNvPr>
          <p:cNvSpPr txBox="1"/>
          <p:nvPr/>
        </p:nvSpPr>
        <p:spPr>
          <a:xfrm>
            <a:off x="6167582" y="1676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金額級距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8F6234-DB52-49BC-AF3C-5A591AE1B3D9}"/>
              </a:ext>
            </a:extLst>
          </p:cNvPr>
          <p:cNvSpPr txBox="1"/>
          <p:nvPr/>
        </p:nvSpPr>
        <p:spPr>
          <a:xfrm>
            <a:off x="175491" y="2969492"/>
            <a:ext cx="85159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labels = pd.cut(fec_mrbo.contb_receipt_amt, bins)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labels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288B82-5422-45F3-9626-DE690F33BCCF}"/>
              </a:ext>
            </a:extLst>
          </p:cNvPr>
          <p:cNvSpPr txBox="1"/>
          <p:nvPr/>
        </p:nvSpPr>
        <p:spPr>
          <a:xfrm>
            <a:off x="2507673" y="34313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292929"/>
                </a:solidFill>
                <a:latin typeface="charter"/>
                <a:ea typeface="新細明體"/>
              </a:rPr>
              <a:t>用數值區間將數值分類</a:t>
            </a:r>
            <a:endParaRPr lang="en-US" altLang="zh-TW">
              <a:ea typeface="新細明體"/>
              <a:cs typeface="Calibri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D1F01D-2EE5-489D-8030-5D34C67B323E}"/>
              </a:ext>
            </a:extLst>
          </p:cNvPr>
          <p:cNvSpPr/>
          <p:nvPr/>
        </p:nvSpPr>
        <p:spPr>
          <a:xfrm>
            <a:off x="1879311" y="3033856"/>
            <a:ext cx="473363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02961624-C1FF-44F4-A7EA-0C6A9D04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58" y="2466398"/>
            <a:ext cx="2817668" cy="34492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FBB53471-B77D-46C7-B884-A86EF780795F}"/>
                  </a:ext>
                </a:extLst>
              </p14:cNvPr>
              <p14:cNvContentPartPr/>
              <p14:nvPr/>
            </p14:nvContentPartPr>
            <p14:xfrm>
              <a:off x="7077363" y="3292117"/>
              <a:ext cx="428625" cy="276225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FBB53471-B77D-46C7-B884-A86EF78079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9699" y="3274447"/>
                <a:ext cx="464314" cy="311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D0BF4883-59A8-45C0-8BB1-56225B362668}"/>
                  </a:ext>
                </a:extLst>
              </p14:cNvPr>
              <p14:cNvContentPartPr/>
              <p14:nvPr/>
            </p14:nvContentPartPr>
            <p14:xfrm>
              <a:off x="7400636" y="3129868"/>
              <a:ext cx="200025" cy="333375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D0BF4883-59A8-45C0-8BB1-56225B3626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2485" y="3111828"/>
                <a:ext cx="235964" cy="369094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EA68855D-FDAD-4A1A-A25C-713757B6676B}"/>
              </a:ext>
            </a:extLst>
          </p:cNvPr>
          <p:cNvSpPr txBox="1"/>
          <p:nvPr/>
        </p:nvSpPr>
        <p:spPr>
          <a:xfrm>
            <a:off x="267855" y="4285672"/>
            <a:ext cx="71304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 = fec_mrbo.groupby([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'cand_nm'</a:t>
            </a:r>
            <a:r>
              <a:rPr lang="en-US" altLang="zh-TW">
                <a:latin typeface="Courier New"/>
                <a:cs typeface="Courier New"/>
              </a:rPr>
              <a:t>, labels])</a:t>
            </a:r>
          </a:p>
          <a:p>
            <a:endParaRPr lang="en-US" altLang="zh-TW">
              <a:latin typeface="Courier New"/>
              <a:cs typeface="Courier New"/>
            </a:endParaRP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CC466C1-2CCC-4E02-A2FD-A1C3615E5059}"/>
              </a:ext>
            </a:extLst>
          </p:cNvPr>
          <p:cNvSpPr txBox="1"/>
          <p:nvPr/>
        </p:nvSpPr>
        <p:spPr>
          <a:xfrm>
            <a:off x="2115127" y="4839855"/>
            <a:ext cx="5664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ea typeface="新細明體"/>
              </a:rPr>
              <a:t>按二人的名字和箱標簽（</a:t>
            </a:r>
            <a:r>
              <a:rPr lang="en-US" altLang="zh-TW">
                <a:ea typeface="新細明體"/>
              </a:rPr>
              <a:t>bin label</a:t>
            </a:r>
            <a:r>
              <a:rPr lang="zh-TW" altLang="en-US">
                <a:ea typeface="新細明體"/>
              </a:rPr>
              <a:t>）分組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34705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D19C-D83C-4662-8A84-31910FB9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將結果視覺化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91BE2E-7914-4E90-87B3-189A7C11CA7D}"/>
              </a:ext>
            </a:extLst>
          </p:cNvPr>
          <p:cNvSpPr txBox="1"/>
          <p:nvPr/>
        </p:nvSpPr>
        <p:spPr>
          <a:xfrm>
            <a:off x="833582" y="1676400"/>
            <a:ext cx="4913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grouped.size().unstack(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AED22CB7-9641-4036-93B5-F57853EA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17" y="398115"/>
            <a:ext cx="4221018" cy="33947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3D5D9D4-9E82-43D0-8B19-01B515E97F5B}"/>
              </a:ext>
            </a:extLst>
          </p:cNvPr>
          <p:cNvSpPr txBox="1"/>
          <p:nvPr/>
        </p:nvSpPr>
        <p:spPr>
          <a:xfrm>
            <a:off x="4932219" y="68349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ea typeface="新細明體"/>
                <a:cs typeface="Calibri"/>
              </a:rPr>
              <a:t>執行結果:</a:t>
            </a: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63E30F2E-59B9-4E1F-902D-FB0445CE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5" y="5020217"/>
            <a:ext cx="10594108" cy="132029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C41C495-55D4-482A-91E0-EE04B7832B02}"/>
              </a:ext>
            </a:extLst>
          </p:cNvPr>
          <p:cNvSpPr txBox="1"/>
          <p:nvPr/>
        </p:nvSpPr>
        <p:spPr>
          <a:xfrm>
            <a:off x="833582" y="4424218"/>
            <a:ext cx="5398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grouped.size().unstack(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9502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91A765B-9D29-4109-A5C1-A3D3342C3DB8}"/>
              </a:ext>
            </a:extLst>
          </p:cNvPr>
          <p:cNvSpPr txBox="1"/>
          <p:nvPr/>
        </p:nvSpPr>
        <p:spPr>
          <a:xfrm>
            <a:off x="1122218" y="1283855"/>
            <a:ext cx="91162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bucket_sums = grouped.contb_receipt_amt.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().unstack(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bucket_sums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1D8409-4FC3-4D1A-BC47-274A4BEF731B}"/>
              </a:ext>
            </a:extLst>
          </p:cNvPr>
          <p:cNvSpPr txBox="1"/>
          <p:nvPr/>
        </p:nvSpPr>
        <p:spPr>
          <a:xfrm>
            <a:off x="683491" y="7758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金額加總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FD8222-A9A0-466F-8CE3-C9365507280E}"/>
              </a:ext>
            </a:extLst>
          </p:cNvPr>
          <p:cNvSpPr txBox="1"/>
          <p:nvPr/>
        </p:nvSpPr>
        <p:spPr>
          <a:xfrm>
            <a:off x="687820" y="20848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執行結果: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CC8E65CF-708F-40F4-B40F-B8CB8680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490" y="2201862"/>
            <a:ext cx="5075381" cy="41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98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948A-14BB-40A0-A9C3-3709A5C4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將資料百分比化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8A7314-B3C3-4157-800A-A125BFAA5A7F}"/>
              </a:ext>
            </a:extLst>
          </p:cNvPr>
          <p:cNvSpPr txBox="1"/>
          <p:nvPr/>
        </p:nvSpPr>
        <p:spPr>
          <a:xfrm>
            <a:off x="891309" y="1791855"/>
            <a:ext cx="92432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normed_sums = bucket_sums.div(bucket_sums.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(axis=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), axis=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normed_sums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8330A8-226E-4F79-8ABF-A533A55762B0}"/>
              </a:ext>
            </a:extLst>
          </p:cNvPr>
          <p:cNvSpPr txBox="1"/>
          <p:nvPr/>
        </p:nvSpPr>
        <p:spPr>
          <a:xfrm>
            <a:off x="833582" y="255385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BD48401C-2501-4A5B-B5E7-704F2775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58" y="2715532"/>
            <a:ext cx="4682836" cy="39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1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7C94-C43F-4528-9017-52A0D811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利用unstack()重排dataframe資料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7CA1249-0226-41C7-AACD-D53814453086}"/>
              </a:ext>
            </a:extLst>
          </p:cNvPr>
          <p:cNvSpPr txBox="1"/>
          <p:nvPr/>
        </p:nvSpPr>
        <p:spPr>
          <a:xfrm>
            <a:off x="833355" y="1921360"/>
            <a:ext cx="29741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 err="1">
                <a:latin typeface="Courier New"/>
                <a:ea typeface="新細明體"/>
                <a:cs typeface="Courier New"/>
              </a:rPr>
              <a:t>data.unstack</a:t>
            </a:r>
            <a:r>
              <a:rPr lang="en-US" altLang="zh-TW" sz="2400" dirty="0">
                <a:latin typeface="Courier New"/>
                <a:ea typeface="新細明體"/>
                <a:cs typeface="Courier New"/>
              </a:rPr>
              <a:t>()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2835BE8-28D7-4683-8267-E8CE18DE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309" y="2864431"/>
            <a:ext cx="4896748" cy="292848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A5FE4EE-3746-4066-B267-7FFA0D86D355}"/>
              </a:ext>
            </a:extLst>
          </p:cNvPr>
          <p:cNvSpPr txBox="1"/>
          <p:nvPr/>
        </p:nvSpPr>
        <p:spPr>
          <a:xfrm>
            <a:off x="833355" y="2543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E39B64E0-1EED-4B1E-A9E5-B53EF4A8E3E8}"/>
                  </a:ext>
                </a:extLst>
              </p14:cNvPr>
              <p14:cNvContentPartPr/>
              <p14:nvPr/>
            </p14:nvContentPartPr>
            <p14:xfrm>
              <a:off x="4572000" y="3059042"/>
              <a:ext cx="3562350" cy="9525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E39B64E0-1EED-4B1E-A9E5-B53EF4A8E3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8423" y="2949138"/>
                <a:ext cx="3669864" cy="3146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2163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C8EB-E2FA-4A5D-8357-0AD5F316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將資料視覺化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F18346-254E-4171-88C0-DBC0B5CC36CC}"/>
              </a:ext>
            </a:extLst>
          </p:cNvPr>
          <p:cNvSpPr txBox="1"/>
          <p:nvPr/>
        </p:nvSpPr>
        <p:spPr>
          <a:xfrm>
            <a:off x="925945" y="1618673"/>
            <a:ext cx="8885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normed_sums[: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-2</a:t>
            </a:r>
            <a:r>
              <a:rPr lang="en-US" altLang="zh-TW">
                <a:latin typeface="Courier New"/>
                <a:cs typeface="Courier New"/>
              </a:rPr>
              <a:t>].plot(kind=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'barh'</a:t>
            </a:r>
            <a:r>
              <a:rPr lang="en-US" altLang="zh-TW">
                <a:latin typeface="Courier New"/>
                <a:cs typeface="Courier New"/>
              </a:rPr>
              <a:t>, figsize=(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8</a:t>
            </a:r>
            <a:r>
              <a:rPr lang="en-US" altLang="zh-TW">
                <a:latin typeface="Courier New"/>
                <a:cs typeface="Courier New"/>
              </a:rPr>
              <a:t>))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771919-08DB-4192-8177-0855F3C85955}"/>
              </a:ext>
            </a:extLst>
          </p:cNvPr>
          <p:cNvSpPr/>
          <p:nvPr/>
        </p:nvSpPr>
        <p:spPr>
          <a:xfrm>
            <a:off x="2613891" y="1678709"/>
            <a:ext cx="565727" cy="311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14B70B-B02E-4629-988A-A98A9B6627BE}"/>
              </a:ext>
            </a:extLst>
          </p:cNvPr>
          <p:cNvSpPr txBox="1"/>
          <p:nvPr/>
        </p:nvSpPr>
        <p:spPr>
          <a:xfrm>
            <a:off x="3320184" y="2027093"/>
            <a:ext cx="4290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倒數兩項不顯示(歐巴馬都為100%)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52CB4D-9356-4D62-A9D4-2E20EE9D202D}"/>
              </a:ext>
            </a:extLst>
          </p:cNvPr>
          <p:cNvSpPr txBox="1"/>
          <p:nvPr/>
        </p:nvSpPr>
        <p:spPr>
          <a:xfrm>
            <a:off x="833582" y="255385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id="{E9B13EA8-77BB-4CE5-8FEF-97B6E7E7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2" y="2656671"/>
            <a:ext cx="5768109" cy="39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753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019" y="2945076"/>
            <a:ext cx="8839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800"/>
              <a:t>3.Donation Statistics by State</a:t>
            </a:r>
            <a:r>
              <a:rPr lang="zh-TW" altLang="en-US" sz="2800"/>
              <a:t>（按州劃分的捐贈數據）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2148922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96E8FDF-4B45-4F55-900A-AD2666FEF6F5}"/>
              </a:ext>
            </a:extLst>
          </p:cNvPr>
          <p:cNvSpPr txBox="1"/>
          <p:nvPr/>
        </p:nvSpPr>
        <p:spPr>
          <a:xfrm>
            <a:off x="556491" y="1272310"/>
            <a:ext cx="95319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grouped = fec_mrbo.groupby([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'cand_nm'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'contbr_st'</a:t>
            </a:r>
            <a:r>
              <a:rPr lang="en-US" altLang="zh-TW">
                <a:latin typeface="Courier New"/>
                <a:cs typeface="Courier New"/>
              </a:rPr>
              <a:t>])</a:t>
            </a:r>
          </a:p>
          <a:p>
            <a:r>
              <a:rPr lang="en-US" altLang="zh-TW">
                <a:latin typeface="Courier New"/>
                <a:cs typeface="Courier New"/>
              </a:rPr>
              <a:t>totals = grouped.contb_receipt_amt.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().unstack(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).fillna(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totals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1B85BA-DF1A-455D-B105-E08325C8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134216"/>
            <a:ext cx="10515600" cy="1325563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依候選人和州進行資料聚合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835C1B-6E13-4B94-824E-501A50B4FBA5}"/>
              </a:ext>
            </a:extLst>
          </p:cNvPr>
          <p:cNvSpPr txBox="1"/>
          <p:nvPr/>
        </p:nvSpPr>
        <p:spPr>
          <a:xfrm>
            <a:off x="8615218" y="11222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將NaN資料填為0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BAC052-E50C-4685-BF93-6F3A449BB2F6}"/>
              </a:ext>
            </a:extLst>
          </p:cNvPr>
          <p:cNvSpPr/>
          <p:nvPr/>
        </p:nvSpPr>
        <p:spPr>
          <a:xfrm>
            <a:off x="7767494" y="1579129"/>
            <a:ext cx="1200726" cy="288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5E241B15-3FD2-47F2-83CA-A0C3A50E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219" y="1955482"/>
            <a:ext cx="3562926" cy="485203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896F88-932F-4CB5-967C-83530D32E084}"/>
              </a:ext>
            </a:extLst>
          </p:cNvPr>
          <p:cNvSpPr txBox="1"/>
          <p:nvPr/>
        </p:nvSpPr>
        <p:spPr>
          <a:xfrm>
            <a:off x="556492" y="206894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585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6646-73CE-4561-B405-3C14BC60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過濾資料(只顯示捐贈超過十萬美元的州)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EFBDA25-88ED-4A47-8200-89616A0F6AE0}"/>
              </a:ext>
            </a:extLst>
          </p:cNvPr>
          <p:cNvSpPr txBox="1"/>
          <p:nvPr/>
        </p:nvSpPr>
        <p:spPr>
          <a:xfrm>
            <a:off x="833582" y="1711036"/>
            <a:ext cx="73498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totals = totals[totals.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 &gt;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100000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latin typeface="Courier New"/>
                <a:cs typeface="Courier New"/>
              </a:rPr>
              <a:t>totals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A244C9E-08FD-417A-A74C-63F2648CFC41}"/>
              </a:ext>
            </a:extLst>
          </p:cNvPr>
          <p:cNvSpPr txBox="1"/>
          <p:nvPr/>
        </p:nvSpPr>
        <p:spPr>
          <a:xfrm>
            <a:off x="833582" y="232294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  <a:cs typeface="Calibri"/>
              </a:rPr>
              <a:t>執行結果:</a:t>
            </a:r>
            <a:endParaRPr lang="zh-TW" altLang="en-US" sz="3200" dirty="0">
              <a:ea typeface="新細明體"/>
              <a:cs typeface="Calibri"/>
            </a:endParaRPr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BE7B119D-AC0A-46D1-AE05-C813F199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37" y="2244922"/>
            <a:ext cx="3373625" cy="41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F741-9546-4BAE-8D2D-0C52EBA4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cs typeface="Calibri Light"/>
              </a:rPr>
              <a:t>將資料百分比化</a:t>
            </a:r>
            <a:endParaRPr lang="zh-TW">
              <a:ea typeface="+mj-lt"/>
              <a:cs typeface="+mj-lt"/>
            </a:endParaRPr>
          </a:p>
          <a:p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E7DC680-BCC8-4B4B-90D2-89DAF8D5A1BA}"/>
              </a:ext>
            </a:extLst>
          </p:cNvPr>
          <p:cNvSpPr txBox="1"/>
          <p:nvPr/>
        </p:nvSpPr>
        <p:spPr>
          <a:xfrm>
            <a:off x="256309" y="3200400"/>
            <a:ext cx="69226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percent = totals.div(totals.</a:t>
            </a:r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sum</a:t>
            </a:r>
            <a:r>
              <a:rPr lang="en-US" altLang="zh-TW">
                <a:latin typeface="Courier New"/>
                <a:cs typeface="Courier New"/>
              </a:rPr>
              <a:t>(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TW">
                <a:latin typeface="Courier New"/>
                <a:cs typeface="Courier New"/>
              </a:rPr>
              <a:t>), axis=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percent[: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7E0B0F-13FD-4718-B05E-C8D5903684D2}"/>
              </a:ext>
            </a:extLst>
          </p:cNvPr>
          <p:cNvSpPr txBox="1"/>
          <p:nvPr/>
        </p:nvSpPr>
        <p:spPr>
          <a:xfrm>
            <a:off x="5549573" y="63295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 dirty="0">
                <a:ea typeface="新細明體"/>
                <a:cs typeface="Calibri"/>
              </a:rPr>
              <a:t>執行結果:</a:t>
            </a:r>
          </a:p>
        </p:txBody>
      </p:sp>
      <p:pic>
        <p:nvPicPr>
          <p:cNvPr id="6" name="圖片 6" descr="一張含有 桌 的圖片&#10;&#10;自動產生的描述">
            <a:extLst>
              <a:ext uri="{FF2B5EF4-FFF2-40B4-BE49-F238E27FC236}">
                <a16:creationId xmlns:a16="http://schemas.microsoft.com/office/drawing/2014/main" id="{AA77C913-4A62-44BA-9AA2-3CA90D3C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870" y="1249298"/>
            <a:ext cx="4382655" cy="52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448887" y="2617874"/>
            <a:ext cx="11661371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lvl="1"/>
            <a:r>
              <a:rPr lang="en-US" altLang="zh-TW" sz="4400" dirty="0">
                <a:solidFill>
                  <a:schemeClr val="accent2"/>
                </a:solidFill>
              </a:rPr>
              <a:t>Pandas</a:t>
            </a:r>
            <a:r>
              <a:rPr lang="zh-TW" altLang="en-US" sz="4400">
                <a:solidFill>
                  <a:schemeClr val="accent2"/>
                </a:solidFill>
              </a:rPr>
              <a:t>資料分析技術</a:t>
            </a:r>
            <a:r>
              <a:rPr lang="en-US" altLang="zh-TW" sz="4400" dirty="0">
                <a:solidFill>
                  <a:schemeClr val="accent2"/>
                </a:solidFill>
              </a:rPr>
              <a:t>:</a:t>
            </a:r>
            <a:r>
              <a:rPr lang="en-US" sz="4400" b="1" err="1">
                <a:solidFill>
                  <a:schemeClr val="accent2"/>
                </a:solidFill>
              </a:rPr>
              <a:t>MovieLens</a:t>
            </a:r>
            <a:r>
              <a:rPr lang="en-US" sz="4400" b="1" dirty="0">
                <a:solidFill>
                  <a:schemeClr val="accent2"/>
                </a:solidFill>
              </a:rPr>
              <a:t> 1M </a:t>
            </a:r>
            <a:r>
              <a:rPr lang="en-US" sz="4400" b="1">
                <a:solidFill>
                  <a:schemeClr val="accent2"/>
                </a:solidFill>
              </a:rPr>
              <a:t>Dataset（MovieLens 1M</a:t>
            </a:r>
            <a:r>
              <a:rPr lang="zh-CN" altLang="en-US" sz="4400" b="1">
                <a:solidFill>
                  <a:schemeClr val="accent2"/>
                </a:solidFill>
              </a:rPr>
              <a:t>數據集</a:t>
            </a:r>
            <a:r>
              <a:rPr lang="en-US" sz="4400" b="1">
                <a:solidFill>
                  <a:schemeClr val="accent2"/>
                </a:solidFill>
              </a:rPr>
              <a:t>）</a:t>
            </a:r>
            <a:endParaRPr lang="en-US" sz="4400" b="1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altLang="zh-TW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36AF-A75F-4228-A111-FF097255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引入資料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711ECB3-FC12-4A3D-BC4E-1340CE1A5603}"/>
              </a:ext>
            </a:extLst>
          </p:cNvPr>
          <p:cNvSpPr txBox="1"/>
          <p:nvPr/>
        </p:nvSpPr>
        <p:spPr>
          <a:xfrm>
            <a:off x="843844" y="1845733"/>
            <a:ext cx="106030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!</a:t>
            </a:r>
            <a:r>
              <a:rPr lang="en-US" altLang="zh-TW">
                <a:latin typeface="Courier New"/>
                <a:cs typeface="Courier New"/>
              </a:rPr>
              <a:t>wget https://raw.githubusercontent.com/BrambleXu/pydata-notebook/master/datasets/movielens/movies.dat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D2554AE-2106-4C82-8C55-5B5CC9612F6B}"/>
              </a:ext>
            </a:extLst>
          </p:cNvPr>
          <p:cNvSpPr txBox="1"/>
          <p:nvPr/>
        </p:nvSpPr>
        <p:spPr>
          <a:xfrm>
            <a:off x="843844" y="2988733"/>
            <a:ext cx="9756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!</a:t>
            </a:r>
            <a:r>
              <a:rPr lang="en-US" altLang="zh-TW">
                <a:latin typeface="Courier New"/>
                <a:cs typeface="Courier New"/>
              </a:rPr>
              <a:t>wget https://raw.githubusercontent.com/BrambleXu/pydata-notebook/master/datasets/movielens/users.dat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02C0ED9-C52B-46E8-9230-823AEFB15B83}"/>
              </a:ext>
            </a:extLst>
          </p:cNvPr>
          <p:cNvSpPr txBox="1"/>
          <p:nvPr/>
        </p:nvSpPr>
        <p:spPr>
          <a:xfrm>
            <a:off x="843844" y="4103511"/>
            <a:ext cx="103208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!</a:t>
            </a:r>
            <a:r>
              <a:rPr lang="en-US" altLang="zh-TW">
                <a:latin typeface="Courier New"/>
                <a:cs typeface="Courier New"/>
              </a:rPr>
              <a:t>wget https://raw.githubusercontent.com/BrambleXu/pydata-notebook/master/datasets/movielens/ratings.dat</a:t>
            </a:r>
          </a:p>
        </p:txBody>
      </p:sp>
    </p:spTree>
    <p:extLst>
      <p:ext uri="{BB962C8B-B14F-4D97-AF65-F5344CB8AC3E}">
        <p14:creationId xmlns:p14="http://schemas.microsoft.com/office/powerpoint/2010/main" val="29776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B2405D2-B13E-497E-B287-BA1BB5C2154D}"/>
              </a:ext>
            </a:extLst>
          </p:cNvPr>
          <p:cNvSpPr txBox="1"/>
          <p:nvPr/>
        </p:nvSpPr>
        <p:spPr>
          <a:xfrm>
            <a:off x="603957" y="1761066"/>
            <a:ext cx="100668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users = pd.read_table(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'users.dat'</a:t>
            </a:r>
            <a:r>
              <a:rPr lang="en-US" altLang="zh-TW">
                <a:latin typeface="Courier New"/>
                <a:cs typeface="Courier New"/>
              </a:rPr>
              <a:t>, sep=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'::'</a:t>
            </a:r>
            <a:r>
              <a:rPr lang="en-US" altLang="zh-TW">
                <a:latin typeface="Courier New"/>
                <a:cs typeface="Courier New"/>
              </a:rPr>
              <a:t>, header=</a:t>
            </a:r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None</a:t>
            </a:r>
            <a:r>
              <a:rPr lang="en-US" altLang="zh-TW">
                <a:latin typeface="Courier New"/>
                <a:cs typeface="Courier New"/>
              </a:rPr>
              <a:t>, names=unames, engine=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'python'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39F3A-7636-4A9D-A1D8-58DA99D2B52A}"/>
              </a:ext>
            </a:extLst>
          </p:cNvPr>
          <p:cNvSpPr/>
          <p:nvPr/>
        </p:nvSpPr>
        <p:spPr>
          <a:xfrm>
            <a:off x="5430982" y="1713345"/>
            <a:ext cx="1166090" cy="438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92C1EAE-C0B0-4356-8D23-8BE28078DCA0}"/>
              </a:ext>
            </a:extLst>
          </p:cNvPr>
          <p:cNvSpPr txBox="1"/>
          <p:nvPr/>
        </p:nvSpPr>
        <p:spPr>
          <a:xfrm>
            <a:off x="5433002" y="22233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切割符號</a:t>
            </a:r>
            <a:endParaRPr lang="zh-TW" altLang="en-US">
              <a:ea typeface="新細明體"/>
              <a:cs typeface="Calibri" panose="020F050202020403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095481-7A03-4267-83B7-34B9FF1D76D0}"/>
              </a:ext>
            </a:extLst>
          </p:cNvPr>
          <p:cNvSpPr/>
          <p:nvPr/>
        </p:nvSpPr>
        <p:spPr>
          <a:xfrm>
            <a:off x="6851073" y="1690253"/>
            <a:ext cx="1593271" cy="461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AE9B24-2D22-4D26-A6E4-5522226892A6}"/>
              </a:ext>
            </a:extLst>
          </p:cNvPr>
          <p:cNvSpPr txBox="1"/>
          <p:nvPr/>
        </p:nvSpPr>
        <p:spPr>
          <a:xfrm>
            <a:off x="6799695" y="22276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>
                <a:ea typeface="+mn-lt"/>
                <a:cs typeface="+mn-lt"/>
              </a:rPr>
              <a:t>使用默認分配的列名</a:t>
            </a:r>
            <a:endParaRPr 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FB9C62-8902-4D7A-99D9-6A969FE635CD}"/>
              </a:ext>
            </a:extLst>
          </p:cNvPr>
          <p:cNvSpPr/>
          <p:nvPr/>
        </p:nvSpPr>
        <p:spPr>
          <a:xfrm>
            <a:off x="8582891" y="1690253"/>
            <a:ext cx="1928089" cy="461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AD5CD3A-9C83-47D9-919E-2B5EF8CDB445}"/>
              </a:ext>
            </a:extLst>
          </p:cNvPr>
          <p:cNvSpPr txBox="1"/>
          <p:nvPr/>
        </p:nvSpPr>
        <p:spPr>
          <a:xfrm>
            <a:off x="8811491" y="12030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數據加上列名</a:t>
            </a:r>
            <a:endParaRPr lang="en-US" altLang="zh-TW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99DEF7-6A2A-4CD7-AAB8-5D47CC64328E}"/>
              </a:ext>
            </a:extLst>
          </p:cNvPr>
          <p:cNvSpPr/>
          <p:nvPr/>
        </p:nvSpPr>
        <p:spPr>
          <a:xfrm>
            <a:off x="606425" y="2084243"/>
            <a:ext cx="2135908" cy="323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D5FB397-45DD-497D-9DD2-57111D421720}"/>
              </a:ext>
            </a:extLst>
          </p:cNvPr>
          <p:cNvSpPr txBox="1"/>
          <p:nvPr/>
        </p:nvSpPr>
        <p:spPr>
          <a:xfrm>
            <a:off x="608445" y="252499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引擎使用python</a:t>
            </a:r>
          </a:p>
          <a:p>
            <a:r>
              <a:rPr lang="zh-TW" altLang="en-US">
                <a:ea typeface="新細明體"/>
                <a:cs typeface="Calibri"/>
              </a:rPr>
              <a:t>C語言較快</a:t>
            </a:r>
          </a:p>
          <a:p>
            <a:r>
              <a:rPr lang="zh-TW" altLang="en-US">
                <a:ea typeface="新細明體"/>
                <a:cs typeface="Calibri"/>
              </a:rPr>
              <a:t>python功能較完善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04D122-310F-4B38-B564-F6530869187A}"/>
              </a:ext>
            </a:extLst>
          </p:cNvPr>
          <p:cNvSpPr txBox="1"/>
          <p:nvPr/>
        </p:nvSpPr>
        <p:spPr>
          <a:xfrm>
            <a:off x="556491" y="648854"/>
            <a:ext cx="9370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unames = 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'user_id'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'gender'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'age'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'occupation'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'zip'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CB65D4FC-FA20-4144-BBFE-13651EA5A3EF}"/>
                  </a:ext>
                </a:extLst>
              </p14:cNvPr>
              <p14:cNvContentPartPr/>
              <p14:nvPr/>
            </p14:nvContentPartPr>
            <p14:xfrm>
              <a:off x="8212312" y="1175424"/>
              <a:ext cx="333375" cy="390525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CB65D4FC-FA20-4144-BBFE-13651EA5A3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4213" y="1157996"/>
                <a:ext cx="369210" cy="425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92E5EC71-A8E4-48E0-9187-626AA3959E87}"/>
                  </a:ext>
                </a:extLst>
              </p14:cNvPr>
              <p14:cNvContentPartPr/>
              <p14:nvPr/>
            </p14:nvContentPartPr>
            <p14:xfrm>
              <a:off x="8095740" y="1097369"/>
              <a:ext cx="209550" cy="180975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92E5EC71-A8E4-48E0-9187-626AA3959E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7423" y="1080183"/>
                <a:ext cx="245818" cy="215697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63779CAB-834D-4A63-A7D0-A906EFB1A207}"/>
              </a:ext>
            </a:extLst>
          </p:cNvPr>
          <p:cNvSpPr txBox="1"/>
          <p:nvPr/>
        </p:nvSpPr>
        <p:spPr>
          <a:xfrm>
            <a:off x="602673" y="3616037"/>
            <a:ext cx="101784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err="1">
                <a:latin typeface="Courier New"/>
                <a:ea typeface="新細明體"/>
                <a:cs typeface="Courier New"/>
              </a:rPr>
              <a:t>mnames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 = [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movie_id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'title'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'genres'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]</a:t>
            </a:r>
          </a:p>
          <a:p>
            <a:r>
              <a:rPr lang="en-US" altLang="zh-TW" dirty="0">
                <a:latin typeface="Courier New"/>
                <a:ea typeface="新細明體"/>
                <a:cs typeface="Courier New"/>
              </a:rPr>
              <a:t>movies = </a:t>
            </a:r>
            <a:r>
              <a:rPr lang="en-US" altLang="zh-TW" dirty="0" err="1">
                <a:latin typeface="Courier New"/>
                <a:ea typeface="新細明體"/>
                <a:cs typeface="Courier New"/>
              </a:rPr>
              <a:t>pd.read_table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'movies.dat'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</a:t>
            </a:r>
            <a:r>
              <a:rPr lang="en-US" altLang="zh-TW" dirty="0" err="1">
                <a:latin typeface="Courier New"/>
                <a:ea typeface="新細明體"/>
                <a:cs typeface="Courier New"/>
              </a:rPr>
              <a:t>sep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'::'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header=</a:t>
            </a:r>
            <a:r>
              <a:rPr lang="en-US" altLang="zh-TW" dirty="0">
                <a:solidFill>
                  <a:srgbClr val="0000FF"/>
                </a:solidFill>
                <a:latin typeface="Courier New"/>
                <a:ea typeface="新細明體"/>
                <a:cs typeface="Courier New"/>
              </a:rPr>
              <a:t>None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names=</a:t>
            </a:r>
            <a:r>
              <a:rPr lang="en-US" altLang="zh-TW" dirty="0" err="1">
                <a:latin typeface="Courier New"/>
                <a:ea typeface="新細明體"/>
                <a:cs typeface="Courier New"/>
              </a:rPr>
              <a:t>mnames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, engine=</a:t>
            </a:r>
            <a:r>
              <a:rPr lang="en-US" altLang="zh-TW" dirty="0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'python'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792EDFC-9EE9-4C42-8DC7-ED4689FDB5D3}"/>
              </a:ext>
            </a:extLst>
          </p:cNvPr>
          <p:cNvSpPr txBox="1"/>
          <p:nvPr/>
        </p:nvSpPr>
        <p:spPr>
          <a:xfrm>
            <a:off x="556490" y="5209309"/>
            <a:ext cx="104786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rnames = 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'user_id'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'movie_id'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'rating'</a:t>
            </a:r>
            <a:r>
              <a:rPr lang="en-US" altLang="zh-TW">
                <a:latin typeface="Courier New"/>
                <a:cs typeface="Courier New"/>
              </a:rPr>
              <a:t>, 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'timestamp'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latin typeface="Courier New"/>
                <a:cs typeface="Courier New"/>
              </a:rPr>
              <a:t>ratings = pd.read_table(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'ratings.dat'</a:t>
            </a:r>
            <a:r>
              <a:rPr lang="en-US" altLang="zh-TW">
                <a:latin typeface="Courier New"/>
                <a:cs typeface="Courier New"/>
              </a:rPr>
              <a:t>, sep=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'::'</a:t>
            </a:r>
            <a:r>
              <a:rPr lang="en-US" altLang="zh-TW">
                <a:latin typeface="Courier New"/>
                <a:cs typeface="Courier New"/>
              </a:rPr>
              <a:t>, header=</a:t>
            </a:r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None</a:t>
            </a:r>
            <a:r>
              <a:rPr lang="en-US" altLang="zh-TW">
                <a:latin typeface="Courier New"/>
                <a:cs typeface="Courier New"/>
              </a:rPr>
              <a:t>, names=rnames, engine=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'python'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70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CED8-3EB3-477C-AE79-0CD8A21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驗證是否正常(1)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A8ADCD8-D22F-40E9-9424-E3D041400780}"/>
              </a:ext>
            </a:extLst>
          </p:cNvPr>
          <p:cNvSpPr txBox="1"/>
          <p:nvPr/>
        </p:nvSpPr>
        <p:spPr>
          <a:xfrm>
            <a:off x="833582" y="178030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latin typeface="Courier New"/>
                <a:ea typeface="新細明體"/>
                <a:cs typeface="Courier New"/>
              </a:rPr>
              <a:t>users[:</a:t>
            </a:r>
            <a:r>
              <a:rPr lang="en-US" altLang="zh-TW" sz="2400" dirty="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5</a:t>
            </a:r>
            <a:r>
              <a:rPr lang="en-US" altLang="zh-TW" sz="2400" dirty="0">
                <a:latin typeface="Courier New"/>
                <a:ea typeface="新細明體"/>
                <a:cs typeface="Courier New"/>
              </a:rPr>
              <a:t>]</a:t>
            </a: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7152B3DE-6EEC-492F-AB0A-0A7AD254C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27" y="2828745"/>
            <a:ext cx="5491018" cy="300160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B6AAC24-7B80-4CF5-8EB3-E6DB158E6211}"/>
              </a:ext>
            </a:extLst>
          </p:cNvPr>
          <p:cNvSpPr txBox="1"/>
          <p:nvPr/>
        </p:nvSpPr>
        <p:spPr>
          <a:xfrm>
            <a:off x="879765" y="2473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8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CED8-3EB3-477C-AE79-0CD8A21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驗證是否正常(2)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6AAC24-7B80-4CF5-8EB3-E6DB158E6211}"/>
              </a:ext>
            </a:extLst>
          </p:cNvPr>
          <p:cNvSpPr txBox="1"/>
          <p:nvPr/>
        </p:nvSpPr>
        <p:spPr>
          <a:xfrm>
            <a:off x="879765" y="2473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5" name="圖片 6" descr="一張含有 桌 的圖片&#10;&#10;自動產生的描述">
            <a:extLst>
              <a:ext uri="{FF2B5EF4-FFF2-40B4-BE49-F238E27FC236}">
                <a16:creationId xmlns:a16="http://schemas.microsoft.com/office/drawing/2014/main" id="{46861F23-21B1-4928-8B86-2CA119F4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570" y="2761970"/>
            <a:ext cx="5768109" cy="343354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8780D5B-444F-4D49-9414-91EBCED680BF}"/>
              </a:ext>
            </a:extLst>
          </p:cNvPr>
          <p:cNvSpPr txBox="1"/>
          <p:nvPr/>
        </p:nvSpPr>
        <p:spPr>
          <a:xfrm>
            <a:off x="879764" y="1711036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latin typeface="Courier New"/>
                <a:ea typeface="新細明體"/>
                <a:cs typeface="Courier New"/>
              </a:rPr>
              <a:t>ratings[:</a:t>
            </a:r>
            <a:r>
              <a:rPr lang="en-US" altLang="zh-TW" sz="2400" dirty="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5</a:t>
            </a:r>
            <a:r>
              <a:rPr lang="en-US" altLang="zh-TW" sz="2400" dirty="0">
                <a:latin typeface="Courier New"/>
                <a:ea typeface="新細明體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74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8924-4E81-4BA7-B76F-8AA7645A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Unstack()的反向動作stack()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74EC7E-3241-460A-87C9-BB02CDBC7A42}"/>
              </a:ext>
            </a:extLst>
          </p:cNvPr>
          <p:cNvSpPr txBox="1"/>
          <p:nvPr/>
        </p:nvSpPr>
        <p:spPr>
          <a:xfrm>
            <a:off x="706582" y="1965036"/>
            <a:ext cx="4625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data.unstack().stack()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56A01E-1CB2-4964-8972-C78A368C4321}"/>
              </a:ext>
            </a:extLst>
          </p:cNvPr>
          <p:cNvSpPr txBox="1"/>
          <p:nvPr/>
        </p:nvSpPr>
        <p:spPr>
          <a:xfrm>
            <a:off x="833355" y="2543494"/>
            <a:ext cx="292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執行結果</a:t>
            </a:r>
            <a:r>
              <a:rPr lang="en-US" altLang="zh-TW" sz="2400"/>
              <a:t>:</a:t>
            </a:r>
            <a:endParaRPr lang="zh-TW" altLang="en-US" sz="2400"/>
          </a:p>
        </p:txBody>
      </p:sp>
      <p:pic>
        <p:nvPicPr>
          <p:cNvPr id="7" name="圖片 7" descr="一張含有 桌 的圖片&#10;&#10;自動產生的描述">
            <a:extLst>
              <a:ext uri="{FF2B5EF4-FFF2-40B4-BE49-F238E27FC236}">
                <a16:creationId xmlns:a16="http://schemas.microsoft.com/office/drawing/2014/main" id="{DD2B9D1A-73E3-47F1-B8FC-9DF4ADA8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56" y="2538472"/>
            <a:ext cx="3077729" cy="380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22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52CB05D9-AD6F-4168-9692-CF02A03B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9" y="2638354"/>
            <a:ext cx="5491018" cy="300160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A53707E-C0A1-4CEC-AED6-89F0B3FC38D0}"/>
              </a:ext>
            </a:extLst>
          </p:cNvPr>
          <p:cNvSpPr/>
          <p:nvPr/>
        </p:nvSpPr>
        <p:spPr>
          <a:xfrm>
            <a:off x="2729345" y="2740891"/>
            <a:ext cx="669636" cy="2897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C48D4F-6494-4E2E-8A47-C344D774560A}"/>
              </a:ext>
            </a:extLst>
          </p:cNvPr>
          <p:cNvSpPr/>
          <p:nvPr/>
        </p:nvSpPr>
        <p:spPr>
          <a:xfrm>
            <a:off x="3396096" y="2738004"/>
            <a:ext cx="1362362" cy="2897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D67B10AD-33C0-48D1-914C-DFDF77EB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362" y="2997776"/>
            <a:ext cx="3181638" cy="2536538"/>
          </a:xfrm>
          <a:prstGeom prst="rect">
            <a:avLst/>
          </a:prstGeom>
        </p:spPr>
      </p:pic>
      <p:pic>
        <p:nvPicPr>
          <p:cNvPr id="11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1F11E16B-3209-4B77-B6DC-73CC43F23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254" y="1044575"/>
            <a:ext cx="3477490" cy="534612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F4FAD45-BDE4-4B34-A298-538E95F4AC9F}"/>
              </a:ext>
            </a:extLst>
          </p:cNvPr>
          <p:cNvSpPr txBox="1"/>
          <p:nvPr/>
        </p:nvSpPr>
        <p:spPr>
          <a:xfrm>
            <a:off x="465571" y="719571"/>
            <a:ext cx="631074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000">
                <a:ea typeface="新細明體"/>
              </a:rPr>
              <a:t>年紀與職業是由代碼表示</a:t>
            </a:r>
            <a:endParaRPr lang="zh-TW" altLang="en-US" sz="40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095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BF93-01D4-400F-BF0E-21BF7BA9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新細明體"/>
                <a:cs typeface="Calibri Light"/>
              </a:rPr>
              <a:t>驗證是否正常(</a:t>
            </a:r>
            <a:r>
              <a:rPr lang="en-US" altLang="zh-TW" dirty="0">
                <a:ea typeface="新細明體"/>
                <a:cs typeface="Calibri Light"/>
              </a:rPr>
              <a:t>3</a:t>
            </a:r>
            <a:r>
              <a:rPr lang="zh-TW">
                <a:ea typeface="新細明體"/>
                <a:cs typeface="Calibri Light"/>
              </a:rPr>
              <a:t>)</a:t>
            </a:r>
            <a:endParaRPr lang="zh-TW">
              <a:ea typeface="新細明體"/>
              <a:cs typeface="+mj-lt"/>
            </a:endParaRPr>
          </a:p>
          <a:p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277D11-B63D-470D-BCE1-2930A7B3ACB2}"/>
              </a:ext>
            </a:extLst>
          </p:cNvPr>
          <p:cNvSpPr txBox="1"/>
          <p:nvPr/>
        </p:nvSpPr>
        <p:spPr>
          <a:xfrm>
            <a:off x="879765" y="2473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20D2188B-DAF2-4C8A-86AC-EE7823D0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36" y="3215832"/>
            <a:ext cx="8019472" cy="29086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7247FEF-79E8-4DF6-A9C5-E3B783299B70}"/>
              </a:ext>
            </a:extLst>
          </p:cNvPr>
          <p:cNvSpPr txBox="1"/>
          <p:nvPr/>
        </p:nvSpPr>
        <p:spPr>
          <a:xfrm>
            <a:off x="937491" y="156094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latin typeface="Courier New"/>
                <a:ea typeface="新細明體"/>
                <a:cs typeface="Courier New"/>
              </a:rPr>
              <a:t>movies[:</a:t>
            </a:r>
            <a:r>
              <a:rPr lang="en-US" altLang="zh-TW" sz="2400" dirty="0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5</a:t>
            </a:r>
            <a:r>
              <a:rPr lang="en-US" altLang="zh-TW" sz="2400" dirty="0">
                <a:latin typeface="Courier New"/>
                <a:ea typeface="新細明體"/>
                <a:cs typeface="Courier New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389965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A467-E820-4480-8AD4-BA7474A0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利用merge將ratings,users,movie合併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340E7B-A9D5-4F04-A3D0-26C9E68A5676}"/>
              </a:ext>
            </a:extLst>
          </p:cNvPr>
          <p:cNvSpPr txBox="1"/>
          <p:nvPr/>
        </p:nvSpPr>
        <p:spPr>
          <a:xfrm>
            <a:off x="879764" y="1745673"/>
            <a:ext cx="87814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data = pd.merge(pd.merge(ratings, users), movies)</a:t>
            </a:r>
          </a:p>
          <a:p>
            <a:r>
              <a:rPr lang="en-US" altLang="zh-TW">
                <a:latin typeface="Courier New"/>
                <a:cs typeface="Courier New"/>
              </a:rPr>
              <a:t>data.head()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25D2EF50-3D54-46C3-9AFF-73147A1A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6" y="2963818"/>
            <a:ext cx="11240654" cy="22767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BE65BF-30E7-42BA-95A9-B4AD94042C08}"/>
              </a:ext>
            </a:extLst>
          </p:cNvPr>
          <p:cNvSpPr txBox="1"/>
          <p:nvPr/>
        </p:nvSpPr>
        <p:spPr>
          <a:xfrm>
            <a:off x="441038" y="229985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14C2D2-1A29-4413-BBA3-8F8DF6CCB3CC}"/>
              </a:ext>
            </a:extLst>
          </p:cNvPr>
          <p:cNvSpPr txBox="1"/>
          <p:nvPr/>
        </p:nvSpPr>
        <p:spPr>
          <a:xfrm>
            <a:off x="2357581" y="2519219"/>
            <a:ext cx="858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>
                <a:solidFill>
                  <a:srgbClr val="FF0000"/>
                </a:solidFill>
                <a:ea typeface="新細明體"/>
                <a:cs typeface="Calibri"/>
              </a:rPr>
              <a:t>pandas會以雙方表格中都有的欄位名稱當作合併的key欄位</a:t>
            </a:r>
          </a:p>
        </p:txBody>
      </p:sp>
    </p:spTree>
    <p:extLst>
      <p:ext uri="{BB962C8B-B14F-4D97-AF65-F5344CB8AC3E}">
        <p14:creationId xmlns:p14="http://schemas.microsoft.com/office/powerpoint/2010/main" val="40825850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200-7BC6-4AF1-8461-917B232E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55" y="353580"/>
            <a:ext cx="11404600" cy="1325563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利用pivot_table依性別取得每部電影的平均值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63146D-F719-48C4-87D7-ECE88533FF0C}"/>
              </a:ext>
            </a:extLst>
          </p:cNvPr>
          <p:cNvSpPr txBox="1"/>
          <p:nvPr/>
        </p:nvSpPr>
        <p:spPr>
          <a:xfrm>
            <a:off x="591127" y="1664855"/>
            <a:ext cx="98898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mean_ratings = data.pivot_table(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'rating'</a:t>
            </a:r>
            <a:r>
              <a:rPr lang="en-US" altLang="zh-TW">
                <a:latin typeface="Courier New"/>
                <a:cs typeface="Courier New"/>
              </a:rPr>
              <a:t>, index=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'title'</a:t>
            </a:r>
            <a:r>
              <a:rPr lang="en-US" altLang="zh-TW">
                <a:latin typeface="Courier New"/>
                <a:cs typeface="Courier New"/>
              </a:rPr>
              <a:t>,</a:t>
            </a:r>
          </a:p>
          <a:p>
            <a:r>
              <a:rPr lang="en-US" altLang="zh-TW">
                <a:latin typeface="Courier New"/>
                <a:cs typeface="Courier New"/>
              </a:rPr>
              <a:t>        columns=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'gender'</a:t>
            </a:r>
            <a:r>
              <a:rPr lang="en-US" altLang="zh-TW">
                <a:latin typeface="Courier New"/>
                <a:cs typeface="Courier New"/>
              </a:rPr>
              <a:t>, aggfunc=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'mean'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mean_ratings[: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5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7E566E-D8F9-4AC0-AAC6-C84EA57CE2FB}"/>
              </a:ext>
            </a:extLst>
          </p:cNvPr>
          <p:cNvSpPr txBox="1"/>
          <p:nvPr/>
        </p:nvSpPr>
        <p:spPr>
          <a:xfrm>
            <a:off x="671947" y="268085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B475009-B87F-40E2-89A6-8BA02131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02" y="2682637"/>
            <a:ext cx="6265652" cy="39791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57B6D97-CBAF-47A4-871A-0758F7E3A485}"/>
              </a:ext>
            </a:extLst>
          </p:cNvPr>
          <p:cNvSpPr/>
          <p:nvPr/>
        </p:nvSpPr>
        <p:spPr>
          <a:xfrm>
            <a:off x="4207164" y="2036618"/>
            <a:ext cx="2089726" cy="230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894007C-04AA-49CE-BD37-C2BC9E53B4BD}"/>
              </a:ext>
            </a:extLst>
          </p:cNvPr>
          <p:cNvSpPr txBox="1"/>
          <p:nvPr/>
        </p:nvSpPr>
        <p:spPr>
          <a:xfrm>
            <a:off x="6298911" y="19693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平均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77089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584E-6121-4976-A552-79E28275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查看每部的評分數量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675A34-F83B-4573-9B40-5F1ED75E18BA}"/>
              </a:ext>
            </a:extLst>
          </p:cNvPr>
          <p:cNvSpPr txBox="1"/>
          <p:nvPr/>
        </p:nvSpPr>
        <p:spPr>
          <a:xfrm>
            <a:off x="891309" y="1618673"/>
            <a:ext cx="83427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ratings_by_title = data.groupby(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'title'</a:t>
            </a:r>
            <a:r>
              <a:rPr lang="en-US" altLang="zh-TW">
                <a:latin typeface="Courier New"/>
                <a:cs typeface="Courier New"/>
              </a:rPr>
              <a:t>).size()</a:t>
            </a:r>
          </a:p>
          <a:p>
            <a:r>
              <a:rPr lang="en-US" altLang="zh-TW">
                <a:latin typeface="Courier New"/>
                <a:cs typeface="Courier New"/>
              </a:rPr>
              <a:t>ratings_by_title[: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B6B45C-1BA8-49AE-BF47-38B14FB7C884}"/>
              </a:ext>
            </a:extLst>
          </p:cNvPr>
          <p:cNvSpPr txBox="1"/>
          <p:nvPr/>
        </p:nvSpPr>
        <p:spPr>
          <a:xfrm>
            <a:off x="752765" y="232294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2496CD10-4357-4968-BE6E-C590FFAF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14" y="2689266"/>
            <a:ext cx="5167745" cy="34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14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4BFC-E66A-475D-95AE-C8B11092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過濾掉不足250條評分的電影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B35C75C-C920-44C3-B500-49FF1EC36A93}"/>
              </a:ext>
            </a:extLst>
          </p:cNvPr>
          <p:cNvSpPr txBox="1"/>
          <p:nvPr/>
        </p:nvSpPr>
        <p:spPr>
          <a:xfrm>
            <a:off x="833582" y="1907309"/>
            <a:ext cx="92663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active_titles = ratings_by_title.index[ratings_by_title &gt;= 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250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altLang="zh-TW">
                <a:latin typeface="Courier New"/>
                <a:cs typeface="Courier New"/>
              </a:rPr>
              <a:t>(active_titles)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ACD163-395D-43DF-AFCA-82E368952BC5}"/>
              </a:ext>
            </a:extLst>
          </p:cNvPr>
          <p:cNvSpPr txBox="1"/>
          <p:nvPr/>
        </p:nvSpPr>
        <p:spPr>
          <a:xfrm>
            <a:off x="833583" y="2727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CF10FF27-3143-4BB3-895C-96F725F16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55" y="3058841"/>
            <a:ext cx="7349835" cy="27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677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9078-BA28-431A-8ABC-2DDCE923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查看女生喜愛的電影(前10)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F2B0364-53D4-4B9A-96BC-73B17FD27F21}"/>
              </a:ext>
            </a:extLst>
          </p:cNvPr>
          <p:cNvSpPr txBox="1"/>
          <p:nvPr/>
        </p:nvSpPr>
        <p:spPr>
          <a:xfrm>
            <a:off x="764309" y="1907309"/>
            <a:ext cx="100514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top_female_ratings = mean_ratings.sort_values(by=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'F'</a:t>
            </a:r>
            <a:r>
              <a:rPr lang="en-US" altLang="zh-TW">
                <a:latin typeface="Courier New"/>
                <a:cs typeface="Courier New"/>
              </a:rPr>
              <a:t>, ascending=</a:t>
            </a:r>
            <a:r>
              <a:rPr lang="en-US" altLang="zh-TW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top_female_ratings[: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A836E096-9DFF-488A-BA36-45BED75A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74" y="2662099"/>
            <a:ext cx="4798290" cy="365969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8F79FFB-CE8B-4C31-AB22-005317F1C9DB}"/>
              </a:ext>
            </a:extLst>
          </p:cNvPr>
          <p:cNvSpPr txBox="1"/>
          <p:nvPr/>
        </p:nvSpPr>
        <p:spPr>
          <a:xfrm>
            <a:off x="833583" y="2727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6910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9078-BA28-431A-8ABC-2DDCE923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查看女生最不受喜愛的電影(倒數10)</a:t>
            </a: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F2B0364-53D4-4B9A-96BC-73B17FD27F21}"/>
              </a:ext>
            </a:extLst>
          </p:cNvPr>
          <p:cNvSpPr txBox="1"/>
          <p:nvPr/>
        </p:nvSpPr>
        <p:spPr>
          <a:xfrm>
            <a:off x="764309" y="1907309"/>
            <a:ext cx="100514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ea typeface="新細明體"/>
                <a:cs typeface="Courier New"/>
              </a:rPr>
              <a:t>top_female_ratings = mean_ratings.sort_values(by=</a:t>
            </a:r>
            <a:r>
              <a:rPr lang="en-US" altLang="zh-TW">
                <a:solidFill>
                  <a:srgbClr val="A31515"/>
                </a:solidFill>
                <a:latin typeface="Courier New"/>
                <a:ea typeface="新細明體"/>
                <a:cs typeface="Courier New"/>
              </a:rPr>
              <a:t>'F'</a:t>
            </a:r>
            <a:r>
              <a:rPr lang="en-US" altLang="zh-TW">
                <a:latin typeface="Courier New"/>
                <a:ea typeface="新細明體"/>
                <a:cs typeface="Courier New"/>
              </a:rPr>
              <a:t>, ascending=</a:t>
            </a:r>
            <a:r>
              <a:rPr lang="en-US" altLang="zh-TW">
                <a:solidFill>
                  <a:srgbClr val="0000FF"/>
                </a:solidFill>
                <a:latin typeface="Courier New"/>
                <a:ea typeface="新細明體"/>
                <a:cs typeface="Courier New"/>
              </a:rPr>
              <a:t>True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cs typeface="Courier New"/>
              </a:rPr>
              <a:t>top_female_ratings[:</a:t>
            </a:r>
            <a:r>
              <a:rPr lang="en-US" altLang="zh-TW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F79FFB-CE8B-4C31-AB22-005317F1C9DB}"/>
              </a:ext>
            </a:extLst>
          </p:cNvPr>
          <p:cNvSpPr txBox="1"/>
          <p:nvPr/>
        </p:nvSpPr>
        <p:spPr>
          <a:xfrm>
            <a:off x="833583" y="27270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0BE58B1D-8CBE-4A6A-AB3A-2F8D14F0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82" y="2725031"/>
            <a:ext cx="5098473" cy="343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028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2743-BD8A-4904-8089-EC5C5802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9" y="2651125"/>
            <a:ext cx="11069781" cy="1325563"/>
          </a:xfrm>
        </p:spPr>
        <p:txBody>
          <a:bodyPr/>
          <a:lstStyle/>
          <a:p>
            <a:r>
              <a:rPr lang="zh-TW">
                <a:ea typeface="+mj-lt"/>
                <a:cs typeface="+mj-lt"/>
              </a:rPr>
              <a:t>1</a:t>
            </a:r>
            <a:r>
              <a:rPr lang="en-US" altLang="zh-TW">
                <a:ea typeface="+mj-lt"/>
                <a:cs typeface="+mj-lt"/>
              </a:rPr>
              <a:t>.</a:t>
            </a:r>
            <a:r>
              <a:rPr lang="zh-TW">
                <a:ea typeface="+mj-lt"/>
                <a:cs typeface="+mj-lt"/>
              </a:rPr>
              <a:t>Measuring Rating Disagreement（計算評</a:t>
            </a:r>
            <a:r>
              <a:rPr lang="zh-TW" dirty="0">
                <a:ea typeface="+mj-lt"/>
                <a:cs typeface="+mj-lt"/>
              </a:rPr>
              <a:t>分分歧）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577224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7076-6652-4A42-B3A7-64AA7483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ea typeface="新細明體"/>
                <a:cs typeface="Calibri Light"/>
              </a:rPr>
              <a:t>找出男女生分歧最大的電影(250條評論以上的電影)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639F292-9CF0-4158-A2FD-395ED7FF3DF4}"/>
              </a:ext>
            </a:extLst>
          </p:cNvPr>
          <p:cNvSpPr txBox="1"/>
          <p:nvPr/>
        </p:nvSpPr>
        <p:spPr>
          <a:xfrm>
            <a:off x="833582" y="2172855"/>
            <a:ext cx="90354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Courier New"/>
                <a:cs typeface="Courier New"/>
              </a:rPr>
              <a:t>mean_ratings[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'diff'</a:t>
            </a:r>
            <a:r>
              <a:rPr lang="en-US" altLang="zh-TW">
                <a:latin typeface="Courier New"/>
                <a:cs typeface="Courier New"/>
              </a:rPr>
              <a:t>] = mean_ratings[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'M'</a:t>
            </a:r>
            <a:r>
              <a:rPr lang="en-US" altLang="zh-TW">
                <a:latin typeface="Courier New"/>
                <a:cs typeface="Courier New"/>
              </a:rPr>
              <a:t>] - mean_ratings[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'F'</a:t>
            </a:r>
            <a:r>
              <a:rPr lang="en-US" altLang="zh-TW">
                <a:latin typeface="Courier New"/>
                <a:cs typeface="Courier New"/>
              </a:rPr>
              <a:t>]</a:t>
            </a:r>
          </a:p>
          <a:p>
            <a:r>
              <a:rPr lang="en-US" altLang="zh-TW">
                <a:latin typeface="Courier New"/>
                <a:cs typeface="Courier New"/>
              </a:rPr>
              <a:t>sorted_by_diff = mean_ratings.sort_values(by=</a:t>
            </a:r>
            <a:r>
              <a:rPr lang="en-US" altLang="zh-TW">
                <a:solidFill>
                  <a:srgbClr val="A31515"/>
                </a:solidFill>
                <a:latin typeface="Courier New"/>
                <a:cs typeface="Courier New"/>
              </a:rPr>
              <a:t>'diff'</a:t>
            </a:r>
            <a:r>
              <a:rPr lang="en-US" altLang="zh-TW">
                <a:latin typeface="Courier New"/>
                <a:cs typeface="Courier New"/>
              </a:rPr>
              <a:t>)</a:t>
            </a:r>
          </a:p>
          <a:p>
            <a:r>
              <a:rPr lang="en-US" altLang="zh-TW">
                <a:latin typeface="Courier New"/>
                <a:ea typeface="新細明體"/>
                <a:cs typeface="Courier New"/>
              </a:rPr>
              <a:t>sorted_by_diff[:</a:t>
            </a:r>
            <a:r>
              <a:rPr lang="en-US" altLang="zh-TW">
                <a:solidFill>
                  <a:srgbClr val="09885A"/>
                </a:solidFill>
                <a:latin typeface="Courier New"/>
                <a:ea typeface="新細明體"/>
                <a:cs typeface="Courier New"/>
              </a:rPr>
              <a:t>10</a:t>
            </a:r>
            <a:r>
              <a:rPr lang="en-US" altLang="zh-TW" dirty="0">
                <a:latin typeface="Courier New"/>
                <a:ea typeface="新細明體"/>
                <a:cs typeface="Courier New"/>
              </a:rPr>
              <a:t>]</a:t>
            </a:r>
          </a:p>
          <a:p>
            <a:endParaRPr lang="en-US" altLang="zh-TW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CAB9951F-8A21-44D4-A2E9-E25BFE23D65A}"/>
                  </a:ext>
                </a:extLst>
              </p14:cNvPr>
              <p14:cNvContentPartPr/>
              <p14:nvPr/>
            </p14:nvContentPartPr>
            <p14:xfrm>
              <a:off x="4098636" y="2447133"/>
              <a:ext cx="4953000" cy="28574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CAB9951F-8A21-44D4-A2E9-E25BFE23D6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0633" y="2426123"/>
                <a:ext cx="4988646" cy="7017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E23A0CA1-D527-4F71-83D0-27EC780ABFFB}"/>
              </a:ext>
            </a:extLst>
          </p:cNvPr>
          <p:cNvSpPr txBox="1"/>
          <p:nvPr/>
        </p:nvSpPr>
        <p:spPr>
          <a:xfrm>
            <a:off x="6086764" y="18726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女性較喜愛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159A0C-484E-4ABD-8EB5-9CA13210CFC4}"/>
              </a:ext>
            </a:extLst>
          </p:cNvPr>
          <p:cNvSpPr txBox="1"/>
          <p:nvPr/>
        </p:nvSpPr>
        <p:spPr>
          <a:xfrm>
            <a:off x="833583" y="317731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ea typeface="新細明體"/>
              </a:rPr>
              <a:t>執行結果:</a:t>
            </a:r>
            <a:endParaRPr lang="zh-TW" altLang="en-US" sz="3200">
              <a:ea typeface="新細明體"/>
              <a:cs typeface="Calibri"/>
            </a:endParaRPr>
          </a:p>
        </p:txBody>
      </p:sp>
      <p:pic>
        <p:nvPicPr>
          <p:cNvPr id="9" name="圖片 9" descr="一張含有 桌 的圖片&#10;&#10;自動產生的描述">
            <a:extLst>
              <a:ext uri="{FF2B5EF4-FFF2-40B4-BE49-F238E27FC236}">
                <a16:creationId xmlns:a16="http://schemas.microsoft.com/office/drawing/2014/main" id="{B2A97CB1-5EB5-4B8D-AFBF-5C7AF175C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309" y="3069277"/>
            <a:ext cx="4902200" cy="36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110</TotalTime>
  <Words>1836</Words>
  <Application>Microsoft Office PowerPoint</Application>
  <PresentationFormat>寬螢幕</PresentationFormat>
  <Paragraphs>440</Paragraphs>
  <Slides>100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100</vt:i4>
      </vt:variant>
    </vt:vector>
  </HeadingPairs>
  <TitlesOfParts>
    <vt:vector size="109" baseType="lpstr">
      <vt:lpstr>charter</vt:lpstr>
      <vt:lpstr>Helvetica Neue</vt:lpstr>
      <vt:lpstr>新細明體</vt:lpstr>
      <vt:lpstr>新細明體</vt:lpstr>
      <vt:lpstr>Arial</vt:lpstr>
      <vt:lpstr>Calibri</vt:lpstr>
      <vt:lpstr>Calibri Light</vt:lpstr>
      <vt:lpstr>Courier New</vt:lpstr>
      <vt:lpstr>Office 佈景主題</vt:lpstr>
      <vt:lpstr>人工智慧與資訊安全</vt:lpstr>
      <vt:lpstr>Agenda</vt:lpstr>
      <vt:lpstr>資料科學(data science)是什麼?</vt:lpstr>
      <vt:lpstr>分層索引(Hierarchical Indexing)  </vt:lpstr>
      <vt:lpstr>分層索引</vt:lpstr>
      <vt:lpstr>部分索引(1)</vt:lpstr>
      <vt:lpstr>部分索引(2)</vt:lpstr>
      <vt:lpstr>利用unstack()重排dataframe資料</vt:lpstr>
      <vt:lpstr>Unstack()的反向動作stack()</vt:lpstr>
      <vt:lpstr>PowerPoint 簡報</vt:lpstr>
      <vt:lpstr>PowerPoint 簡報</vt:lpstr>
      <vt:lpstr>PowerPoint 簡報</vt:lpstr>
      <vt:lpstr>1 Reordering and Sorting Levels（重排序和層級排序）</vt:lpstr>
      <vt:lpstr>Swaplevel</vt:lpstr>
      <vt:lpstr>Sort_index()</vt:lpstr>
      <vt:lpstr>PowerPoint 簡報</vt:lpstr>
      <vt:lpstr>2.Summary Statistics by Level (按層級來歸納統計數據)</vt:lpstr>
      <vt:lpstr>PowerPoint 簡報</vt:lpstr>
      <vt:lpstr>PowerPoint 簡報</vt:lpstr>
      <vt:lpstr>Combining and Merging Datasets（合並數據集） </vt:lpstr>
      <vt:lpstr>DataFrame資料庫式的join動作</vt:lpstr>
      <vt:lpstr>merge</vt:lpstr>
      <vt:lpstr>Merge的key分開指定</vt:lpstr>
      <vt:lpstr>Merge how選項</vt:lpstr>
      <vt:lpstr>how選項不同的join種類</vt:lpstr>
      <vt:lpstr>多對多合併</vt:lpstr>
      <vt:lpstr>多對多(how的使用)(1)</vt:lpstr>
      <vt:lpstr>多對多(how的使用)(2)</vt:lpstr>
      <vt:lpstr>多個key進行合併(用list將key傳入)</vt:lpstr>
      <vt:lpstr>PowerPoint 簡報</vt:lpstr>
      <vt:lpstr>PowerPoint 簡報</vt:lpstr>
      <vt:lpstr>2.Merging on Index（在index上做合併）</vt:lpstr>
      <vt:lpstr>先建立2個dataframe</vt:lpstr>
      <vt:lpstr>利用left_index and right_index來合併</vt:lpstr>
      <vt:lpstr>outer合併方法</vt:lpstr>
      <vt:lpstr>多層級索引的數據</vt:lpstr>
      <vt:lpstr>進行合併(1)</vt:lpstr>
      <vt:lpstr>進行合併(2)</vt:lpstr>
      <vt:lpstr>兩邊同時使用多層index合併</vt:lpstr>
      <vt:lpstr>進行合併</vt:lpstr>
      <vt:lpstr>Join(1)</vt:lpstr>
      <vt:lpstr>Join(2)</vt:lpstr>
      <vt:lpstr>Index對index作為key進行合併</vt:lpstr>
      <vt:lpstr>PowerPoint 簡報</vt:lpstr>
      <vt:lpstr>PowerPoint 簡報</vt:lpstr>
      <vt:lpstr> 3.Concatenating Along an Axis（沿著軸串聯）</vt:lpstr>
      <vt:lpstr>PowerPoint 簡報</vt:lpstr>
      <vt:lpstr>Concatenate函式</vt:lpstr>
      <vt:lpstr>PowerPoint 簡報</vt:lpstr>
      <vt:lpstr>傳入concat(1)</vt:lpstr>
      <vt:lpstr>傳入concat(2)</vt:lpstr>
      <vt:lpstr>傳入concat(3)</vt:lpstr>
      <vt:lpstr>傳入concat(4)</vt:lpstr>
      <vt:lpstr>Pandas資料分析技術:2012 Federal Election Commission Database（2012聯邦選舉委員會數據庫）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縮小資料(只剩下兩個主要候選人)</vt:lpstr>
      <vt:lpstr>PowerPoint 簡報</vt:lpstr>
      <vt:lpstr>不同職業捐款金額</vt:lpstr>
      <vt:lpstr>將數個職業文字對應到同一個職業</vt:lpstr>
      <vt:lpstr>處理過後的資料</vt:lpstr>
      <vt:lpstr>對雇主做同樣的操作</vt:lpstr>
      <vt:lpstr>處理過後的資料</vt:lpstr>
      <vt:lpstr>利用pivot_table來一政黨和職業進行資料聚合</vt:lpstr>
      <vt:lpstr>過濾捐款低200萬美元的資料</vt:lpstr>
      <vt:lpstr>將資料視覺化</vt:lpstr>
      <vt:lpstr>依候選人分組，找出最多捐款的職業</vt:lpstr>
      <vt:lpstr>執行結果:</vt:lpstr>
      <vt:lpstr>對雇主做一樣的動作</vt:lpstr>
      <vt:lpstr>PowerPoint 簡報</vt:lpstr>
      <vt:lpstr>將捐贈金額分桶並顯示各數量</vt:lpstr>
      <vt:lpstr>將結果視覺化</vt:lpstr>
      <vt:lpstr>PowerPoint 簡報</vt:lpstr>
      <vt:lpstr>將資料百分比化</vt:lpstr>
      <vt:lpstr>將資料視覺化</vt:lpstr>
      <vt:lpstr>PowerPoint 簡報</vt:lpstr>
      <vt:lpstr>依候選人和州進行資料聚合</vt:lpstr>
      <vt:lpstr>過濾資料(只顯示捐贈超過十萬美元的州)</vt:lpstr>
      <vt:lpstr>將資料百分比化 </vt:lpstr>
      <vt:lpstr>Pandas資料分析技術:MovieLens 1M Dataset（MovieLens 1M數據集） </vt:lpstr>
      <vt:lpstr>引入資料</vt:lpstr>
      <vt:lpstr>PowerPoint 簡報</vt:lpstr>
      <vt:lpstr>驗證是否正常(1)</vt:lpstr>
      <vt:lpstr>驗證是否正常(2)</vt:lpstr>
      <vt:lpstr>PowerPoint 簡報</vt:lpstr>
      <vt:lpstr>驗證是否正常(3) </vt:lpstr>
      <vt:lpstr>利用merge將ratings,users,movie合併</vt:lpstr>
      <vt:lpstr>利用pivot_table依性別取得每部電影的平均值</vt:lpstr>
      <vt:lpstr>查看每部的評分數量</vt:lpstr>
      <vt:lpstr>過濾掉不足250條評分的電影</vt:lpstr>
      <vt:lpstr>查看女生喜愛的電影(前10)</vt:lpstr>
      <vt:lpstr>查看女生最不受喜愛的電影(倒數10)</vt:lpstr>
      <vt:lpstr>1.Measuring Rating Disagreement（計算評分分歧）</vt:lpstr>
      <vt:lpstr>找出男女生分歧最大的電影(250條評論以上的電影)</vt:lpstr>
      <vt:lpstr>反過來排序(男生較喜愛)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owner</dc:creator>
  <cp:lastModifiedBy>owner</cp:lastModifiedBy>
  <cp:revision>892</cp:revision>
  <dcterms:created xsi:type="dcterms:W3CDTF">2020-11-04T01:47:51Z</dcterms:created>
  <dcterms:modified xsi:type="dcterms:W3CDTF">2020-11-11T03:25:05Z</dcterms:modified>
</cp:coreProperties>
</file>