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2" r:id="rId7"/>
    <p:sldId id="268" r:id="rId8"/>
    <p:sldId id="263" r:id="rId9"/>
    <p:sldId id="261" r:id="rId10"/>
    <p:sldId id="269" r:id="rId11"/>
    <p:sldId id="264" r:id="rId12"/>
    <p:sldId id="265" r:id="rId13"/>
    <p:sldId id="266" r:id="rId14"/>
    <p:sldId id="267" r:id="rId15"/>
    <p:sldId id="270" r:id="rId16"/>
    <p:sldId id="271" r:id="rId17"/>
    <p:sldId id="272" r:id="rId18"/>
    <p:sldId id="274" r:id="rId19"/>
    <p:sldId id="273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US" initials="A" lastIdx="1" clrIdx="0">
    <p:extLst>
      <p:ext uri="{19B8F6BF-5375-455C-9EA6-DF929625EA0E}">
        <p15:presenceInfo xmlns:p15="http://schemas.microsoft.com/office/powerpoint/2012/main" userId="ASU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 varScale="1">
        <p:scale>
          <a:sx n="79" d="100"/>
          <a:sy n="79" d="100"/>
        </p:scale>
        <p:origin x="1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14T16:17:26.755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C14DF-673A-4C21-9880-B693E2F34FC8}" type="datetimeFigureOut">
              <a:rPr lang="zh-TW" altLang="en-US" smtClean="0"/>
              <a:t>2020/10/19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9F14D-442F-4F69-870F-ADE5F1F4B4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6067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C14DF-673A-4C21-9880-B693E2F34FC8}" type="datetimeFigureOut">
              <a:rPr lang="zh-TW" altLang="en-US" smtClean="0"/>
              <a:t>2020/10/19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9F14D-442F-4F69-870F-ADE5F1F4B4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7564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C14DF-673A-4C21-9880-B693E2F34FC8}" type="datetimeFigureOut">
              <a:rPr lang="zh-TW" altLang="en-US" smtClean="0"/>
              <a:t>2020/10/19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9F14D-442F-4F69-870F-ADE5F1F4B4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9015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C14DF-673A-4C21-9880-B693E2F34FC8}" type="datetimeFigureOut">
              <a:rPr lang="zh-TW" altLang="en-US" smtClean="0"/>
              <a:t>2020/10/19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9F14D-442F-4F69-870F-ADE5F1F4B4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6864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C14DF-673A-4C21-9880-B693E2F34FC8}" type="datetimeFigureOut">
              <a:rPr lang="zh-TW" altLang="en-US" smtClean="0"/>
              <a:t>2020/10/19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9F14D-442F-4F69-870F-ADE5F1F4B4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080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C14DF-673A-4C21-9880-B693E2F34FC8}" type="datetimeFigureOut">
              <a:rPr lang="zh-TW" altLang="en-US" smtClean="0"/>
              <a:t>2020/10/19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9F14D-442F-4F69-870F-ADE5F1F4B4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2677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C14DF-673A-4C21-9880-B693E2F34FC8}" type="datetimeFigureOut">
              <a:rPr lang="zh-TW" altLang="en-US" smtClean="0"/>
              <a:t>2020/10/19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9F14D-442F-4F69-870F-ADE5F1F4B4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3805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C14DF-673A-4C21-9880-B693E2F34FC8}" type="datetimeFigureOut">
              <a:rPr lang="zh-TW" altLang="en-US" smtClean="0"/>
              <a:t>2020/10/19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9F14D-442F-4F69-870F-ADE5F1F4B4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5459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C14DF-673A-4C21-9880-B693E2F34FC8}" type="datetimeFigureOut">
              <a:rPr lang="zh-TW" altLang="en-US" smtClean="0"/>
              <a:t>2020/10/19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9F14D-442F-4F69-870F-ADE5F1F4B4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1060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C14DF-673A-4C21-9880-B693E2F34FC8}" type="datetimeFigureOut">
              <a:rPr lang="zh-TW" altLang="en-US" smtClean="0"/>
              <a:t>2020/10/19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9F14D-442F-4F69-870F-ADE5F1F4B4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2173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C14DF-673A-4C21-9880-B693E2F34FC8}" type="datetimeFigureOut">
              <a:rPr lang="zh-TW" altLang="en-US" smtClean="0"/>
              <a:t>2020/10/19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9F14D-442F-4F69-870F-ADE5F1F4B4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1007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C14DF-673A-4C21-9880-B693E2F34FC8}" type="datetimeFigureOut">
              <a:rPr lang="zh-TW" altLang="en-US" smtClean="0"/>
              <a:t>2020/10/19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D9F14D-442F-4F69-870F-ADE5F1F4B4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0107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49342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6552" y="175317"/>
            <a:ext cx="10515600" cy="1325563"/>
          </a:xfrm>
        </p:spPr>
        <p:txBody>
          <a:bodyPr/>
          <a:lstStyle/>
          <a:p>
            <a:r>
              <a:rPr lang="zh-TW" altLang="en-US" dirty="0" smtClean="0"/>
              <a:t>補充</a:t>
            </a:r>
            <a:r>
              <a:rPr lang="en-US" altLang="zh-TW" dirty="0" smtClean="0"/>
              <a:t>: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9571097"/>
              </p:ext>
            </p:extLst>
          </p:nvPr>
        </p:nvGraphicFramePr>
        <p:xfrm>
          <a:off x="7266432" y="1966545"/>
          <a:ext cx="2153328" cy="3291840"/>
        </p:xfrm>
        <a:graphic>
          <a:graphicData uri="http://schemas.openxmlformats.org/drawingml/2006/table">
            <a:tbl>
              <a:tblPr/>
              <a:tblGrid>
                <a:gridCol w="1076664"/>
                <a:gridCol w="1076664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character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color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'b'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blue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'g'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green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'r'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red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'c'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cyan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'm'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magenta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'y'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yellow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'k'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black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'w'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white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7865593"/>
              </p:ext>
            </p:extLst>
          </p:nvPr>
        </p:nvGraphicFramePr>
        <p:xfrm>
          <a:off x="2255520" y="2878145"/>
          <a:ext cx="3458226" cy="2103120"/>
        </p:xfrm>
        <a:graphic>
          <a:graphicData uri="http://schemas.openxmlformats.org/drawingml/2006/table">
            <a:tbl>
              <a:tblPr/>
              <a:tblGrid>
                <a:gridCol w="1037467"/>
                <a:gridCol w="242075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character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description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0F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zh-TW">
                          <a:effectLst/>
                        </a:rPr>
                        <a:t>'-'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solid line style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zh-TW">
                          <a:effectLst/>
                        </a:rPr>
                        <a:t>'--'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dashed line style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zh-TW">
                          <a:effectLst/>
                        </a:rPr>
                        <a:t>'-.'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dash-dot line style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zh-TW">
                          <a:effectLst/>
                        </a:rPr>
                        <a:t>':'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dotted line style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0" name="文字方塊 9"/>
          <p:cNvSpPr txBox="1"/>
          <p:nvPr/>
        </p:nvSpPr>
        <p:spPr>
          <a:xfrm>
            <a:off x="2255520" y="1966545"/>
            <a:ext cx="3462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Line style</a:t>
            </a:r>
            <a:endParaRPr lang="zh-TW" altLang="en-US" sz="24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7266432" y="1500880"/>
            <a:ext cx="2657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Colors</a:t>
            </a:r>
            <a:endParaRPr lang="zh-TW" altLang="en-US" sz="2400" dirty="0"/>
          </a:p>
        </p:txBody>
      </p:sp>
      <p:sp>
        <p:nvSpPr>
          <p:cNvPr id="12" name="矩形 11"/>
          <p:cNvSpPr/>
          <p:nvPr/>
        </p:nvSpPr>
        <p:spPr>
          <a:xfrm>
            <a:off x="3344449" y="284101"/>
            <a:ext cx="76505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/>
              <a:t>參考文件</a:t>
            </a:r>
            <a:r>
              <a:rPr lang="en-US" altLang="zh-TW" dirty="0" smtClean="0"/>
              <a:t>:https</a:t>
            </a:r>
            <a:r>
              <a:rPr lang="en-US" altLang="zh-TW" dirty="0"/>
              <a:t>://matplotlib.org/3.3.2/api/_as_gen/matplotlib.pyplot.plot.html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605094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作業</a:t>
            </a:r>
            <a:r>
              <a:rPr lang="en-US" altLang="zh-TW" dirty="0" smtClean="0"/>
              <a:t>2:</a:t>
            </a:r>
            <a:r>
              <a:rPr lang="zh-TW" altLang="en-US" dirty="0" smtClean="0"/>
              <a:t>生成下圖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654" y="1187809"/>
            <a:ext cx="7246691" cy="5036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703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920825" y="1410060"/>
            <a:ext cx="6632448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>
                <a:solidFill>
                  <a:srgbClr val="AF00DB"/>
                </a:solidFill>
                <a:latin typeface="Courier New" panose="02070309020205020404" pitchFamily="49" charset="0"/>
              </a:rPr>
              <a:t>import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zh-TW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numpy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zh-TW" sz="2400" dirty="0">
                <a:solidFill>
                  <a:srgbClr val="AF00DB"/>
                </a:solidFill>
                <a:latin typeface="Courier New" panose="02070309020205020404" pitchFamily="49" charset="0"/>
              </a:rPr>
              <a:t>as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 np</a:t>
            </a:r>
          </a:p>
          <a:p>
            <a:r>
              <a:rPr lang="en-US" altLang="zh-TW" sz="2400" dirty="0">
                <a:solidFill>
                  <a:srgbClr val="AF00DB"/>
                </a:solidFill>
                <a:latin typeface="Courier New" panose="02070309020205020404" pitchFamily="49" charset="0"/>
              </a:rPr>
              <a:t>import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zh-TW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pylab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zh-TW" sz="2400" dirty="0">
                <a:solidFill>
                  <a:srgbClr val="AF00DB"/>
                </a:solidFill>
                <a:latin typeface="Courier New" panose="02070309020205020404" pitchFamily="49" charset="0"/>
              </a:rPr>
              <a:t>as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zh-TW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</a:t>
            </a:r>
            <a:endParaRPr lang="en-US" altLang="zh-TW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x = </a:t>
            </a:r>
            <a:r>
              <a:rPr lang="en-US" altLang="zh-TW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np.arange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2400" dirty="0">
                <a:solidFill>
                  <a:srgbClr val="09885A"/>
                </a:solidFill>
                <a:latin typeface="Courier New" panose="02070309020205020404" pitchFamily="49" charset="0"/>
              </a:rPr>
              <a:t>0.0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zh-TW" sz="2400" dirty="0">
                <a:solidFill>
                  <a:srgbClr val="09885A"/>
                </a:solidFill>
                <a:latin typeface="Courier New" panose="02070309020205020404" pitchFamily="49" charset="0"/>
              </a:rPr>
              <a:t>2.0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en-US" altLang="zh-TW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np.pi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zh-TW" sz="2400" dirty="0">
                <a:solidFill>
                  <a:srgbClr val="09885A"/>
                </a:solidFill>
                <a:latin typeface="Courier New" panose="02070309020205020404" pitchFamily="49" charset="0"/>
              </a:rPr>
              <a:t>0.01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) </a:t>
            </a:r>
          </a:p>
          <a:p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y = </a:t>
            </a:r>
            <a:r>
              <a:rPr lang="en-US" altLang="zh-TW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np.sin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(x)     </a:t>
            </a:r>
          </a:p>
          <a:p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zh-TW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pl.plot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x,y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)    </a:t>
            </a:r>
          </a:p>
          <a:p>
            <a:r>
              <a:rPr lang="en-US" altLang="zh-TW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pl.xlabel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2400" dirty="0">
                <a:solidFill>
                  <a:srgbClr val="A31515"/>
                </a:solidFill>
                <a:latin typeface="Courier New" panose="02070309020205020404" pitchFamily="49" charset="0"/>
              </a:rPr>
              <a:t>'x'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)      </a:t>
            </a:r>
          </a:p>
          <a:p>
            <a:r>
              <a:rPr lang="en-US" altLang="zh-TW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pl.ylabel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2400" dirty="0">
                <a:solidFill>
                  <a:srgbClr val="A31515"/>
                </a:solidFill>
                <a:latin typeface="Courier New" panose="02070309020205020404" pitchFamily="49" charset="0"/>
              </a:rPr>
              <a:t>'y'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zh-TW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pl.title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2400" dirty="0">
                <a:solidFill>
                  <a:srgbClr val="A31515"/>
                </a:solidFill>
                <a:latin typeface="Courier New" panose="02070309020205020404" pitchFamily="49" charset="0"/>
              </a:rPr>
              <a:t>'sin'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)   </a:t>
            </a:r>
          </a:p>
          <a:p>
            <a:r>
              <a:rPr lang="en-US" altLang="zh-TW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pl.show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()</a:t>
            </a:r>
            <a:endParaRPr lang="en-US" altLang="zh-TW" sz="2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603577" y="2901379"/>
            <a:ext cx="5949696" cy="42672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單箭頭接點 7"/>
          <p:cNvCxnSpPr/>
          <p:nvPr/>
        </p:nvCxnSpPr>
        <p:spPr>
          <a:xfrm rot="16200000" flipV="1">
            <a:off x="7645804" y="3573082"/>
            <a:ext cx="1095279" cy="963168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7429145" y="4653662"/>
            <a:ext cx="3511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Star, end , step</a:t>
            </a:r>
            <a:endParaRPr lang="zh-TW" altLang="en-US" sz="3600" dirty="0"/>
          </a:p>
        </p:txBody>
      </p:sp>
      <p:sp>
        <p:nvSpPr>
          <p:cNvPr id="14" name="標題 13"/>
          <p:cNvSpPr>
            <a:spLocks noGrp="1"/>
          </p:cNvSpPr>
          <p:nvPr>
            <p:ph type="title"/>
          </p:nvPr>
        </p:nvSpPr>
        <p:spPr>
          <a:xfrm>
            <a:off x="424841" y="84497"/>
            <a:ext cx="10515600" cy="1325563"/>
          </a:xfrm>
        </p:spPr>
        <p:txBody>
          <a:bodyPr/>
          <a:lstStyle/>
          <a:p>
            <a:r>
              <a:rPr lang="zh-TW" altLang="en-US" dirty="0" smtClean="0"/>
              <a:t>程式碼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7813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090" y="1233940"/>
            <a:ext cx="7246691" cy="5036451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810094" y="6220914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</a:rPr>
              <a:t>0.0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6635764" y="5840572"/>
            <a:ext cx="201723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  <a:latin typeface="Courier New" panose="02070309020205020404" pitchFamily="49" charset="0"/>
              </a:rPr>
              <a:t>2.0*</a:t>
            </a:r>
            <a:r>
              <a:rPr lang="en-US" altLang="zh-TW" sz="2400" dirty="0" err="1">
                <a:solidFill>
                  <a:srgbClr val="FF0000"/>
                </a:solidFill>
                <a:latin typeface="Courier New" panose="02070309020205020404" pitchFamily="49" charset="0"/>
              </a:rPr>
              <a:t>np.pi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cxnSp>
        <p:nvCxnSpPr>
          <p:cNvPr id="6" name="直線接點 5"/>
          <p:cNvCxnSpPr/>
          <p:nvPr/>
        </p:nvCxnSpPr>
        <p:spPr>
          <a:xfrm>
            <a:off x="7632192" y="3604705"/>
            <a:ext cx="12192" cy="2267712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>
            <a:off x="2109215" y="3696802"/>
            <a:ext cx="0" cy="2349745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標題 8"/>
          <p:cNvSpPr>
            <a:spLocks noGrp="1"/>
          </p:cNvSpPr>
          <p:nvPr>
            <p:ph type="title"/>
          </p:nvPr>
        </p:nvSpPr>
        <p:spPr>
          <a:xfrm>
            <a:off x="545592" y="148670"/>
            <a:ext cx="10515600" cy="1325563"/>
          </a:xfrm>
        </p:spPr>
        <p:txBody>
          <a:bodyPr/>
          <a:lstStyle/>
          <a:p>
            <a:r>
              <a:rPr lang="zh-TW" altLang="en-US" dirty="0" smtClean="0"/>
              <a:t>執行成果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7090808" y="287807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x = 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np.arange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dirty="0">
                <a:solidFill>
                  <a:srgbClr val="09885A"/>
                </a:solidFill>
                <a:latin typeface="Courier New" panose="02070309020205020404" pitchFamily="49" charset="0"/>
              </a:rPr>
              <a:t>0.0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zh-TW" dirty="0">
                <a:solidFill>
                  <a:srgbClr val="09885A"/>
                </a:solidFill>
                <a:latin typeface="Courier New" panose="02070309020205020404" pitchFamily="49" charset="0"/>
              </a:rPr>
              <a:t>2.0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np.pi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zh-TW" dirty="0">
                <a:solidFill>
                  <a:srgbClr val="09885A"/>
                </a:solidFill>
                <a:latin typeface="Courier New" panose="02070309020205020404" pitchFamily="49" charset="0"/>
              </a:rPr>
              <a:t>0.01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) 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y = 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np.sin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(x) </a:t>
            </a:r>
            <a:endParaRPr lang="en-US" altLang="zh-TW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969650" y="811451"/>
            <a:ext cx="2666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pl.title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'sin'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)   </a:t>
            </a:r>
          </a:p>
        </p:txBody>
      </p:sp>
    </p:spTree>
    <p:extLst>
      <p:ext uri="{BB962C8B-B14F-4D97-AF65-F5344CB8AC3E}">
        <p14:creationId xmlns:p14="http://schemas.microsoft.com/office/powerpoint/2010/main" val="978792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測試</a:t>
            </a:r>
            <a:r>
              <a:rPr lang="en-US" altLang="zh-TW" dirty="0" smtClean="0"/>
              <a:t>1:</a:t>
            </a:r>
            <a:r>
              <a:rPr lang="zh-TW" altLang="en-US" dirty="0" smtClean="0"/>
              <a:t>新增一條</a:t>
            </a:r>
            <a:r>
              <a:rPr lang="en-US" altLang="zh-TW" dirty="0" smtClean="0"/>
              <a:t>cos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0878" y="1690688"/>
            <a:ext cx="6710243" cy="4663619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9330243" y="1908255"/>
            <a:ext cx="2765501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y1 = </a:t>
            </a:r>
            <a:r>
              <a:rPr lang="en-US" altLang="zh-TW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np.cos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(x</a:t>
            </a:r>
            <a:r>
              <a:rPr lang="en-US" altLang="zh-TW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zh-TW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pl.plot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(x,y1) </a:t>
            </a:r>
          </a:p>
          <a:p>
            <a:endParaRPr lang="en-US" altLang="zh-TW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4343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測試</a:t>
            </a:r>
            <a:r>
              <a:rPr lang="en-US" altLang="zh-TW" dirty="0" smtClean="0"/>
              <a:t>2:</a:t>
            </a:r>
            <a:r>
              <a:rPr lang="zh-TW" altLang="en-US" dirty="0" smtClean="0"/>
              <a:t>改成點點</a:t>
            </a:r>
            <a:r>
              <a:rPr lang="zh-TW" altLang="en-US" dirty="0"/>
              <a:t>線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348" y="1525934"/>
            <a:ext cx="7015043" cy="487545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115942" y="3963662"/>
            <a:ext cx="2666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pl.plot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x,y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altLang="zh-TW" b="1" dirty="0">
                <a:solidFill>
                  <a:srgbClr val="FF0000"/>
                </a:solidFill>
                <a:latin typeface="Courier New" panose="02070309020205020404" pitchFamily="49" charset="0"/>
              </a:rPr>
              <a:t>":"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)  </a:t>
            </a:r>
            <a:endParaRPr lang="en-US" altLang="zh-TW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0604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作業</a:t>
            </a:r>
            <a:r>
              <a:rPr lang="en-US" altLang="zh-TW" dirty="0" smtClean="0"/>
              <a:t>3:</a:t>
            </a:r>
            <a:r>
              <a:rPr lang="zh-TW" altLang="en-US" dirty="0" smtClean="0"/>
              <a:t>生成下圖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845" y="1507807"/>
            <a:ext cx="7499147" cy="4818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1118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657856" y="1695700"/>
            <a:ext cx="6096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2400" dirty="0">
                <a:solidFill>
                  <a:srgbClr val="AF00DB"/>
                </a:solidFill>
                <a:latin typeface="Courier New" panose="02070309020205020404" pitchFamily="49" charset="0"/>
              </a:rPr>
              <a:t>import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zh-TW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numpy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zh-TW" sz="2400" dirty="0">
                <a:solidFill>
                  <a:srgbClr val="AF00DB"/>
                </a:solidFill>
                <a:latin typeface="Courier New" panose="02070309020205020404" pitchFamily="49" charset="0"/>
              </a:rPr>
              <a:t>as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 np</a:t>
            </a:r>
          </a:p>
          <a:p>
            <a:r>
              <a:rPr lang="en-US" altLang="zh-TW" sz="2400" dirty="0">
                <a:solidFill>
                  <a:srgbClr val="AF00DB"/>
                </a:solidFill>
                <a:latin typeface="Courier New" panose="02070309020205020404" pitchFamily="49" charset="0"/>
              </a:rPr>
              <a:t>import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zh-TW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pylab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zh-TW" sz="2400" dirty="0">
                <a:solidFill>
                  <a:srgbClr val="AF00DB"/>
                </a:solidFill>
                <a:latin typeface="Courier New" panose="02070309020205020404" pitchFamily="49" charset="0"/>
              </a:rPr>
              <a:t>as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zh-TW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</a:t>
            </a:r>
            <a:endParaRPr lang="en-US" altLang="zh-TW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x = </a:t>
            </a:r>
            <a:r>
              <a:rPr lang="en-US" altLang="zh-TW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np.arange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2400" dirty="0">
                <a:solidFill>
                  <a:srgbClr val="09885A"/>
                </a:solidFill>
                <a:latin typeface="Courier New" panose="02070309020205020404" pitchFamily="49" charset="0"/>
              </a:rPr>
              <a:t>0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zh-TW" sz="2400" dirty="0">
                <a:solidFill>
                  <a:srgbClr val="09885A"/>
                </a:solidFill>
                <a:latin typeface="Courier New" panose="02070309020205020404" pitchFamily="49" charset="0"/>
              </a:rPr>
              <a:t>2.0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en-US" altLang="zh-TW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np.pi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zh-TW" sz="2400" dirty="0">
                <a:solidFill>
                  <a:srgbClr val="09885A"/>
                </a:solidFill>
                <a:latin typeface="Courier New" panose="02070309020205020404" pitchFamily="49" charset="0"/>
              </a:rPr>
              <a:t>0.2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y = </a:t>
            </a:r>
            <a:r>
              <a:rPr lang="en-US" altLang="zh-TW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np.cos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(x)</a:t>
            </a:r>
          </a:p>
          <a:p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zh-TW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pl.scatter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x,y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)     </a:t>
            </a:r>
          </a:p>
          <a:p>
            <a:r>
              <a:rPr lang="en-US" altLang="zh-TW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pl.show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()</a:t>
            </a:r>
            <a:endParaRPr lang="en-US" altLang="zh-TW" sz="2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230880" y="3803904"/>
            <a:ext cx="1377696" cy="4876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/>
          <p:cNvCxnSpPr/>
          <p:nvPr/>
        </p:nvCxnSpPr>
        <p:spPr>
          <a:xfrm rot="10800000">
            <a:off x="4608576" y="4389120"/>
            <a:ext cx="1072896" cy="707136"/>
          </a:xfrm>
          <a:prstGeom prst="curvedConnector3">
            <a:avLst>
              <a:gd name="adj1" fmla="val 61364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5705856" y="4911590"/>
            <a:ext cx="2450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solidFill>
                  <a:srgbClr val="FF0000"/>
                </a:solidFill>
              </a:rPr>
              <a:t>散點</a:t>
            </a:r>
            <a:r>
              <a:rPr lang="zh-TW" altLang="en-US" sz="2400" dirty="0">
                <a:solidFill>
                  <a:srgbClr val="FF0000"/>
                </a:solidFill>
              </a:rPr>
              <a:t>圖</a:t>
            </a:r>
          </a:p>
        </p:txBody>
      </p:sp>
      <p:sp>
        <p:nvSpPr>
          <p:cNvPr id="12" name="標題 11"/>
          <p:cNvSpPr>
            <a:spLocks noGrp="1"/>
          </p:cNvSpPr>
          <p:nvPr>
            <p:ph type="title"/>
          </p:nvPr>
        </p:nvSpPr>
        <p:spPr>
          <a:xfrm>
            <a:off x="697992" y="151858"/>
            <a:ext cx="10515600" cy="1325563"/>
          </a:xfrm>
        </p:spPr>
        <p:txBody>
          <a:bodyPr/>
          <a:lstStyle/>
          <a:p>
            <a:r>
              <a:rPr lang="zh-TW" altLang="en-US" dirty="0" smtClean="0"/>
              <a:t>程式碼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592794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5466" y="182244"/>
            <a:ext cx="10515600" cy="1325563"/>
          </a:xfrm>
        </p:spPr>
        <p:txBody>
          <a:bodyPr/>
          <a:lstStyle/>
          <a:p>
            <a:r>
              <a:rPr lang="zh-TW" altLang="en-US" dirty="0"/>
              <a:t>程式</a:t>
            </a:r>
            <a:r>
              <a:rPr lang="zh-TW" altLang="en-US" dirty="0" smtClean="0"/>
              <a:t>結果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845" y="1507807"/>
            <a:ext cx="7499147" cy="481810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9401183" y="1507807"/>
            <a:ext cx="25923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</a:rPr>
              <a:t>y = </a:t>
            </a:r>
            <a:r>
              <a:rPr lang="en-US" altLang="zh-TW" sz="2800" dirty="0" err="1">
                <a:solidFill>
                  <a:srgbClr val="FF0000"/>
                </a:solidFill>
                <a:latin typeface="Courier New" panose="02070309020205020404" pitchFamily="49" charset="0"/>
              </a:rPr>
              <a:t>np.cos</a:t>
            </a:r>
            <a:r>
              <a:rPr lang="en-US" altLang="zh-TW" sz="2800" dirty="0">
                <a:solidFill>
                  <a:srgbClr val="FF0000"/>
                </a:solidFill>
                <a:latin typeface="Courier New" panose="02070309020205020404" pitchFamily="49" charset="0"/>
              </a:rPr>
              <a:t>(x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endParaRPr lang="en-US" altLang="zh-TW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781839" y="2371705"/>
            <a:ext cx="29498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pl.scatter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x,y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888274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測試</a:t>
            </a:r>
            <a:r>
              <a:rPr lang="en-US" altLang="zh-TW" dirty="0" smtClean="0"/>
              <a:t>1:</a:t>
            </a:r>
            <a:r>
              <a:rPr lang="zh-TW" altLang="en-US" dirty="0" smtClean="0"/>
              <a:t>換成實線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514" y="1690688"/>
            <a:ext cx="6852971" cy="4402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096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694508" y="2820943"/>
            <a:ext cx="10515600" cy="1325563"/>
          </a:xfrm>
        </p:spPr>
        <p:txBody>
          <a:bodyPr>
            <a:normAutofit fontScale="90000"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Visualization</a:t>
            </a:r>
            <a:br>
              <a:rPr lang="en-US" altLang="zh-TW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zh-TW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資料視覺化</a:t>
            </a:r>
            <a:r>
              <a:rPr lang="ja-JP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の</a:t>
            </a:r>
            <a:r>
              <a:rPr lang="zh-TW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實戰練習</a:t>
            </a:r>
            <a:r>
              <a:rPr lang="en-US" altLang="zh-TW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br>
              <a:rPr lang="en-US" altLang="zh-TW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折線圖</a:t>
            </a:r>
            <a:r>
              <a:rPr lang="zh-TW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zh-TW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35082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測試</a:t>
            </a:r>
            <a:r>
              <a:rPr lang="en-US" altLang="zh-TW" dirty="0" smtClean="0"/>
              <a:t>2:</a:t>
            </a:r>
            <a:r>
              <a:rPr lang="zh-TW" altLang="en-US" dirty="0" smtClean="0"/>
              <a:t>換成紅色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101" y="1800416"/>
            <a:ext cx="6685868" cy="4295584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7647969" y="1800416"/>
            <a:ext cx="41472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pl.scatter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x,y,c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u</a:t>
            </a:r>
            <a:r>
              <a:rPr lang="en-US" altLang="zh-TW" sz="2400" dirty="0" err="1">
                <a:solidFill>
                  <a:srgbClr val="A31515"/>
                </a:solidFill>
                <a:latin typeface="Courier New" panose="02070309020205020404" pitchFamily="49" charset="0"/>
              </a:rPr>
              <a:t>"r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"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endParaRPr lang="en-US" altLang="zh-TW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cxnSp>
        <p:nvCxnSpPr>
          <p:cNvPr id="12" name="直線單箭頭接點 11"/>
          <p:cNvCxnSpPr/>
          <p:nvPr/>
        </p:nvCxnSpPr>
        <p:spPr>
          <a:xfrm rot="5400000" flipH="1" flipV="1">
            <a:off x="9787361" y="2435586"/>
            <a:ext cx="993183" cy="646176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9229344" y="3462528"/>
            <a:ext cx="2124456" cy="4856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9289695" y="3520702"/>
            <a:ext cx="1001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</a:t>
            </a:r>
            <a:r>
              <a:rPr lang="zh-TW" altLang="en-US" dirty="0" smtClean="0"/>
              <a:t> </a:t>
            </a:r>
            <a:r>
              <a:rPr lang="en-US" altLang="zh-TW" dirty="0" smtClean="0"/>
              <a:t>=</a:t>
            </a:r>
            <a:r>
              <a:rPr lang="zh-TW" altLang="en-US" dirty="0" smtClean="0"/>
              <a:t> </a:t>
            </a:r>
            <a:r>
              <a:rPr lang="en-US" altLang="zh-TW" dirty="0" smtClean="0"/>
              <a:t>color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090566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作業</a:t>
            </a:r>
            <a:r>
              <a:rPr lang="en-US" altLang="zh-TW" dirty="0" smtClean="0"/>
              <a:t>4:</a:t>
            </a:r>
            <a:r>
              <a:rPr lang="zh-TW" altLang="en-US" dirty="0" smtClean="0"/>
              <a:t>生成下</a:t>
            </a:r>
            <a:r>
              <a:rPr lang="zh-TW" altLang="en-US" dirty="0"/>
              <a:t>圖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6159" y="1520000"/>
            <a:ext cx="6819681" cy="458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8716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程式碼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1085088" y="1989064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>
                <a:solidFill>
                  <a:srgbClr val="AF00DB"/>
                </a:solidFill>
                <a:latin typeface="Courier New" panose="02070309020205020404" pitchFamily="49" charset="0"/>
              </a:rPr>
              <a:t>import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matplotlib.pylab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zh-TW" dirty="0">
                <a:solidFill>
                  <a:srgbClr val="AF00DB"/>
                </a:solidFill>
                <a:latin typeface="Courier New" panose="02070309020205020404" pitchFamily="49" charset="0"/>
              </a:rPr>
              <a:t>as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pl</a:t>
            </a:r>
            <a:endParaRPr lang="en-US" altLang="zh-TW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AF00DB"/>
                </a:solidFill>
                <a:latin typeface="Courier New" panose="02070309020205020404" pitchFamily="49" charset="0"/>
              </a:rPr>
              <a:t>import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numpy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zh-TW" dirty="0">
                <a:solidFill>
                  <a:srgbClr val="AF00DB"/>
                </a:solidFill>
                <a:latin typeface="Courier New" panose="02070309020205020404" pitchFamily="49" charset="0"/>
              </a:rPr>
              <a:t>as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 np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x = 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np.random.random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dirty="0">
                <a:solidFill>
                  <a:srgbClr val="09885A"/>
                </a:solidFill>
                <a:latin typeface="Courier New" panose="02070309020205020404" pitchFamily="49" charset="0"/>
              </a:rPr>
              <a:t>100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y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np.random.random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dirty="0">
                <a:solidFill>
                  <a:srgbClr val="09885A"/>
                </a:solidFill>
                <a:latin typeface="Courier New" panose="02070309020205020404" pitchFamily="49" charset="0"/>
              </a:rPr>
              <a:t>100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zh-TW" dirty="0">
                <a:solidFill>
                  <a:srgbClr val="008000"/>
                </a:solidFill>
                <a:latin typeface="Courier New" panose="02070309020205020404" pitchFamily="49" charset="0"/>
              </a:rPr>
              <a:t> </a:t>
            </a:r>
            <a:endParaRPr lang="en-US" altLang="zh-TW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pl.scatter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x,y,s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=x*</a:t>
            </a:r>
            <a:r>
              <a:rPr lang="en-US" altLang="zh-TW" dirty="0">
                <a:solidFill>
                  <a:srgbClr val="09885A"/>
                </a:solidFill>
                <a:latin typeface="Courier New" panose="02070309020205020404" pitchFamily="49" charset="0"/>
              </a:rPr>
              <a:t>500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,c=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u</a:t>
            </a:r>
            <a:r>
              <a:rPr lang="en-US" altLang="zh-TW" dirty="0" err="1">
                <a:solidFill>
                  <a:srgbClr val="A31515"/>
                </a:solidFill>
                <a:latin typeface="Courier New" panose="02070309020205020404" pitchFamily="49" charset="0"/>
              </a:rPr>
              <a:t>'b'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,marker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u</a:t>
            </a:r>
            <a:r>
              <a:rPr lang="en-US" altLang="zh-TW" dirty="0" err="1">
                <a:solidFill>
                  <a:srgbClr val="A31515"/>
                </a:solidFill>
                <a:latin typeface="Courier New" panose="02070309020205020404" pitchFamily="49" charset="0"/>
              </a:rPr>
              <a:t>'p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)  </a:t>
            </a:r>
          </a:p>
          <a:p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pl.show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()</a:t>
            </a:r>
            <a:endParaRPr lang="en-US" altLang="zh-TW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72312" y="3096768"/>
            <a:ext cx="3965448" cy="7193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1450848" y="2727436"/>
            <a:ext cx="3336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隨機生成</a:t>
            </a:r>
            <a:r>
              <a:rPr lang="en-US" altLang="zh-TW" dirty="0" smtClean="0"/>
              <a:t>0~1</a:t>
            </a:r>
            <a:r>
              <a:rPr lang="zh-TW" altLang="en-US" dirty="0" smtClean="0"/>
              <a:t>的</a:t>
            </a:r>
            <a:r>
              <a:rPr lang="en-US" altLang="zh-TW" dirty="0" smtClean="0"/>
              <a:t>100</a:t>
            </a:r>
            <a:r>
              <a:rPr lang="zh-TW" altLang="en-US" dirty="0" smtClean="0"/>
              <a:t>個資料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7293864" y="1619732"/>
            <a:ext cx="36311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x = </a:t>
            </a:r>
            <a:r>
              <a:rPr lang="en-US" altLang="zh-TW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np.random.random</a:t>
            </a:r>
            <a:r>
              <a:rPr lang="en-US" altLang="zh-TW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dirty="0" smtClean="0">
                <a:solidFill>
                  <a:srgbClr val="09885A"/>
                </a:solidFill>
                <a:latin typeface="Courier New" panose="02070309020205020404" pitchFamily="49" charset="0"/>
              </a:rPr>
              <a:t>10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10" name="矩形 9"/>
          <p:cNvSpPr/>
          <p:nvPr/>
        </p:nvSpPr>
        <p:spPr>
          <a:xfrm>
            <a:off x="7293864" y="2366508"/>
            <a:ext cx="313029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212121"/>
                </a:solidFill>
                <a:latin typeface="Courier New" panose="02070309020205020404" pitchFamily="49" charset="0"/>
              </a:rPr>
              <a:t>[0.11570619 0.78875665 0.39686784 0.48704091 0.97169284 0.46821603 0.23169899 0.49406479 0.7894499 0.220011 ]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7181088" y="1619732"/>
            <a:ext cx="3877056" cy="26329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3118866" y="4204472"/>
            <a:ext cx="3657600" cy="3071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直線單箭頭接點 13"/>
          <p:cNvCxnSpPr/>
          <p:nvPr/>
        </p:nvCxnSpPr>
        <p:spPr>
          <a:xfrm rot="10800000">
            <a:off x="6953631" y="4364346"/>
            <a:ext cx="680466" cy="646176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7634096" y="4933002"/>
            <a:ext cx="3424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 = </a:t>
            </a:r>
            <a:r>
              <a:rPr lang="zh-TW" altLang="en-US" dirty="0" smtClean="0"/>
              <a:t>大小</a:t>
            </a:r>
            <a:r>
              <a:rPr lang="en-US" altLang="zh-TW" dirty="0" smtClean="0"/>
              <a:t>,C=</a:t>
            </a:r>
            <a:r>
              <a:rPr lang="zh-TW" altLang="en-US" dirty="0" smtClean="0"/>
              <a:t> 顏色</a:t>
            </a:r>
            <a:r>
              <a:rPr lang="en-US" altLang="zh-TW" dirty="0" smtClean="0"/>
              <a:t>,</a:t>
            </a:r>
            <a:r>
              <a:rPr lang="zh-TW" altLang="en-US" dirty="0" smtClean="0"/>
              <a:t> </a:t>
            </a:r>
            <a:r>
              <a:rPr lang="en-US" altLang="zh-TW" dirty="0" smtClean="0"/>
              <a:t>maker=</a:t>
            </a:r>
            <a:r>
              <a:rPr lang="zh-TW" altLang="en-US" dirty="0" smtClean="0"/>
              <a:t>形狀</a:t>
            </a:r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3194304" y="633248"/>
            <a:ext cx="5925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生成隨機 </a:t>
            </a:r>
            <a:r>
              <a:rPr lang="en-US" altLang="zh-TW" dirty="0" err="1" smtClean="0"/>
              <a:t>x,y</a:t>
            </a:r>
            <a:r>
              <a:rPr lang="zh-TW" altLang="en-US" dirty="0" smtClean="0"/>
              <a:t>軸範圍為</a:t>
            </a:r>
            <a:r>
              <a:rPr lang="en-US" altLang="zh-TW" dirty="0" smtClean="0"/>
              <a:t>0~1</a:t>
            </a:r>
            <a:r>
              <a:rPr lang="zh-TW" altLang="en-US" dirty="0" smtClean="0"/>
              <a:t>的點，點的圖示為五角形</a:t>
            </a:r>
            <a:r>
              <a:rPr lang="en-US" altLang="zh-TW" dirty="0" smtClean="0"/>
              <a:t>(p),</a:t>
            </a:r>
            <a:r>
              <a:rPr lang="zh-TW" altLang="en-US" dirty="0" smtClean="0"/>
              <a:t>顏色為藍色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77199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 smtClean="0"/>
              <a:t>執行結果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8095" y="1524821"/>
            <a:ext cx="6819681" cy="458282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4960552" y="940046"/>
            <a:ext cx="429476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s=x*</a:t>
            </a:r>
            <a:r>
              <a:rPr lang="en-US" altLang="zh-TW" sz="3200" dirty="0" smtClean="0">
                <a:solidFill>
                  <a:srgbClr val="09885A"/>
                </a:solidFill>
                <a:latin typeface="Courier New" panose="02070309020205020404" pitchFamily="49" charset="0"/>
              </a:rPr>
              <a:t>500</a:t>
            </a:r>
            <a:r>
              <a:rPr lang="zh-TW" altLang="en-US" sz="3200" dirty="0">
                <a:solidFill>
                  <a:srgbClr val="09885A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3200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x</a:t>
            </a:r>
            <a:r>
              <a:rPr lang="zh-TW" altLang="en-US" sz="3200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越大</a:t>
            </a:r>
            <a:r>
              <a:rPr lang="en-US" altLang="zh-TW" sz="3200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S</a:t>
            </a:r>
            <a:r>
              <a:rPr lang="zh-TW" altLang="en-US" sz="3200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越大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489105" y="6107646"/>
            <a:ext cx="36311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x = 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np.random.random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dirty="0">
                <a:solidFill>
                  <a:srgbClr val="09885A"/>
                </a:solidFill>
                <a:latin typeface="Courier New" panose="02070309020205020404" pitchFamily="49" charset="0"/>
              </a:rPr>
              <a:t>100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6" name="矩形 5"/>
          <p:cNvSpPr/>
          <p:nvPr/>
        </p:nvSpPr>
        <p:spPr>
          <a:xfrm>
            <a:off x="354615" y="3466464"/>
            <a:ext cx="36311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y = 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np.random.random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dirty="0">
                <a:solidFill>
                  <a:srgbClr val="09885A"/>
                </a:solidFill>
                <a:latin typeface="Courier New" panose="02070309020205020404" pitchFamily="49" charset="0"/>
              </a:rPr>
              <a:t>100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99301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752" y="938784"/>
            <a:ext cx="7144512" cy="5282380"/>
          </a:xfrm>
          <a:prstGeom prst="rect">
            <a:avLst/>
          </a:prstGeom>
        </p:spPr>
      </p:pic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838200" y="365125"/>
            <a:ext cx="9549384" cy="829691"/>
          </a:xfrm>
        </p:spPr>
        <p:txBody>
          <a:bodyPr/>
          <a:lstStyle/>
          <a:p>
            <a:r>
              <a:rPr lang="zh-TW" altLang="en-US" dirty="0" smtClean="0"/>
              <a:t>作業</a:t>
            </a:r>
            <a:r>
              <a:rPr lang="en-US" altLang="zh-TW" dirty="0" smtClean="0"/>
              <a:t>1:</a:t>
            </a:r>
            <a:r>
              <a:rPr lang="zh-TW" altLang="en-US" dirty="0" smtClean="0"/>
              <a:t>生成下圖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305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651088" y="870080"/>
            <a:ext cx="772082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b="0" dirty="0" smtClean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altLang="zh-TW" sz="2400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TW" sz="2400" b="0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matplotlib.pyplot</a:t>
            </a:r>
            <a:r>
              <a:rPr lang="en-US" altLang="zh-TW" sz="2400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TW" sz="2400" b="0" dirty="0" smtClean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altLang="zh-TW" sz="2400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TW" sz="2400" b="0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</a:t>
            </a:r>
            <a:endParaRPr lang="en-US" altLang="zh-TW" sz="2400" b="0" dirty="0" smtClean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TW" sz="2400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</a:p>
          <a:p>
            <a:r>
              <a:rPr lang="en-US" altLang="zh-TW" sz="2400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  = [</a:t>
            </a:r>
            <a:r>
              <a:rPr lang="en-US" altLang="zh-TW" sz="2400" b="0" dirty="0" smtClean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altLang="zh-TW" sz="2400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zh-TW" sz="2400" b="0" dirty="0" smtClean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altLang="zh-TW" sz="2400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zh-TW" sz="2400" b="0" dirty="0" smtClean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altLang="zh-TW" sz="2400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zh-TW" sz="2400" b="0" dirty="0" smtClean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en-US" altLang="zh-TW" sz="2400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zh-TW" sz="2400" b="0" dirty="0" smtClean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US" altLang="zh-TW" sz="2400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zh-TW" sz="2400" b="0" dirty="0" smtClean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6</a:t>
            </a:r>
            <a:r>
              <a:rPr lang="en-US" altLang="zh-TW" sz="2400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zh-TW" sz="2400" b="0" dirty="0" smtClean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7</a:t>
            </a:r>
            <a:r>
              <a:rPr lang="en-US" altLang="zh-TW" sz="2400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zh-TW" sz="2400" b="0" dirty="0" smtClean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8</a:t>
            </a:r>
            <a:r>
              <a:rPr lang="en-US" altLang="zh-TW" sz="2400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zh-TW" sz="2400" b="0" dirty="0" smtClean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9</a:t>
            </a:r>
            <a:r>
              <a:rPr lang="en-US" altLang="zh-TW" sz="2400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r>
              <a:rPr lang="en-US" altLang="zh-TW" sz="2400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y1 = [</a:t>
            </a:r>
            <a:r>
              <a:rPr lang="en-US" altLang="zh-TW" sz="2400" b="0" dirty="0" smtClean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altLang="zh-TW" sz="2400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zh-TW" sz="2400" b="0" dirty="0" smtClean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altLang="zh-TW" sz="2400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zh-TW" sz="2400" b="0" dirty="0" smtClean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US" altLang="zh-TW" sz="2400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zh-TW" sz="2400" b="0" dirty="0" smtClean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altLang="zh-TW" sz="2400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zh-TW" sz="2400" b="0" dirty="0" smtClean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altLang="zh-TW" sz="2400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zh-TW" sz="2400" b="0" dirty="0" smtClean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altLang="zh-TW" sz="2400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zh-TW" sz="2400" b="0" dirty="0" smtClean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US" altLang="zh-TW" sz="2400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zh-TW" sz="2400" b="0" dirty="0" smtClean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altLang="zh-TW" sz="2400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zh-TW" sz="2400" b="0" dirty="0" smtClean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altLang="zh-TW" sz="2400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r>
              <a:rPr lang="en-US" altLang="zh-TW" sz="2400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y2 = [</a:t>
            </a:r>
            <a:r>
              <a:rPr lang="en-US" altLang="zh-TW" sz="2400" b="0" dirty="0" smtClean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altLang="zh-TW" sz="2400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zh-TW" sz="2400" b="0" dirty="0" smtClean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en-US" altLang="zh-TW" sz="2400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zh-TW" sz="2400" b="0" dirty="0" smtClean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6</a:t>
            </a:r>
            <a:r>
              <a:rPr lang="en-US" altLang="zh-TW" sz="2400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zh-TW" sz="2400" b="0" dirty="0" smtClean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en-US" altLang="zh-TW" sz="2400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zh-TW" sz="2400" b="0" dirty="0" smtClean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altLang="zh-TW" sz="2400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zh-TW" sz="2400" b="0" dirty="0" smtClean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en-US" altLang="zh-TW" sz="2400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zh-TW" sz="2400" b="0" dirty="0" smtClean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6</a:t>
            </a:r>
            <a:r>
              <a:rPr lang="en-US" altLang="zh-TW" sz="2400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zh-TW" sz="2400" b="0" dirty="0" smtClean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en-US" altLang="zh-TW" sz="2400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zh-TW" sz="2400" b="0" dirty="0" smtClean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altLang="zh-TW" sz="2400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r>
              <a:rPr lang="en-US" altLang="zh-TW" sz="2400" b="0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plt.plot</a:t>
            </a:r>
            <a:r>
              <a:rPr lang="en-US" altLang="zh-TW" sz="2400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(x, y1, label=</a:t>
            </a:r>
            <a:r>
              <a:rPr lang="en-US" altLang="zh-TW" sz="2400" b="0" dirty="0" smtClean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"line L"</a:t>
            </a:r>
            <a:r>
              <a:rPr lang="en-US" altLang="zh-TW" sz="2400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altLang="zh-TW" sz="2400" b="0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plt.plot</a:t>
            </a:r>
            <a:r>
              <a:rPr lang="en-US" altLang="zh-TW" sz="2400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(x, y2, label=</a:t>
            </a:r>
            <a:r>
              <a:rPr lang="en-US" altLang="zh-TW" sz="2400" b="0" dirty="0" smtClean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"line H"</a:t>
            </a:r>
            <a:r>
              <a:rPr lang="en-US" altLang="zh-TW" sz="2400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altLang="zh-TW" sz="2400" b="0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plt.plot</a:t>
            </a:r>
            <a:r>
              <a:rPr lang="en-US" altLang="zh-TW" sz="2400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r>
              <a:rPr lang="en-US" altLang="zh-TW" sz="2400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/>
            </a:r>
            <a:br>
              <a:rPr lang="en-US" altLang="zh-TW" sz="2400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zh-TW" sz="2400" b="0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plt.xlabel</a:t>
            </a:r>
            <a:r>
              <a:rPr lang="en-US" altLang="zh-TW" sz="2400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TW" sz="2400" b="0" dirty="0" smtClean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"x axis"</a:t>
            </a:r>
            <a:r>
              <a:rPr lang="en-US" altLang="zh-TW" sz="2400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altLang="zh-TW" sz="2400" b="0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plt.ylabel</a:t>
            </a:r>
            <a:r>
              <a:rPr lang="en-US" altLang="zh-TW" sz="2400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TW" sz="2400" b="0" dirty="0" smtClean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"y axis"</a:t>
            </a:r>
            <a:r>
              <a:rPr lang="en-US" altLang="zh-TW" sz="2400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altLang="zh-TW" sz="2400" b="0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plt.title</a:t>
            </a:r>
            <a:r>
              <a:rPr lang="en-US" altLang="zh-TW" sz="2400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TW" sz="2400" b="0" dirty="0" smtClean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"Line Graph Example"</a:t>
            </a:r>
            <a:r>
              <a:rPr lang="en-US" altLang="zh-TW" sz="2400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altLang="zh-TW" sz="2400" b="0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plt.legend</a:t>
            </a:r>
            <a:r>
              <a:rPr lang="en-US" altLang="zh-TW" sz="2400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r>
              <a:rPr lang="en-US" altLang="zh-TW" sz="2400" b="0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plt.show</a:t>
            </a:r>
            <a:r>
              <a:rPr lang="en-US" altLang="zh-TW" sz="2400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  <a:endParaRPr lang="en-US" altLang="zh-TW" sz="2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481943" y="1685109"/>
            <a:ext cx="6387737" cy="107115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979715" y="1897520"/>
            <a:ext cx="2338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 smtClean="0"/>
              <a:t>資料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112233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5670" y="977577"/>
            <a:ext cx="6590030" cy="4872417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4559770" y="5847844"/>
            <a:ext cx="2941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plt.xlabel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"x axis"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4" name="矩形 3"/>
          <p:cNvSpPr/>
          <p:nvPr/>
        </p:nvSpPr>
        <p:spPr>
          <a:xfrm>
            <a:off x="0" y="3059666"/>
            <a:ext cx="2941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plt.ylabel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"y axis"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5" name="矩形 4"/>
          <p:cNvSpPr/>
          <p:nvPr/>
        </p:nvSpPr>
        <p:spPr>
          <a:xfrm>
            <a:off x="4206499" y="610395"/>
            <a:ext cx="44582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plt.title(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"Line Graph Example"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6" name="矩形 5"/>
          <p:cNvSpPr/>
          <p:nvPr/>
        </p:nvSpPr>
        <p:spPr>
          <a:xfrm>
            <a:off x="9325700" y="1676791"/>
            <a:ext cx="18389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plt.legend()</a:t>
            </a:r>
          </a:p>
        </p:txBody>
      </p:sp>
      <p:sp>
        <p:nvSpPr>
          <p:cNvPr id="7" name="矩形 6"/>
          <p:cNvSpPr/>
          <p:nvPr/>
        </p:nvSpPr>
        <p:spPr>
          <a:xfrm>
            <a:off x="7926719" y="1134682"/>
            <a:ext cx="1476103" cy="108421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標題 7"/>
          <p:cNvSpPr>
            <a:spLocks noGrp="1"/>
          </p:cNvSpPr>
          <p:nvPr>
            <p:ph type="title"/>
          </p:nvPr>
        </p:nvSpPr>
        <p:spPr>
          <a:xfrm>
            <a:off x="394063" y="175243"/>
            <a:ext cx="2871651" cy="1325563"/>
          </a:xfrm>
        </p:spPr>
        <p:txBody>
          <a:bodyPr/>
          <a:lstStyle/>
          <a:p>
            <a:r>
              <a:rPr lang="zh-TW" altLang="en-US" smtClean="0"/>
              <a:t>執行成果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2237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測試</a:t>
            </a:r>
            <a:r>
              <a:rPr lang="en-US" altLang="zh-TW" dirty="0" smtClean="0"/>
              <a:t>1:</a:t>
            </a:r>
            <a:r>
              <a:rPr lang="zh-TW" altLang="en-US" dirty="0" smtClean="0"/>
              <a:t>把說明放在中間</a:t>
            </a: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4144" y="1593152"/>
            <a:ext cx="5923824" cy="4379849"/>
          </a:xfrm>
        </p:spPr>
      </p:pic>
      <p:sp>
        <p:nvSpPr>
          <p:cNvPr id="7" name="矩形 6"/>
          <p:cNvSpPr/>
          <p:nvPr/>
        </p:nvSpPr>
        <p:spPr>
          <a:xfrm>
            <a:off x="4643718" y="4609800"/>
            <a:ext cx="3493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plt.legend(</a:t>
            </a:r>
            <a:r>
              <a:rPr lang="en-US" altLang="zh-TW" b="0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loc</a:t>
            </a:r>
            <a:r>
              <a:rPr lang="en-US" altLang="zh-TW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zh-TW" b="0" dirty="0" smtClean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'center'</a:t>
            </a:r>
            <a:r>
              <a:rPr lang="en-US" altLang="zh-TW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altLang="zh-TW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5" name="橢圓 4"/>
          <p:cNvSpPr/>
          <p:nvPr/>
        </p:nvSpPr>
        <p:spPr>
          <a:xfrm>
            <a:off x="5009478" y="2918715"/>
            <a:ext cx="2364377" cy="1541417"/>
          </a:xfrm>
          <a:prstGeom prst="ellips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6599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9522825"/>
              </p:ext>
            </p:extLst>
          </p:nvPr>
        </p:nvGraphicFramePr>
        <p:xfrm>
          <a:off x="7022591" y="1027906"/>
          <a:ext cx="3048000" cy="5224206"/>
        </p:xfrm>
        <a:graphic>
          <a:graphicData uri="http://schemas.openxmlformats.org/drawingml/2006/table">
            <a:tbl>
              <a:tblPr/>
              <a:tblGrid>
                <a:gridCol w="1524000"/>
                <a:gridCol w="1524000"/>
              </a:tblGrid>
              <a:tr h="469688"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Location String</a:t>
                      </a:r>
                    </a:p>
                  </a:txBody>
                  <a:tcPr marL="58018" marR="58018" marT="29009" marB="290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Location Code</a:t>
                      </a:r>
                    </a:p>
                  </a:txBody>
                  <a:tcPr marL="58018" marR="58018" marT="29009" marB="290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</a:tr>
              <a:tr h="323106"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'best'</a:t>
                      </a:r>
                    </a:p>
                  </a:txBody>
                  <a:tcPr marL="58018" marR="58018" marT="29009" marB="290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>
                          <a:effectLst/>
                        </a:rPr>
                        <a:t>0</a:t>
                      </a:r>
                    </a:p>
                  </a:txBody>
                  <a:tcPr marL="58018" marR="58018" marT="29009" marB="290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69688"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'upper right'</a:t>
                      </a:r>
                    </a:p>
                  </a:txBody>
                  <a:tcPr marL="58018" marR="58018" marT="29009" marB="290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>
                          <a:effectLst/>
                        </a:rPr>
                        <a:t>1</a:t>
                      </a:r>
                    </a:p>
                  </a:txBody>
                  <a:tcPr marL="58018" marR="58018" marT="29009" marB="290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69688"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'upper left'</a:t>
                      </a:r>
                    </a:p>
                  </a:txBody>
                  <a:tcPr marL="58018" marR="58018" marT="29009" marB="290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>
                          <a:effectLst/>
                        </a:rPr>
                        <a:t>2</a:t>
                      </a:r>
                    </a:p>
                  </a:txBody>
                  <a:tcPr marL="58018" marR="58018" marT="29009" marB="290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69688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'lower left'</a:t>
                      </a:r>
                    </a:p>
                  </a:txBody>
                  <a:tcPr marL="58018" marR="58018" marT="29009" marB="290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>
                          <a:effectLst/>
                        </a:rPr>
                        <a:t>3</a:t>
                      </a:r>
                    </a:p>
                  </a:txBody>
                  <a:tcPr marL="58018" marR="58018" marT="29009" marB="290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69688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'lower right'</a:t>
                      </a:r>
                    </a:p>
                  </a:txBody>
                  <a:tcPr marL="58018" marR="58018" marT="29009" marB="290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>
                          <a:effectLst/>
                        </a:rPr>
                        <a:t>4</a:t>
                      </a:r>
                    </a:p>
                  </a:txBody>
                  <a:tcPr marL="58018" marR="58018" marT="29009" marB="290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8393"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'right'</a:t>
                      </a:r>
                    </a:p>
                  </a:txBody>
                  <a:tcPr marL="58018" marR="58018" marT="29009" marB="290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>
                          <a:effectLst/>
                        </a:rPr>
                        <a:t>5</a:t>
                      </a:r>
                    </a:p>
                  </a:txBody>
                  <a:tcPr marL="58018" marR="58018" marT="29009" marB="290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69688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'center left'</a:t>
                      </a:r>
                    </a:p>
                  </a:txBody>
                  <a:tcPr marL="58018" marR="58018" marT="29009" marB="290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>
                          <a:effectLst/>
                        </a:rPr>
                        <a:t>6</a:t>
                      </a:r>
                    </a:p>
                  </a:txBody>
                  <a:tcPr marL="58018" marR="58018" marT="29009" marB="290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69688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'center right'</a:t>
                      </a:r>
                    </a:p>
                  </a:txBody>
                  <a:tcPr marL="58018" marR="58018" marT="29009" marB="290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>
                          <a:effectLst/>
                        </a:rPr>
                        <a:t>7</a:t>
                      </a:r>
                    </a:p>
                  </a:txBody>
                  <a:tcPr marL="58018" marR="58018" marT="29009" marB="290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69688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'lower center'</a:t>
                      </a:r>
                    </a:p>
                  </a:txBody>
                  <a:tcPr marL="58018" marR="58018" marT="29009" marB="290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>
                          <a:effectLst/>
                        </a:rPr>
                        <a:t>8</a:t>
                      </a:r>
                    </a:p>
                  </a:txBody>
                  <a:tcPr marL="58018" marR="58018" marT="29009" marB="290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69688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'upper center'</a:t>
                      </a:r>
                    </a:p>
                  </a:txBody>
                  <a:tcPr marL="58018" marR="58018" marT="29009" marB="290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>
                          <a:effectLst/>
                        </a:rPr>
                        <a:t>9</a:t>
                      </a:r>
                    </a:p>
                  </a:txBody>
                  <a:tcPr marL="58018" marR="58018" marT="29009" marB="290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8393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'center'</a:t>
                      </a:r>
                    </a:p>
                  </a:txBody>
                  <a:tcPr marL="58018" marR="58018" marT="29009" marB="290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>
                          <a:effectLst/>
                        </a:rPr>
                        <a:t>10</a:t>
                      </a:r>
                    </a:p>
                  </a:txBody>
                  <a:tcPr marL="58018" marR="58018" marT="29009" marB="290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補</a:t>
            </a:r>
            <a:r>
              <a:rPr lang="zh-TW" altLang="en-US" dirty="0"/>
              <a:t>充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838200" y="1889760"/>
            <a:ext cx="34015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err="1" smtClean="0"/>
              <a:t>Loc</a:t>
            </a:r>
            <a:r>
              <a:rPr lang="zh-TW" altLang="en-US" sz="3200" dirty="0"/>
              <a:t>函</a:t>
            </a:r>
            <a:r>
              <a:rPr lang="zh-TW" altLang="en-US" sz="3200" dirty="0" smtClean="0"/>
              <a:t>式對應代碼</a:t>
            </a:r>
            <a:endParaRPr lang="zh-TW" altLang="en-US" sz="3200" dirty="0"/>
          </a:p>
        </p:txBody>
      </p:sp>
      <p:sp>
        <p:nvSpPr>
          <p:cNvPr id="7" name="矩形 6"/>
          <p:cNvSpPr/>
          <p:nvPr/>
        </p:nvSpPr>
        <p:spPr>
          <a:xfrm>
            <a:off x="838200" y="1605558"/>
            <a:ext cx="3493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plt.legend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loc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'center'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8" name="矩形 7"/>
          <p:cNvSpPr/>
          <p:nvPr/>
        </p:nvSpPr>
        <p:spPr>
          <a:xfrm>
            <a:off x="4331464" y="123368"/>
            <a:ext cx="78605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/>
              <a:t>資料來源</a:t>
            </a:r>
            <a:r>
              <a:rPr lang="en-US" altLang="zh-TW" dirty="0" smtClean="0"/>
              <a:t>:https://matplotlib.org/3.1.1/api/_as_gen/matplotlib.pyplot.legend.html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59035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測試</a:t>
            </a:r>
            <a:r>
              <a:rPr lang="en-US" altLang="zh-TW" dirty="0" smtClean="0"/>
              <a:t>2:</a:t>
            </a:r>
            <a:r>
              <a:rPr lang="zh-TW" altLang="en-US" dirty="0" smtClean="0"/>
              <a:t>將橘線換成紅色虛線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865" y="1690686"/>
            <a:ext cx="5972592" cy="4415907"/>
          </a:xfrm>
          <a:prstGeom prst="rect">
            <a:avLst/>
          </a:prstGeom>
        </p:spPr>
      </p:pic>
      <p:cxnSp>
        <p:nvCxnSpPr>
          <p:cNvPr id="9" name="直線單箭頭接點 8"/>
          <p:cNvCxnSpPr/>
          <p:nvPr/>
        </p:nvCxnSpPr>
        <p:spPr>
          <a:xfrm rot="10800000" flipV="1">
            <a:off x="5626377" y="2414016"/>
            <a:ext cx="1524000" cy="148462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6871467" y="2044683"/>
            <a:ext cx="52854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plt.plot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(x, y1,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"r--"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,label=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"Line L"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) </a:t>
            </a:r>
            <a:endParaRPr lang="en-US" altLang="zh-TW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1720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98566" y="1076733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b="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</a:t>
            </a:r>
            <a:r>
              <a:rPr lang="zh-TW" altLang="en-US" b="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作業</a:t>
            </a:r>
            <a:endParaRPr lang="zh-TW" altLang="en-US" b="0" dirty="0" smtClean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TW" b="0" dirty="0" smtClean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altLang="zh-TW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matplotlib.pyplot </a:t>
            </a:r>
            <a:r>
              <a:rPr lang="en-US" altLang="zh-TW" b="0" dirty="0" smtClean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altLang="zh-TW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TW" b="0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</a:t>
            </a:r>
            <a:endParaRPr lang="en-US" altLang="zh-TW" b="0" dirty="0" smtClean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TW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</a:p>
          <a:p>
            <a:r>
              <a:rPr lang="en-US" altLang="zh-TW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  = [</a:t>
            </a:r>
            <a:r>
              <a:rPr lang="en-US" altLang="zh-TW" b="0" dirty="0" smtClean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altLang="zh-TW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zh-TW" b="0" dirty="0" smtClean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altLang="zh-TW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zh-TW" b="0" dirty="0" smtClean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altLang="zh-TW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zh-TW" b="0" dirty="0" smtClean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en-US" altLang="zh-TW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zh-TW" b="0" dirty="0" smtClean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US" altLang="zh-TW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zh-TW" b="0" dirty="0" smtClean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6</a:t>
            </a:r>
            <a:r>
              <a:rPr lang="en-US" altLang="zh-TW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zh-TW" b="0" dirty="0" smtClean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7</a:t>
            </a:r>
            <a:r>
              <a:rPr lang="en-US" altLang="zh-TW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zh-TW" b="0" dirty="0" smtClean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8</a:t>
            </a:r>
            <a:r>
              <a:rPr lang="en-US" altLang="zh-TW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zh-TW" b="0" dirty="0" smtClean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9</a:t>
            </a:r>
            <a:r>
              <a:rPr lang="en-US" altLang="zh-TW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r>
              <a:rPr lang="en-US" altLang="zh-TW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y1 = [</a:t>
            </a:r>
            <a:r>
              <a:rPr lang="en-US" altLang="zh-TW" b="0" dirty="0" smtClean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altLang="zh-TW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zh-TW" b="0" dirty="0" smtClean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altLang="zh-TW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zh-TW" b="0" dirty="0" smtClean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US" altLang="zh-TW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zh-TW" b="0" dirty="0" smtClean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altLang="zh-TW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zh-TW" b="0" dirty="0" smtClean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altLang="zh-TW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zh-TW" b="0" dirty="0" smtClean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altLang="zh-TW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zh-TW" b="0" dirty="0" smtClean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US" altLang="zh-TW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zh-TW" b="0" dirty="0" smtClean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altLang="zh-TW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zh-TW" b="0" dirty="0" smtClean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altLang="zh-TW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r>
              <a:rPr lang="en-US" altLang="zh-TW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y2 = [</a:t>
            </a:r>
            <a:r>
              <a:rPr lang="en-US" altLang="zh-TW" b="0" dirty="0" smtClean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altLang="zh-TW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zh-TW" b="0" dirty="0" smtClean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en-US" altLang="zh-TW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zh-TW" b="0" dirty="0" smtClean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6</a:t>
            </a:r>
            <a:r>
              <a:rPr lang="en-US" altLang="zh-TW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zh-TW" b="0" dirty="0" smtClean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en-US" altLang="zh-TW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zh-TW" b="0" dirty="0" smtClean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altLang="zh-TW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zh-TW" b="0" dirty="0" smtClean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en-US" altLang="zh-TW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zh-TW" b="0" dirty="0" smtClean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6</a:t>
            </a:r>
            <a:r>
              <a:rPr lang="en-US" altLang="zh-TW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zh-TW" b="0" dirty="0" smtClean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en-US" altLang="zh-TW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zh-TW" b="0" dirty="0" smtClean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altLang="zh-TW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r>
              <a:rPr lang="en-US" altLang="zh-TW" b="0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plt.plot</a:t>
            </a:r>
            <a:r>
              <a:rPr lang="en-US" altLang="zh-TW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(x, y1, </a:t>
            </a:r>
            <a:r>
              <a:rPr lang="en-US" altLang="zh-TW" b="0" dirty="0" smtClean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"r--"</a:t>
            </a:r>
            <a:r>
              <a:rPr lang="en-US" altLang="zh-TW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,label=</a:t>
            </a:r>
            <a:r>
              <a:rPr lang="en-US" altLang="zh-TW" b="0" dirty="0" smtClean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"Line L"</a:t>
            </a:r>
            <a:r>
              <a:rPr lang="en-US" altLang="zh-TW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  </a:t>
            </a:r>
          </a:p>
          <a:p>
            <a:r>
              <a:rPr lang="en-US" altLang="zh-TW" b="0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plt.plot</a:t>
            </a:r>
            <a:r>
              <a:rPr lang="en-US" altLang="zh-TW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(x, y2,label=</a:t>
            </a:r>
            <a:r>
              <a:rPr lang="en-US" altLang="zh-TW" b="0" dirty="0" smtClean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"Line H"</a:t>
            </a:r>
            <a:r>
              <a:rPr lang="en-US" altLang="zh-TW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altLang="zh-TW" b="0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plt.plot</a:t>
            </a:r>
            <a:r>
              <a:rPr lang="en-US" altLang="zh-TW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r>
              <a:rPr lang="en-US" altLang="zh-TW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/>
            </a:r>
            <a:br>
              <a:rPr lang="en-US" altLang="zh-TW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zh-TW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/>
            </a:r>
            <a:br>
              <a:rPr lang="en-US" altLang="zh-TW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zh-TW" b="0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plt.xlabel</a:t>
            </a:r>
            <a:r>
              <a:rPr lang="en-US" altLang="zh-TW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TW" b="0" dirty="0" smtClean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"x "</a:t>
            </a:r>
            <a:r>
              <a:rPr lang="en-US" altLang="zh-TW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altLang="zh-TW" b="0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plt.ylabel</a:t>
            </a:r>
            <a:r>
              <a:rPr lang="en-US" altLang="zh-TW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TW" b="0" dirty="0" smtClean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"y"</a:t>
            </a:r>
            <a:r>
              <a:rPr lang="en-US" altLang="zh-TW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altLang="zh-TW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plt.title(</a:t>
            </a:r>
            <a:r>
              <a:rPr lang="en-US" altLang="zh-TW" b="0" dirty="0" smtClean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"123456"</a:t>
            </a:r>
            <a:r>
              <a:rPr lang="en-US" altLang="zh-TW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altLang="zh-TW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plt.legend(</a:t>
            </a:r>
            <a:r>
              <a:rPr lang="en-US" altLang="zh-TW" b="0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loc</a:t>
            </a:r>
            <a:r>
              <a:rPr lang="en-US" altLang="zh-TW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zh-TW" b="0" dirty="0" smtClean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'center'</a:t>
            </a:r>
            <a:r>
              <a:rPr lang="en-US" altLang="zh-TW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  </a:t>
            </a:r>
          </a:p>
          <a:p>
            <a:r>
              <a:rPr lang="en-US" altLang="zh-TW" b="0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plt.show</a:t>
            </a:r>
            <a:r>
              <a:rPr lang="en-US" altLang="zh-TW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  <a:endParaRPr lang="en-US" altLang="zh-TW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8723" y="1244003"/>
            <a:ext cx="6034735" cy="4461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799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2121</TotalTime>
  <Words>314</Words>
  <Application>Microsoft Office PowerPoint</Application>
  <PresentationFormat>寬螢幕</PresentationFormat>
  <Paragraphs>156</Paragraphs>
  <Slides>23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30" baseType="lpstr">
      <vt:lpstr>新細明體</vt:lpstr>
      <vt:lpstr>標楷體</vt:lpstr>
      <vt:lpstr>Arial</vt:lpstr>
      <vt:lpstr>Calibri</vt:lpstr>
      <vt:lpstr>Calibri Light</vt:lpstr>
      <vt:lpstr>Courier New</vt:lpstr>
      <vt:lpstr>Office 佈景主題</vt:lpstr>
      <vt:lpstr>PowerPoint 簡報</vt:lpstr>
      <vt:lpstr>Data Visualization 資料視覺化の實戰練習1 折線圖 </vt:lpstr>
      <vt:lpstr>作業1:生成下圖</vt:lpstr>
      <vt:lpstr>PowerPoint 簡報</vt:lpstr>
      <vt:lpstr>執行成果</vt:lpstr>
      <vt:lpstr>測試1:把說明放在中間</vt:lpstr>
      <vt:lpstr>補充</vt:lpstr>
      <vt:lpstr>測試2:將橘線換成紅色虛線</vt:lpstr>
      <vt:lpstr>PowerPoint 簡報</vt:lpstr>
      <vt:lpstr>補充:</vt:lpstr>
      <vt:lpstr>作業2:生成下圖</vt:lpstr>
      <vt:lpstr>程式碼</vt:lpstr>
      <vt:lpstr>執行成果</vt:lpstr>
      <vt:lpstr>測試1:新增一條cos</vt:lpstr>
      <vt:lpstr>測試2:改成點點線</vt:lpstr>
      <vt:lpstr>作業3:生成下圖</vt:lpstr>
      <vt:lpstr>程式碼</vt:lpstr>
      <vt:lpstr>程式結果</vt:lpstr>
      <vt:lpstr>測試1:換成實線</vt:lpstr>
      <vt:lpstr>測試2:換成紅色</vt:lpstr>
      <vt:lpstr>作業4:生成下圖</vt:lpstr>
      <vt:lpstr>程式碼</vt:lpstr>
      <vt:lpstr>執行結果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ASUS</dc:creator>
  <cp:lastModifiedBy>子強 魏</cp:lastModifiedBy>
  <cp:revision>21</cp:revision>
  <dcterms:created xsi:type="dcterms:W3CDTF">2020-10-14T07:22:43Z</dcterms:created>
  <dcterms:modified xsi:type="dcterms:W3CDTF">2020-10-19T01:14:29Z</dcterms:modified>
</cp:coreProperties>
</file>