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
      <p:font typeface="La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2EC175-E956-4809-AF37-AD5AE44EE23B}">
  <a:tblStyle styleId="{372EC175-E956-4809-AF37-AD5AE44EE2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39" Type="http://schemas.openxmlformats.org/officeDocument/2006/relationships/font" Target="fonts/MavenPro-regular.fntdata"/><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a39363981e_1_1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a39363981e_1_1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a39363981e_1_1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a39363981e_1_1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Zijun</a:t>
            </a:r>
            <a:endParaRPr/>
          </a:p>
          <a:p>
            <a:pPr indent="0" lvl="0" marL="0" rtl="0" algn="l">
              <a:spcBef>
                <a:spcPts val="0"/>
              </a:spcBef>
              <a:spcAft>
                <a:spcPts val="0"/>
              </a:spcAft>
              <a:buNone/>
            </a:pPr>
            <a:r>
              <a:rPr lang="en"/>
              <a:t>Based on US EPA’s definition of heat waves we already introduced, we created graphs of 4 aspects of heat wave in Champaign and St. charles.As you can see, the heat wave didn’t happen every year. There is no heat wave in 1992 in St charles and 2004 in Champaign. Honestly, we can’t conclude a direct relationship between heat wave and time in those graph. Then we decided to </a:t>
            </a:r>
            <a:r>
              <a:rPr lang="en"/>
              <a:t>conduct</a:t>
            </a:r>
            <a:r>
              <a:rPr lang="en"/>
              <a:t> more statistical modeling to explore the heat wave </a:t>
            </a:r>
            <a:r>
              <a:rPr lang="en"/>
              <a:t>situation</a:t>
            </a:r>
            <a:r>
              <a:rPr lang="en"/>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a39363981e_1_1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a39363981e_1_1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a8f7100e9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a8f7100e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JK</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Include slide (above) with figure (dissect by components – Intensity ~ exp, Duration ~ exp, Pulses ~ Poiss) with: CHECK</a:t>
            </a:r>
            <a:endParaRPr/>
          </a:p>
          <a:p>
            <a:pPr indent="457200" lvl="0" marL="0" rtl="0" algn="l">
              <a:lnSpc>
                <a:spcPct val="115000"/>
              </a:lnSpc>
              <a:spcBef>
                <a:spcPts val="0"/>
              </a:spcBef>
              <a:spcAft>
                <a:spcPts val="0"/>
              </a:spcAft>
              <a:buClr>
                <a:schemeClr val="dk1"/>
              </a:buClr>
              <a:buSzPts val="1100"/>
              <a:buFont typeface="Arial"/>
              <a:buNone/>
            </a:pPr>
            <a:r>
              <a:rPr lang="en"/>
              <a:t>Graphic. Describte how Continuous process in time &amp; CHECK</a:t>
            </a:r>
            <a:endParaRPr/>
          </a:p>
          <a:p>
            <a:pPr indent="457200" lvl="0" marL="0" rtl="0" algn="l">
              <a:lnSpc>
                <a:spcPct val="115000"/>
              </a:lnSpc>
              <a:spcBef>
                <a:spcPts val="0"/>
              </a:spcBef>
              <a:spcAft>
                <a:spcPts val="0"/>
              </a:spcAft>
              <a:buClr>
                <a:schemeClr val="dk1"/>
              </a:buClr>
              <a:buSzPts val="1100"/>
              <a:buFont typeface="Arial"/>
              <a:buNone/>
            </a:pPr>
            <a:r>
              <a:rPr lang="en"/>
              <a:t>Rectangular pulses have height, width, and occurrence (Refer to the graph) -&gt; Each variable has a distribution</a:t>
            </a:r>
            <a:endParaRPr/>
          </a:p>
          <a:p>
            <a:pPr indent="0" lvl="0" marL="0" rtl="0" algn="l">
              <a:lnSpc>
                <a:spcPct val="115000"/>
              </a:lnSpc>
              <a:spcBef>
                <a:spcPts val="0"/>
              </a:spcBef>
              <a:spcAft>
                <a:spcPts val="0"/>
              </a:spcAft>
              <a:buClr>
                <a:schemeClr val="dk1"/>
              </a:buClr>
              <a:buSzPts val="1100"/>
              <a:buFont typeface="Arial"/>
              <a:buNone/>
            </a:pPr>
            <a:r>
              <a:rPr lang="en"/>
              <a:t>Poisson Dist != Poisson Process CHECK</a:t>
            </a:r>
            <a:endParaRPr/>
          </a:p>
          <a:p>
            <a:pPr indent="0" lvl="0" marL="0" rtl="0" algn="l">
              <a:lnSpc>
                <a:spcPct val="115000"/>
              </a:lnSpc>
              <a:spcBef>
                <a:spcPts val="0"/>
              </a:spcBef>
              <a:spcAft>
                <a:spcPts val="0"/>
              </a:spcAft>
              <a:buClr>
                <a:schemeClr val="dk1"/>
              </a:buClr>
              <a:buSzPts val="1100"/>
              <a:buFont typeface="Arial"/>
              <a:buNone/>
            </a:pPr>
            <a:r>
              <a:rPr lang="en"/>
              <a:t>Explain how we are estimating the model params CHECK</a:t>
            </a:r>
            <a:endParaRPr/>
          </a:p>
          <a:p>
            <a:pPr indent="0" lvl="0" marL="0" rtl="0" algn="l">
              <a:lnSpc>
                <a:spcPct val="115000"/>
              </a:lnSpc>
              <a:spcBef>
                <a:spcPts val="0"/>
              </a:spcBef>
              <a:spcAft>
                <a:spcPts val="0"/>
              </a:spcAft>
              <a:buClr>
                <a:schemeClr val="dk1"/>
              </a:buClr>
              <a:buSzPts val="1100"/>
              <a:buFont typeface="Arial"/>
              <a:buNone/>
            </a:pPr>
            <a:r>
              <a:rPr lang="en"/>
              <a:t>Variables are the theoretical moments (Mean, Var, and Covar) – Using *Method of Moments* CHECK</a:t>
            </a:r>
            <a:endParaRPr/>
          </a:p>
          <a:p>
            <a:pPr indent="0" lvl="0" marL="0" rtl="0" algn="l">
              <a:lnSpc>
                <a:spcPct val="115000"/>
              </a:lnSpc>
              <a:spcBef>
                <a:spcPts val="0"/>
              </a:spcBef>
              <a:spcAft>
                <a:spcPts val="0"/>
              </a:spcAft>
              <a:buClr>
                <a:schemeClr val="dk1"/>
              </a:buClr>
              <a:buSzPts val="1100"/>
              <a:buFont typeface="Arial"/>
              <a:buNone/>
            </a:pPr>
            <a:r>
              <a:rPr lang="en"/>
              <a:t>  Moments include Mean, Var, lag1 covar CHECK</a:t>
            </a:r>
            <a:endParaRPr/>
          </a:p>
          <a:p>
            <a:pPr indent="0" lvl="0" marL="0" rtl="0" algn="l">
              <a:lnSpc>
                <a:spcPct val="115000"/>
              </a:lnSpc>
              <a:spcBef>
                <a:spcPts val="0"/>
              </a:spcBef>
              <a:spcAft>
                <a:spcPts val="0"/>
              </a:spcAft>
              <a:buClr>
                <a:schemeClr val="dk1"/>
              </a:buClr>
              <a:buSzPts val="1100"/>
              <a:buFont typeface="Arial"/>
              <a:buNone/>
            </a:pPr>
            <a:r>
              <a:rPr lang="en"/>
              <a:t>Mention how estimations are made, put less focus on SDF analysis term CHECK</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a39363981e_1_1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a39363981e_1_1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find the parameters lambda, theta and mu from the RPPM by equating the sample heat index moments (mean, variance and lag-1 covariance) to the theoretical moments given by these system of non-linear equations.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a39363981e_1_1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a39363981e_1_1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Zijun</a:t>
            </a:r>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To obtain an estimate of the standard error of the model parameters, we will reference Moto DEI’s article regarding bootstrapping of time-series data.</a:t>
            </a:r>
            <a:endParaRPr/>
          </a:p>
          <a:p>
            <a:pPr indent="-311150" lvl="0" marL="457200" rtl="0" algn="l">
              <a:lnSpc>
                <a:spcPct val="115000"/>
              </a:lnSpc>
              <a:spcBef>
                <a:spcPts val="0"/>
              </a:spcBef>
              <a:spcAft>
                <a:spcPts val="0"/>
              </a:spcAft>
              <a:buClr>
                <a:srgbClr val="424242"/>
              </a:buClr>
              <a:buSzPts val="1300"/>
              <a:buFont typeface="Nunito"/>
              <a:buChar char="●"/>
            </a:pPr>
            <a:r>
              <a:rPr lang="en"/>
              <a:t>Bootstrapping is a statistical procedure that resamples a single dataset to create many simulated samples.Although the bootstrapping is very useful, it is not applicable to time series data as it is; because the time series data is assumed to have the autocorrelation within the noises between the neighboring time points</a:t>
            </a:r>
            <a:endParaRPr/>
          </a:p>
          <a:p>
            <a:pPr indent="-311150" lvl="0" marL="457200" rtl="0" algn="l">
              <a:lnSpc>
                <a:spcPct val="115000"/>
              </a:lnSpc>
              <a:spcBef>
                <a:spcPts val="0"/>
              </a:spcBef>
              <a:spcAft>
                <a:spcPts val="0"/>
              </a:spcAft>
              <a:buClr>
                <a:srgbClr val="424242"/>
              </a:buClr>
              <a:buSzPts val="1300"/>
              <a:buFont typeface="Nunito"/>
              <a:buChar char="●"/>
            </a:pPr>
            <a:r>
              <a:rPr lang="en">
                <a:solidFill>
                  <a:srgbClr val="424242"/>
                </a:solidFill>
                <a:latin typeface="Nunito"/>
                <a:ea typeface="Nunito"/>
                <a:cs typeface="Nunito"/>
                <a:sym typeface="Nunito"/>
              </a:rPr>
              <a:t>Effectively simulate for large time-series data sample while taking autocorrelations into account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a39363981e_1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a39363981e_1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a39363981e_1_1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a39363981e_1_1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a39363981e_1_1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a39363981e_1_1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Zijun</a:t>
            </a:r>
            <a:endParaRPr/>
          </a:p>
          <a:p>
            <a:pPr indent="0" lvl="0" marL="0" rtl="0" algn="l">
              <a:spcBef>
                <a:spcPts val="0"/>
              </a:spcBef>
              <a:spcAft>
                <a:spcPts val="0"/>
              </a:spcAft>
              <a:buNone/>
            </a:pPr>
            <a:r>
              <a:rPr lang="en"/>
              <a:t>Here is graph comparing the observed covariance and the theoretical </a:t>
            </a:r>
            <a:r>
              <a:rPr lang="en"/>
              <a:t>covariance</a:t>
            </a:r>
            <a:r>
              <a:rPr lang="en"/>
              <a:t> using </a:t>
            </a:r>
            <a:r>
              <a:rPr lang="en"/>
              <a:t>rectangular pulses poisson process model</a:t>
            </a:r>
            <a:endParaRPr/>
          </a:p>
          <a:p>
            <a:pPr indent="0" lvl="0" marL="0" rtl="0" algn="l">
              <a:spcBef>
                <a:spcPts val="0"/>
              </a:spcBef>
              <a:spcAft>
                <a:spcPts val="0"/>
              </a:spcAft>
              <a:buNone/>
            </a:pPr>
            <a:r>
              <a:rPr lang="en"/>
              <a:t>Lags are in units of day. Champaign and St charles have </a:t>
            </a:r>
            <a:r>
              <a:rPr lang="en"/>
              <a:t>overall</a:t>
            </a:r>
            <a:r>
              <a:rPr lang="en"/>
              <a:t> similar covariance range. Also, Both </a:t>
            </a:r>
            <a:r>
              <a:rPr lang="en"/>
              <a:t>covariance</a:t>
            </a:r>
            <a:r>
              <a:rPr lang="en"/>
              <a:t> decrease as </a:t>
            </a:r>
            <a:r>
              <a:rPr lang="en"/>
              <a:t>the</a:t>
            </a:r>
            <a:r>
              <a:rPr lang="en"/>
              <a:t> lag increase. The difference between </a:t>
            </a:r>
            <a:r>
              <a:rPr lang="en"/>
              <a:t>observed</a:t>
            </a:r>
            <a:r>
              <a:rPr lang="en"/>
              <a:t> and theoretical covariance become larger as the lag increase. </a:t>
            </a:r>
            <a:endParaRPr/>
          </a:p>
          <a:p>
            <a:pPr indent="0" lvl="0" marL="0" rtl="0" algn="l">
              <a:spcBef>
                <a:spcPts val="0"/>
              </a:spcBef>
              <a:spcAft>
                <a:spcPts val="0"/>
              </a:spcAft>
              <a:buNone/>
            </a:pPr>
            <a:r>
              <a:rPr lang="en"/>
              <a:t>Model is only suitable for reproducing sample covariances at lag 1 and 2.</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a39363981e_1_1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a39363981e_1_1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t>
            </a:r>
            <a:endParaRPr/>
          </a:p>
          <a:p>
            <a:pPr indent="0" lvl="0" marL="0" rtl="0" algn="l">
              <a:spcBef>
                <a:spcPts val="0"/>
              </a:spcBef>
              <a:spcAft>
                <a:spcPts val="0"/>
              </a:spcAft>
              <a:buNone/>
            </a:pPr>
            <a:r>
              <a:rPr lang="en"/>
              <a:t>After conducting moving back bootstrap and STL time series, we got this numerical table recording the mean and standard deviation of overall and each decade’s parameter lambda, Mu, and theta of </a:t>
            </a:r>
            <a:r>
              <a:rPr lang="en">
                <a:solidFill>
                  <a:schemeClr val="dk1"/>
                </a:solidFill>
              </a:rPr>
              <a:t>rectangular pulses poisson process model. Average Intensity = 1 / theta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Average Duration = 1 / mu</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Average Frequency = lambda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39363981e_1_2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39363981e_1_2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a39363981e_1_1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a39363981e_1_1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t>
            </a:r>
            <a:endParaRPr/>
          </a:p>
          <a:p>
            <a:pPr indent="0" lvl="0" marL="0" rtl="0" algn="l">
              <a:spcBef>
                <a:spcPts val="0"/>
              </a:spcBef>
              <a:spcAft>
                <a:spcPts val="0"/>
              </a:spcAft>
              <a:buNone/>
            </a:pPr>
            <a:r>
              <a:rPr lang="en"/>
              <a:t>Here is the </a:t>
            </a:r>
            <a:r>
              <a:rPr lang="en"/>
              <a:t>graph showing how parameters lambda, Mu and Theta change with decade in Champaign and St. Charles</a:t>
            </a:r>
            <a:endParaRPr/>
          </a:p>
          <a:p>
            <a:pPr indent="0" lvl="0" marL="0" rtl="0" algn="l">
              <a:spcBef>
                <a:spcPts val="0"/>
              </a:spcBef>
              <a:spcAft>
                <a:spcPts val="0"/>
              </a:spcAft>
              <a:buNone/>
            </a:pPr>
            <a:r>
              <a:rPr lang="en"/>
              <a:t>Red: mean of parameters calculated by RPPM formula, Green: mean of those </a:t>
            </a:r>
            <a:r>
              <a:rPr lang="en"/>
              <a:t>parameter after bootstrapping 2000 times. We also indicate the 95% confidence interval of parameter value after bootstrapping. </a:t>
            </a:r>
            <a:endParaRPr/>
          </a:p>
          <a:p>
            <a:pPr indent="0" lvl="0" marL="0" rtl="0" algn="l">
              <a:spcBef>
                <a:spcPts val="0"/>
              </a:spcBef>
              <a:spcAft>
                <a:spcPts val="0"/>
              </a:spcAft>
              <a:buNone/>
            </a:pPr>
            <a:r>
              <a:rPr lang="en"/>
              <a:t>Values of observed </a:t>
            </a:r>
            <a:r>
              <a:rPr lang="en"/>
              <a:t>parameters</a:t>
            </a:r>
            <a:r>
              <a:rPr lang="en"/>
              <a:t> are all lower than those after bootstraping, but those red points(observed) are still in 95% confidence interval, </a:t>
            </a:r>
            <a:r>
              <a:rPr lang="en"/>
              <a:t>which</a:t>
            </a:r>
            <a:r>
              <a:rPr lang="en"/>
              <a:t> are acceptable result for our research.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Champaign has higher lambda and mu than St.charle, (meaning more frequency and less duration)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Lower theta                  tham St.charles (meaning higher intensity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a39363981e_1_1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a39363981e_1_1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JK</a:t>
            </a:r>
            <a:endParaRPr/>
          </a:p>
          <a:p>
            <a:pPr indent="0" lvl="0" marL="0" rtl="0" algn="l">
              <a:lnSpc>
                <a:spcPct val="115000"/>
              </a:lnSpc>
              <a:spcBef>
                <a:spcPts val="0"/>
              </a:spcBef>
              <a:spcAft>
                <a:spcPts val="0"/>
              </a:spcAft>
              <a:buClr>
                <a:schemeClr val="dk1"/>
              </a:buClr>
              <a:buSzPts val="1100"/>
              <a:buFont typeface="Arial"/>
              <a:buNone/>
            </a:pPr>
            <a:r>
              <a:rPr lang="en"/>
              <a:t>Summarize descriptive statistics</a:t>
            </a:r>
            <a:endParaRPr/>
          </a:p>
          <a:p>
            <a:pPr indent="0" lvl="0" marL="0" rtl="0" algn="l">
              <a:lnSpc>
                <a:spcPct val="115000"/>
              </a:lnSpc>
              <a:spcBef>
                <a:spcPts val="0"/>
              </a:spcBef>
              <a:spcAft>
                <a:spcPts val="0"/>
              </a:spcAft>
              <a:buClr>
                <a:schemeClr val="dk1"/>
              </a:buClr>
              <a:buSzPts val="1100"/>
              <a:buFont typeface="Arial"/>
              <a:buNone/>
            </a:pPr>
            <a:r>
              <a:rPr lang="en"/>
              <a:t>  Graphics of Covariance – RPPM model is able to preserve the sample moments (Lag 1 and Lag2 covars). Does not preserver covar for larger lags</a:t>
            </a:r>
            <a:endParaRPr/>
          </a:p>
          <a:p>
            <a:pPr indent="0" lvl="0" marL="0" rtl="0" algn="l">
              <a:lnSpc>
                <a:spcPct val="115000"/>
              </a:lnSpc>
              <a:spcBef>
                <a:spcPts val="0"/>
              </a:spcBef>
              <a:spcAft>
                <a:spcPts val="0"/>
              </a:spcAft>
              <a:buClr>
                <a:schemeClr val="dk1"/>
              </a:buClr>
              <a:buSzPts val="1100"/>
              <a:buFont typeface="Arial"/>
              <a:buNone/>
            </a:pPr>
            <a:r>
              <a:rPr lang="en"/>
              <a:t>  How parameters changed from decade to decade</a:t>
            </a:r>
            <a:endParaRPr/>
          </a:p>
          <a:p>
            <a:pPr indent="0" lvl="0" marL="0" rtl="0" algn="l">
              <a:lnSpc>
                <a:spcPct val="115000"/>
              </a:lnSpc>
              <a:spcBef>
                <a:spcPts val="0"/>
              </a:spcBef>
              <a:spcAft>
                <a:spcPts val="0"/>
              </a:spcAft>
              <a:buClr>
                <a:schemeClr val="dk1"/>
              </a:buClr>
              <a:buSzPts val="1100"/>
              <a:buFont typeface="Arial"/>
              <a:buNone/>
            </a:pPr>
            <a:r>
              <a:rPr lang="en"/>
              <a:t>  StC and CMI comparison</a:t>
            </a:r>
            <a:endParaRPr/>
          </a:p>
          <a:p>
            <a:pPr indent="0" lvl="0" marL="0" rtl="0" algn="l">
              <a:spcBef>
                <a:spcPts val="0"/>
              </a:spcBef>
              <a:spcAft>
                <a:spcPts val="0"/>
              </a:spcAft>
              <a:buNone/>
            </a:pPr>
            <a:r>
              <a:rPr lang="en"/>
              <a:t>  See if SE captured in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a39363981e_1_1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a39363981e_1_1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900">
                <a:solidFill>
                  <a:srgbClr val="3F3F3F"/>
                </a:solidFill>
              </a:rPr>
              <a:t>- The RPPM assumes the random variables intensity ad duration are independent. This assumption can be relaxed by using other extensions of the RPPM.</a:t>
            </a:r>
            <a:endParaRPr sz="900">
              <a:solidFill>
                <a:srgbClr val="3F3F3F"/>
              </a:solidFill>
            </a:endParaRPr>
          </a:p>
          <a:p>
            <a:pPr indent="0" lvl="0" marL="0" rtl="0" algn="l">
              <a:lnSpc>
                <a:spcPct val="115000"/>
              </a:lnSpc>
              <a:spcBef>
                <a:spcPts val="0"/>
              </a:spcBef>
              <a:spcAft>
                <a:spcPts val="0"/>
              </a:spcAft>
              <a:buClr>
                <a:schemeClr val="dk1"/>
              </a:buClr>
              <a:buSzPts val="1100"/>
              <a:buFont typeface="Arial"/>
              <a:buNone/>
            </a:pPr>
            <a:r>
              <a:rPr lang="en" sz="900">
                <a:solidFill>
                  <a:srgbClr val="3F3F3F"/>
                </a:solidFill>
              </a:rPr>
              <a:t>- Several definitions of Heat Waves are available in the literature. Other definitions can be explored</a:t>
            </a:r>
            <a:endParaRPr sz="900">
              <a:solidFill>
                <a:srgbClr val="3F3F3F"/>
              </a:solidFill>
            </a:endParaRPr>
          </a:p>
          <a:p>
            <a:pPr indent="0" lvl="0" marL="0" rtl="0" algn="l">
              <a:lnSpc>
                <a:spcPct val="115000"/>
              </a:lnSpc>
              <a:spcBef>
                <a:spcPts val="0"/>
              </a:spcBef>
              <a:spcAft>
                <a:spcPts val="0"/>
              </a:spcAft>
              <a:buClr>
                <a:schemeClr val="dk1"/>
              </a:buClr>
              <a:buSzPts val="1100"/>
              <a:buFont typeface="Arial"/>
              <a:buNone/>
            </a:pPr>
            <a:r>
              <a:rPr lang="en" sz="900">
                <a:solidFill>
                  <a:srgbClr val="3F3F3F"/>
                </a:solidFill>
              </a:rPr>
              <a:t>- Fit the RPPM for other locations to evaluate the spatial variability of the RPPM parameters</a:t>
            </a:r>
            <a:endParaRPr sz="900">
              <a:solidFill>
                <a:srgbClr val="3F3F3F"/>
              </a:solidFill>
            </a:endParaRPr>
          </a:p>
          <a:p>
            <a:pPr indent="0" lvl="0" marL="0" rtl="0" algn="l">
              <a:lnSpc>
                <a:spcPct val="115000"/>
              </a:lnSpc>
              <a:spcBef>
                <a:spcPts val="0"/>
              </a:spcBef>
              <a:spcAft>
                <a:spcPts val="0"/>
              </a:spcAft>
              <a:buClr>
                <a:schemeClr val="dk1"/>
              </a:buClr>
              <a:buSzPts val="1100"/>
              <a:buFont typeface="Arial"/>
              <a:buNone/>
            </a:pPr>
            <a:r>
              <a:rPr lang="en" sz="900">
                <a:solidFill>
                  <a:srgbClr val="3F3F3F"/>
                </a:solidFill>
              </a:rPr>
              <a:t>- Use the RPPM for simulation of synthetic heat waves time series</a:t>
            </a:r>
            <a:endParaRPr sz="900">
              <a:solidFill>
                <a:srgbClr val="3F3F3F"/>
              </a:solidFill>
            </a:endParaRPr>
          </a:p>
          <a:p>
            <a:pPr indent="0" lvl="0" marL="0" rtl="0" algn="l">
              <a:lnSpc>
                <a:spcPct val="115000"/>
              </a:lnSpc>
              <a:spcBef>
                <a:spcPts val="0"/>
              </a:spcBef>
              <a:spcAft>
                <a:spcPts val="0"/>
              </a:spcAft>
              <a:buClr>
                <a:schemeClr val="dk1"/>
              </a:buClr>
              <a:buSzPts val="1100"/>
              <a:buFont typeface="Arial"/>
              <a:buNone/>
            </a:pPr>
            <a:r>
              <a:rPr lang="en" sz="900">
                <a:solidFill>
                  <a:srgbClr val="3F3F3F"/>
                </a:solidFill>
              </a:rPr>
              <a:t>- Use future projections of climate data to evaluate future changes of the RPPM parameters</a:t>
            </a:r>
            <a:endParaRPr sz="900">
              <a:solidFill>
                <a:srgbClr val="3F3F3F"/>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a39363981e_1_1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a39363981e_1_1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424242"/>
                </a:solidFill>
                <a:latin typeface="Nunito"/>
                <a:ea typeface="Nunito"/>
                <a:cs typeface="Nunito"/>
                <a:sym typeface="Nunito"/>
              </a:rPr>
              <a:t>Dosio, Alessandro, et al. "Extreme heat waves under 1.5 C and 2 C global warming." Environmental Research Letters 13.5 (2018): 054006.</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a8f7100e94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a8f7100e94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a39363981e_1_4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a39363981e_1_4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a39363981e_1_1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a39363981e_1_1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a39363981e_1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a39363981e_1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Zijun</a:t>
            </a:r>
            <a:endParaRPr/>
          </a:p>
          <a:p>
            <a:pPr indent="0" lvl="0" marL="0" rtl="0" algn="l">
              <a:spcBef>
                <a:spcPts val="0"/>
              </a:spcBef>
              <a:spcAft>
                <a:spcPts val="0"/>
              </a:spcAft>
              <a:buNone/>
            </a:pPr>
            <a:r>
              <a:rPr lang="en"/>
              <a:t>In order to estimate the heat wave situation, we are gonna </a:t>
            </a:r>
            <a:r>
              <a:rPr lang="en"/>
              <a:t>introduce</a:t>
            </a:r>
            <a:r>
              <a:rPr lang="en"/>
              <a:t> 4 main characteristics t of heat wave. </a:t>
            </a:r>
            <a:endParaRPr/>
          </a:p>
          <a:p>
            <a:pPr indent="0" lvl="0" marL="0" rtl="0" algn="l">
              <a:spcBef>
                <a:spcPts val="0"/>
              </a:spcBef>
              <a:spcAft>
                <a:spcPts val="0"/>
              </a:spcAft>
              <a:buNone/>
            </a:pPr>
            <a:r>
              <a:rPr lang="en"/>
              <a:t>The graphs show averages across all 50 metropolitan areas by decade. As you can see, all 4 aspects of heat wave are increasing with decades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a39363981e_1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a39363981e_1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a39363981e_1_1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a39363981e_1_1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a39363981e_1_2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a39363981e_1_2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JK</a:t>
            </a:r>
            <a:endParaRPr/>
          </a:p>
          <a:p>
            <a:pPr indent="0" lvl="0" marL="0" rtl="0" algn="l">
              <a:spcBef>
                <a:spcPts val="0"/>
              </a:spcBef>
              <a:spcAft>
                <a:spcPts val="0"/>
              </a:spcAft>
              <a:buNone/>
            </a:pPr>
            <a:r>
              <a:rPr lang="en"/>
              <a:t>https://www.isws.illinois.edu/warm/datalist.asp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a39363981e_1_1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a39363981e_1_1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Zijun</a:t>
            </a:r>
            <a:endParaRPr/>
          </a:p>
          <a:p>
            <a:pPr indent="0" lvl="0" marL="0" rtl="0" algn="l">
              <a:spcBef>
                <a:spcPts val="0"/>
              </a:spcBef>
              <a:spcAft>
                <a:spcPts val="0"/>
              </a:spcAft>
              <a:buNone/>
            </a:pPr>
            <a:r>
              <a:rPr lang="en"/>
              <a:t>We collect temperature and relative humidity data of two cities in Illinois. First one is  Champaign and the second is St. Charles in the past 3 decades from Illinois Climate Network. </a:t>
            </a:r>
            <a:endParaRPr/>
          </a:p>
          <a:p>
            <a:pPr indent="0" lvl="0" marL="0" rtl="0" algn="l">
              <a:spcBef>
                <a:spcPts val="0"/>
              </a:spcBef>
              <a:spcAft>
                <a:spcPts val="0"/>
              </a:spcAft>
              <a:buNone/>
            </a:pPr>
            <a:r>
              <a:rPr lang="en"/>
              <a:t>Highest, lowest and the </a:t>
            </a:r>
            <a:r>
              <a:rPr lang="en"/>
              <a:t>average</a:t>
            </a:r>
            <a:r>
              <a:rPr lang="en"/>
              <a:t> of avg temperature of Champaign are greater </a:t>
            </a:r>
            <a:r>
              <a:rPr lang="en"/>
              <a:t>than</a:t>
            </a:r>
            <a:r>
              <a:rPr lang="en"/>
              <a:t> St. Charles. </a:t>
            </a:r>
            <a:endParaRPr/>
          </a:p>
          <a:p>
            <a:pPr indent="0" lvl="0" marL="0" rtl="0" algn="l">
              <a:spcBef>
                <a:spcPts val="0"/>
              </a:spcBef>
              <a:spcAft>
                <a:spcPts val="0"/>
              </a:spcAft>
              <a:buNone/>
            </a:pPr>
            <a:r>
              <a:rPr lang="en"/>
              <a:t>St. charles has greater </a:t>
            </a:r>
            <a:r>
              <a:rPr lang="en"/>
              <a:t>average</a:t>
            </a:r>
            <a:r>
              <a:rPr lang="en"/>
              <a:t> relative humidity then Champaign. </a:t>
            </a:r>
            <a:endParaRPr/>
          </a:p>
          <a:p>
            <a:pPr indent="0" lvl="0" marL="0" rtl="0" algn="l">
              <a:spcBef>
                <a:spcPts val="0"/>
              </a:spcBef>
              <a:spcAft>
                <a:spcPts val="0"/>
              </a:spcAft>
              <a:buNone/>
            </a:pPr>
            <a:r>
              <a:rPr lang="en"/>
              <a:t>Champaign has higher 85th percentile heat index than St. charles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Analysis of Heat Wave Trends </a:t>
            </a:r>
            <a:r>
              <a:rPr lang="en"/>
              <a:t>in</a:t>
            </a:r>
            <a:r>
              <a:rPr lang="en"/>
              <a:t> Illinois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Jonathan Kang and Zijun Yu</a:t>
            </a:r>
            <a:endParaRPr/>
          </a:p>
          <a:p>
            <a:pPr indent="0" lvl="0" marL="0" rtl="0" algn="l">
              <a:spcBef>
                <a:spcPts val="0"/>
              </a:spcBef>
              <a:spcAft>
                <a:spcPts val="0"/>
              </a:spcAft>
              <a:buNone/>
            </a:pPr>
            <a:r>
              <a:rPr lang="en"/>
              <a:t>Supervised by Lelys Bravo De Guenni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800">
                <a:latin typeface="Maven Pro"/>
                <a:ea typeface="Maven Pro"/>
                <a:cs typeface="Maven Pro"/>
                <a:sym typeface="Maven Pro"/>
              </a:rPr>
              <a:t>Time Series - Temperature &amp; Heat Index</a:t>
            </a:r>
            <a:endParaRPr b="1" sz="2800">
              <a:latin typeface="Maven Pro"/>
              <a:ea typeface="Maven Pro"/>
              <a:cs typeface="Maven Pro"/>
              <a:sym typeface="Maven Pro"/>
            </a:endParaRPr>
          </a:p>
          <a:p>
            <a:pPr indent="0" lvl="0" marL="0" rtl="0" algn="l">
              <a:spcBef>
                <a:spcPts val="0"/>
              </a:spcBef>
              <a:spcAft>
                <a:spcPts val="0"/>
              </a:spcAft>
              <a:buNone/>
            </a:pPr>
            <a:r>
              <a:t/>
            </a:r>
            <a:endParaRPr/>
          </a:p>
        </p:txBody>
      </p:sp>
      <p:pic>
        <p:nvPicPr>
          <p:cNvPr id="357" name="Google Shape;357;p22"/>
          <p:cNvPicPr preferRelativeResize="0"/>
          <p:nvPr/>
        </p:nvPicPr>
        <p:blipFill>
          <a:blip r:embed="rId3">
            <a:alphaModFix/>
          </a:blip>
          <a:stretch>
            <a:fillRect/>
          </a:stretch>
        </p:blipFill>
        <p:spPr>
          <a:xfrm>
            <a:off x="4772175" y="121992"/>
            <a:ext cx="3188725" cy="2024920"/>
          </a:xfrm>
          <a:prstGeom prst="rect">
            <a:avLst/>
          </a:prstGeom>
          <a:noFill/>
          <a:ln>
            <a:noFill/>
          </a:ln>
        </p:spPr>
      </p:pic>
      <p:pic>
        <p:nvPicPr>
          <p:cNvPr id="358" name="Google Shape;358;p22"/>
          <p:cNvPicPr preferRelativeResize="0"/>
          <p:nvPr/>
        </p:nvPicPr>
        <p:blipFill>
          <a:blip r:embed="rId4">
            <a:alphaModFix/>
          </a:blip>
          <a:stretch>
            <a:fillRect/>
          </a:stretch>
        </p:blipFill>
        <p:spPr>
          <a:xfrm>
            <a:off x="1024875" y="167650"/>
            <a:ext cx="3138374" cy="1933600"/>
          </a:xfrm>
          <a:prstGeom prst="rect">
            <a:avLst/>
          </a:prstGeom>
          <a:noFill/>
          <a:ln>
            <a:noFill/>
          </a:ln>
        </p:spPr>
      </p:pic>
      <p:pic>
        <p:nvPicPr>
          <p:cNvPr id="359" name="Google Shape;359;p22"/>
          <p:cNvPicPr preferRelativeResize="0"/>
          <p:nvPr/>
        </p:nvPicPr>
        <p:blipFill>
          <a:blip r:embed="rId5">
            <a:alphaModFix/>
          </a:blip>
          <a:stretch>
            <a:fillRect/>
          </a:stretch>
        </p:blipFill>
        <p:spPr>
          <a:xfrm>
            <a:off x="1065738" y="2250400"/>
            <a:ext cx="3056651" cy="1888575"/>
          </a:xfrm>
          <a:prstGeom prst="rect">
            <a:avLst/>
          </a:prstGeom>
          <a:noFill/>
          <a:ln>
            <a:noFill/>
          </a:ln>
        </p:spPr>
      </p:pic>
      <p:pic>
        <p:nvPicPr>
          <p:cNvPr id="360" name="Google Shape;360;p22"/>
          <p:cNvPicPr preferRelativeResize="0"/>
          <p:nvPr/>
        </p:nvPicPr>
        <p:blipFill>
          <a:blip r:embed="rId6">
            <a:alphaModFix/>
          </a:blip>
          <a:stretch>
            <a:fillRect/>
          </a:stretch>
        </p:blipFill>
        <p:spPr>
          <a:xfrm>
            <a:off x="4772175" y="2250400"/>
            <a:ext cx="3349950" cy="1888575"/>
          </a:xfrm>
          <a:prstGeom prst="rect">
            <a:avLst/>
          </a:prstGeom>
          <a:noFill/>
          <a:ln>
            <a:noFill/>
          </a:ln>
        </p:spPr>
      </p:pic>
      <p:sp>
        <p:nvSpPr>
          <p:cNvPr id="361" name="Google Shape;361;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23"/>
          <p:cNvPicPr preferRelativeResize="0"/>
          <p:nvPr/>
        </p:nvPicPr>
        <p:blipFill>
          <a:blip r:embed="rId3">
            <a:alphaModFix/>
          </a:blip>
          <a:stretch>
            <a:fillRect/>
          </a:stretch>
        </p:blipFill>
        <p:spPr>
          <a:xfrm>
            <a:off x="1307425" y="539650"/>
            <a:ext cx="3484250" cy="4500475"/>
          </a:xfrm>
          <a:prstGeom prst="rect">
            <a:avLst/>
          </a:prstGeom>
          <a:noFill/>
          <a:ln>
            <a:noFill/>
          </a:ln>
        </p:spPr>
      </p:pic>
      <p:sp>
        <p:nvSpPr>
          <p:cNvPr id="367" name="Google Shape;367;p23"/>
          <p:cNvSpPr txBox="1"/>
          <p:nvPr/>
        </p:nvSpPr>
        <p:spPr>
          <a:xfrm>
            <a:off x="6059675" y="188475"/>
            <a:ext cx="1443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Nunito"/>
                <a:ea typeface="Nunito"/>
                <a:cs typeface="Nunito"/>
                <a:sym typeface="Nunito"/>
              </a:rPr>
              <a:t>St. Charles</a:t>
            </a:r>
            <a:endParaRPr b="1" sz="1500">
              <a:latin typeface="Nunito"/>
              <a:ea typeface="Nunito"/>
              <a:cs typeface="Nunito"/>
              <a:sym typeface="Nunito"/>
            </a:endParaRPr>
          </a:p>
        </p:txBody>
      </p:sp>
      <p:sp>
        <p:nvSpPr>
          <p:cNvPr id="368" name="Google Shape;368;p23"/>
          <p:cNvSpPr txBox="1"/>
          <p:nvPr/>
        </p:nvSpPr>
        <p:spPr>
          <a:xfrm>
            <a:off x="2327750" y="188475"/>
            <a:ext cx="1443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Nunito"/>
                <a:ea typeface="Nunito"/>
                <a:cs typeface="Nunito"/>
                <a:sym typeface="Nunito"/>
              </a:rPr>
              <a:t>Champaign</a:t>
            </a:r>
            <a:endParaRPr b="1" sz="1500">
              <a:latin typeface="Nunito"/>
              <a:ea typeface="Nunito"/>
              <a:cs typeface="Nunito"/>
              <a:sym typeface="Nunito"/>
            </a:endParaRPr>
          </a:p>
        </p:txBody>
      </p:sp>
      <p:pic>
        <p:nvPicPr>
          <p:cNvPr id="369" name="Google Shape;369;p23"/>
          <p:cNvPicPr preferRelativeResize="0"/>
          <p:nvPr/>
        </p:nvPicPr>
        <p:blipFill>
          <a:blip r:embed="rId4">
            <a:alphaModFix/>
          </a:blip>
          <a:stretch>
            <a:fillRect/>
          </a:stretch>
        </p:blipFill>
        <p:spPr>
          <a:xfrm>
            <a:off x="5020800" y="539650"/>
            <a:ext cx="3857576" cy="4500475"/>
          </a:xfrm>
          <a:prstGeom prst="rect">
            <a:avLst/>
          </a:prstGeom>
          <a:noFill/>
          <a:ln>
            <a:noFill/>
          </a:ln>
        </p:spPr>
      </p:pic>
      <p:sp>
        <p:nvSpPr>
          <p:cNvPr id="370" name="Google Shape;370;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Modelling Heat Index</a:t>
            </a:r>
            <a:endParaRPr/>
          </a:p>
        </p:txBody>
      </p:sp>
      <p:sp>
        <p:nvSpPr>
          <p:cNvPr id="376" name="Google Shape;376;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Rectangular Pulses Poisson Model</a:t>
            </a:r>
            <a:endParaRPr/>
          </a:p>
        </p:txBody>
      </p:sp>
      <p:sp>
        <p:nvSpPr>
          <p:cNvPr id="382" name="Google Shape;382;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25"/>
          <p:cNvSpPr txBox="1"/>
          <p:nvPr>
            <p:ph idx="1" type="body"/>
          </p:nvPr>
        </p:nvSpPr>
        <p:spPr>
          <a:xfrm>
            <a:off x="1018100" y="1435625"/>
            <a:ext cx="3866700" cy="308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parameters to estimate the theoretical moments using method of moments</a:t>
            </a:r>
            <a:endParaRPr/>
          </a:p>
          <a:p>
            <a:pPr indent="-298450" lvl="1" marL="914400" rtl="0" algn="l">
              <a:spcBef>
                <a:spcPts val="0"/>
              </a:spcBef>
              <a:spcAft>
                <a:spcPts val="0"/>
              </a:spcAft>
              <a:buSzPts val="1100"/>
              <a:buChar char="○"/>
            </a:pPr>
            <a:r>
              <a:rPr lang="en"/>
              <a:t>Mean</a:t>
            </a:r>
            <a:endParaRPr/>
          </a:p>
          <a:p>
            <a:pPr indent="-298450" lvl="1" marL="914400" rtl="0" algn="l">
              <a:spcBef>
                <a:spcPts val="0"/>
              </a:spcBef>
              <a:spcAft>
                <a:spcPts val="0"/>
              </a:spcAft>
              <a:buSzPts val="1100"/>
              <a:buChar char="○"/>
            </a:pPr>
            <a:r>
              <a:rPr lang="en"/>
              <a:t>Variance</a:t>
            </a:r>
            <a:endParaRPr/>
          </a:p>
          <a:p>
            <a:pPr indent="-298450" lvl="1" marL="914400" rtl="0" algn="l">
              <a:spcBef>
                <a:spcPts val="0"/>
              </a:spcBef>
              <a:spcAft>
                <a:spcPts val="0"/>
              </a:spcAft>
              <a:buSzPts val="1100"/>
              <a:buChar char="○"/>
            </a:pPr>
            <a:r>
              <a:rPr lang="en"/>
              <a:t>Lag-n Covariance</a:t>
            </a:r>
            <a:endParaRPr/>
          </a:p>
          <a:p>
            <a:pPr indent="-311150" lvl="0" marL="457200" rtl="0" algn="l">
              <a:spcBef>
                <a:spcPts val="0"/>
              </a:spcBef>
              <a:spcAft>
                <a:spcPts val="0"/>
              </a:spcAft>
              <a:buSzPts val="1300"/>
              <a:buChar char="●"/>
            </a:pPr>
            <a:r>
              <a:rPr lang="en"/>
              <a:t>Model parameters we will be using in our system of equations</a:t>
            </a:r>
            <a:endParaRPr/>
          </a:p>
          <a:p>
            <a:pPr indent="-298450" lvl="1" marL="914400" rtl="0" algn="l">
              <a:spcBef>
                <a:spcPts val="0"/>
              </a:spcBef>
              <a:spcAft>
                <a:spcPts val="0"/>
              </a:spcAft>
              <a:buSzPts val="1100"/>
              <a:buChar char="○"/>
            </a:pPr>
            <a:r>
              <a:rPr lang="en" sz="1300"/>
              <a:t>λ, θ, and μ</a:t>
            </a:r>
            <a:endParaRPr/>
          </a:p>
          <a:p>
            <a:pPr indent="-311150" lvl="0" marL="457200" rtl="0" algn="l">
              <a:spcBef>
                <a:spcPts val="0"/>
              </a:spcBef>
              <a:spcAft>
                <a:spcPts val="0"/>
              </a:spcAft>
              <a:buSzPts val="1300"/>
              <a:buChar char="●"/>
            </a:pPr>
            <a:r>
              <a:rPr lang="en"/>
              <a:t>We are interested in estimating these parameters by using the RPPM method</a:t>
            </a:r>
            <a:endParaRPr/>
          </a:p>
          <a:p>
            <a:pPr indent="-311150" lvl="0" marL="457200" rtl="0" algn="l">
              <a:spcBef>
                <a:spcPts val="0"/>
              </a:spcBef>
              <a:spcAft>
                <a:spcPts val="0"/>
              </a:spcAft>
              <a:buSzPts val="1300"/>
              <a:buChar char="●"/>
            </a:pPr>
            <a:r>
              <a:rPr lang="en"/>
              <a:t>Model assumes independence between duration and intensity of rectangular pulses</a:t>
            </a:r>
            <a:endParaRPr/>
          </a:p>
          <a:p>
            <a:pPr indent="-311150" lvl="0" marL="457200" rtl="0" algn="l">
              <a:spcBef>
                <a:spcPts val="0"/>
              </a:spcBef>
              <a:spcAft>
                <a:spcPts val="0"/>
              </a:spcAft>
              <a:buSzPts val="1300"/>
              <a:buChar char="●"/>
            </a:pPr>
            <a:r>
              <a:rPr lang="en"/>
              <a:t>Continuous process in Time</a:t>
            </a:r>
            <a:endParaRPr/>
          </a:p>
        </p:txBody>
      </p:sp>
      <p:sp>
        <p:nvSpPr>
          <p:cNvPr id="384" name="Google Shape;384;p25"/>
          <p:cNvSpPr txBox="1"/>
          <p:nvPr>
            <p:ph idx="2" type="body"/>
          </p:nvPr>
        </p:nvSpPr>
        <p:spPr>
          <a:xfrm>
            <a:off x="5171988" y="3330750"/>
            <a:ext cx="3226800" cy="1355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t>Intensity (</a:t>
            </a:r>
            <a:r>
              <a:rPr b="1" lang="en" sz="1100"/>
              <a:t>I</a:t>
            </a:r>
            <a:r>
              <a:rPr lang="en" sz="1100"/>
              <a:t>) ~ Exponential(</a:t>
            </a:r>
            <a:r>
              <a:rPr lang="en" sz="1100"/>
              <a:t>μ</a:t>
            </a:r>
            <a:r>
              <a:rPr lang="en" sz="1100"/>
              <a:t>);</a:t>
            </a:r>
            <a:endParaRPr sz="1100"/>
          </a:p>
          <a:p>
            <a:pPr indent="0" lvl="0" marL="0" rtl="0" algn="l">
              <a:lnSpc>
                <a:spcPct val="100000"/>
              </a:lnSpc>
              <a:spcBef>
                <a:spcPts val="1200"/>
              </a:spcBef>
              <a:spcAft>
                <a:spcPts val="0"/>
              </a:spcAft>
              <a:buNone/>
            </a:pPr>
            <a:r>
              <a:rPr lang="en" sz="1100"/>
              <a:t>Duration</a:t>
            </a:r>
            <a:r>
              <a:rPr lang="en" sz="1100"/>
              <a:t> (</a:t>
            </a:r>
            <a:r>
              <a:rPr b="1" lang="en" sz="1100"/>
              <a:t>t</a:t>
            </a:r>
            <a:r>
              <a:rPr lang="en" sz="1100"/>
              <a:t>) ~ Exponential(θ);</a:t>
            </a:r>
            <a:endParaRPr sz="1100"/>
          </a:p>
          <a:p>
            <a:pPr indent="0" lvl="0" marL="0" rtl="0" algn="l">
              <a:lnSpc>
                <a:spcPct val="100000"/>
              </a:lnSpc>
              <a:spcBef>
                <a:spcPts val="1200"/>
              </a:spcBef>
              <a:spcAft>
                <a:spcPts val="1200"/>
              </a:spcAft>
              <a:buNone/>
            </a:pPr>
            <a:r>
              <a:rPr lang="en" sz="1100"/>
              <a:t>Time (</a:t>
            </a:r>
            <a:r>
              <a:rPr b="1" lang="en" sz="1100"/>
              <a:t>T</a:t>
            </a:r>
            <a:r>
              <a:rPr lang="en" sz="1100"/>
              <a:t>) is a Poisson Point Process with parameter λ.</a:t>
            </a:r>
            <a:endParaRPr sz="1100"/>
          </a:p>
        </p:txBody>
      </p:sp>
      <p:pic>
        <p:nvPicPr>
          <p:cNvPr id="385" name="Google Shape;385;p25"/>
          <p:cNvPicPr preferRelativeResize="0"/>
          <p:nvPr/>
        </p:nvPicPr>
        <p:blipFill>
          <a:blip r:embed="rId3">
            <a:alphaModFix/>
          </a:blip>
          <a:stretch>
            <a:fillRect/>
          </a:stretch>
        </p:blipFill>
        <p:spPr>
          <a:xfrm>
            <a:off x="4931588" y="1524075"/>
            <a:ext cx="3707581" cy="1467975"/>
          </a:xfrm>
          <a:prstGeom prst="rect">
            <a:avLst/>
          </a:prstGeom>
          <a:noFill/>
          <a:ln cap="flat" cmpd="sng" w="9525">
            <a:solidFill>
              <a:schemeClr val="dk2"/>
            </a:solidFill>
            <a:prstDash val="solid"/>
            <a:round/>
            <a:headEnd len="sm" w="sm" type="none"/>
            <a:tailEnd len="sm" w="sm" type="none"/>
          </a:ln>
        </p:spPr>
      </p:pic>
      <p:cxnSp>
        <p:nvCxnSpPr>
          <p:cNvPr id="386" name="Google Shape;386;p25"/>
          <p:cNvCxnSpPr/>
          <p:nvPr/>
        </p:nvCxnSpPr>
        <p:spPr>
          <a:xfrm>
            <a:off x="396450" y="4539825"/>
            <a:ext cx="1198500" cy="0"/>
          </a:xfrm>
          <a:prstGeom prst="straightConnector1">
            <a:avLst/>
          </a:prstGeom>
          <a:noFill/>
          <a:ln cap="flat" cmpd="sng" w="9525">
            <a:solidFill>
              <a:schemeClr val="dk2"/>
            </a:solidFill>
            <a:prstDash val="solid"/>
            <a:round/>
            <a:headEnd len="med" w="med" type="none"/>
            <a:tailEnd len="med" w="med" type="none"/>
          </a:ln>
        </p:spPr>
      </p:cxnSp>
      <p:sp>
        <p:nvSpPr>
          <p:cNvPr id="387" name="Google Shape;387;p25"/>
          <p:cNvSpPr txBox="1"/>
          <p:nvPr/>
        </p:nvSpPr>
        <p:spPr>
          <a:xfrm>
            <a:off x="396450" y="4539825"/>
            <a:ext cx="810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 </a:t>
            </a:r>
            <a:r>
              <a:rPr lang="en" sz="800">
                <a:latin typeface="Nunito"/>
                <a:ea typeface="Nunito"/>
                <a:cs typeface="Nunito"/>
                <a:sym typeface="Nunito"/>
              </a:rPr>
              <a:t>Rodriguez‐Iturbe, Ignacio, Vijay K. Gupta, and Ed Waymire. "Scale considerations in the modeling of temporal rainfall." Water Resources Research 20.11 (1984): 1611-1619.</a:t>
            </a:r>
            <a:r>
              <a:rPr lang="en" sz="800">
                <a:latin typeface="Nunito"/>
                <a:ea typeface="Nunito"/>
                <a:cs typeface="Nunito"/>
                <a:sym typeface="Nunito"/>
              </a:rPr>
              <a:t> </a:t>
            </a:r>
            <a:endParaRPr sz="800">
              <a:latin typeface="Nunito"/>
              <a:ea typeface="Nunito"/>
              <a:cs typeface="Nunito"/>
              <a:sym typeface="Nunito"/>
            </a:endParaRPr>
          </a:p>
        </p:txBody>
      </p:sp>
      <p:sp>
        <p:nvSpPr>
          <p:cNvPr id="388" name="Google Shape;388;p25"/>
          <p:cNvSpPr txBox="1"/>
          <p:nvPr/>
        </p:nvSpPr>
        <p:spPr>
          <a:xfrm>
            <a:off x="7993138" y="2724764"/>
            <a:ext cx="32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a:t>
            </a:r>
            <a:endParaRPr>
              <a:latin typeface="Nunito"/>
              <a:ea typeface="Nunito"/>
              <a:cs typeface="Nunito"/>
              <a:sym typeface="Nunito"/>
            </a:endParaRPr>
          </a:p>
        </p:txBody>
      </p:sp>
      <p:sp>
        <p:nvSpPr>
          <p:cNvPr id="389" name="Google Shape;389;p25"/>
          <p:cNvSpPr txBox="1"/>
          <p:nvPr/>
        </p:nvSpPr>
        <p:spPr>
          <a:xfrm>
            <a:off x="5648750" y="2992050"/>
            <a:ext cx="227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Nunito"/>
                <a:ea typeface="Nunito"/>
                <a:cs typeface="Nunito"/>
                <a:sym typeface="Nunito"/>
              </a:rPr>
              <a:t>Rectangular Pulses Poisson Model</a:t>
            </a:r>
            <a:endParaRPr b="1" sz="10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RPPM - Equations</a:t>
            </a:r>
            <a:endParaRPr/>
          </a:p>
        </p:txBody>
      </p:sp>
      <p:sp>
        <p:nvSpPr>
          <p:cNvPr id="395" name="Google Shape;395;p26"/>
          <p:cNvSpPr txBox="1"/>
          <p:nvPr>
            <p:ph idx="1" type="body"/>
          </p:nvPr>
        </p:nvSpPr>
        <p:spPr>
          <a:xfrm>
            <a:off x="1303800" y="2812875"/>
            <a:ext cx="7197900" cy="25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estimate the model parameters λ, θ, and μ, we will equate the samples heat index moments (mean, variance, and lag-n covariance) to the theoretical moments given by the system of nonlinear equations above. </a:t>
            </a:r>
            <a:endParaRPr/>
          </a:p>
          <a:p>
            <a:pPr indent="0" lvl="0" marL="0" rtl="0" algn="l">
              <a:spcBef>
                <a:spcPts val="1200"/>
              </a:spcBef>
              <a:spcAft>
                <a:spcPts val="1200"/>
              </a:spcAft>
              <a:buNone/>
            </a:pPr>
            <a:r>
              <a:rPr lang="en"/>
              <a:t>These variables will be useful in later steps when determining the accuracy of our model to the observed samples.</a:t>
            </a:r>
            <a:endParaRPr/>
          </a:p>
        </p:txBody>
      </p:sp>
      <p:grpSp>
        <p:nvGrpSpPr>
          <p:cNvPr id="396" name="Google Shape;396;p26"/>
          <p:cNvGrpSpPr/>
          <p:nvPr/>
        </p:nvGrpSpPr>
        <p:grpSpPr>
          <a:xfrm>
            <a:off x="1577185" y="1496304"/>
            <a:ext cx="5302159" cy="1200464"/>
            <a:chOff x="4401075" y="1990050"/>
            <a:chExt cx="4566103" cy="984875"/>
          </a:xfrm>
        </p:grpSpPr>
        <p:pic>
          <p:nvPicPr>
            <p:cNvPr id="397" name="Google Shape;397;p26"/>
            <p:cNvPicPr preferRelativeResize="0"/>
            <p:nvPr/>
          </p:nvPicPr>
          <p:blipFill>
            <a:blip r:embed="rId3">
              <a:alphaModFix/>
            </a:blip>
            <a:stretch>
              <a:fillRect/>
            </a:stretch>
          </p:blipFill>
          <p:spPr>
            <a:xfrm>
              <a:off x="4401075" y="2681150"/>
              <a:ext cx="4566103" cy="293775"/>
            </a:xfrm>
            <a:prstGeom prst="rect">
              <a:avLst/>
            </a:prstGeom>
            <a:noFill/>
            <a:ln>
              <a:noFill/>
            </a:ln>
          </p:spPr>
        </p:pic>
        <p:pic>
          <p:nvPicPr>
            <p:cNvPr id="398" name="Google Shape;398;p26"/>
            <p:cNvPicPr preferRelativeResize="0"/>
            <p:nvPr/>
          </p:nvPicPr>
          <p:blipFill>
            <a:blip r:embed="rId4">
              <a:alphaModFix/>
            </a:blip>
            <a:stretch>
              <a:fillRect/>
            </a:stretch>
          </p:blipFill>
          <p:spPr>
            <a:xfrm>
              <a:off x="5079925" y="2335600"/>
              <a:ext cx="2920963" cy="293775"/>
            </a:xfrm>
            <a:prstGeom prst="rect">
              <a:avLst/>
            </a:prstGeom>
            <a:noFill/>
            <a:ln>
              <a:noFill/>
            </a:ln>
          </p:spPr>
        </p:pic>
        <p:pic>
          <p:nvPicPr>
            <p:cNvPr id="399" name="Google Shape;399;p26"/>
            <p:cNvPicPr preferRelativeResize="0"/>
            <p:nvPr/>
          </p:nvPicPr>
          <p:blipFill>
            <a:blip r:embed="rId5">
              <a:alphaModFix/>
            </a:blip>
            <a:stretch>
              <a:fillRect/>
            </a:stretch>
          </p:blipFill>
          <p:spPr>
            <a:xfrm>
              <a:off x="5276150" y="1990050"/>
              <a:ext cx="1334578" cy="293775"/>
            </a:xfrm>
            <a:prstGeom prst="rect">
              <a:avLst/>
            </a:prstGeom>
            <a:noFill/>
            <a:ln>
              <a:noFill/>
            </a:ln>
          </p:spPr>
        </p:pic>
      </p:grpSp>
      <p:sp>
        <p:nvSpPr>
          <p:cNvPr id="400" name="Google Shape;400;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26"/>
          <p:cNvSpPr txBox="1"/>
          <p:nvPr/>
        </p:nvSpPr>
        <p:spPr>
          <a:xfrm>
            <a:off x="6998300" y="2351189"/>
            <a:ext cx="32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a:t>
            </a:r>
            <a:endParaRPr>
              <a:latin typeface="Nunito"/>
              <a:ea typeface="Nunito"/>
              <a:cs typeface="Nunito"/>
              <a:sym typeface="Nunito"/>
            </a:endParaRPr>
          </a:p>
        </p:txBody>
      </p:sp>
      <p:cxnSp>
        <p:nvCxnSpPr>
          <p:cNvPr id="402" name="Google Shape;402;p26"/>
          <p:cNvCxnSpPr/>
          <p:nvPr/>
        </p:nvCxnSpPr>
        <p:spPr>
          <a:xfrm>
            <a:off x="396450" y="4539825"/>
            <a:ext cx="1198500" cy="0"/>
          </a:xfrm>
          <a:prstGeom prst="straightConnector1">
            <a:avLst/>
          </a:prstGeom>
          <a:noFill/>
          <a:ln cap="flat" cmpd="sng" w="9525">
            <a:solidFill>
              <a:schemeClr val="dk2"/>
            </a:solidFill>
            <a:prstDash val="solid"/>
            <a:round/>
            <a:headEnd len="med" w="med" type="none"/>
            <a:tailEnd len="med" w="med" type="none"/>
          </a:ln>
        </p:spPr>
      </p:cxnSp>
      <p:sp>
        <p:nvSpPr>
          <p:cNvPr id="403" name="Google Shape;403;p26"/>
          <p:cNvSpPr txBox="1"/>
          <p:nvPr/>
        </p:nvSpPr>
        <p:spPr>
          <a:xfrm>
            <a:off x="396450" y="4539825"/>
            <a:ext cx="810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 Rodriguez‐Iturbe, Ignacio, Vijay K. Gupta, and Ed Waymire. "Scale considerations in the modeling of temporal rainfall." Water Resources Research 20.11 (1984): 1611-1619. </a:t>
            </a:r>
            <a:endParaRPr sz="8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Moving Block Bootstrap Method</a:t>
            </a:r>
            <a:endParaRPr/>
          </a:p>
        </p:txBody>
      </p:sp>
      <p:sp>
        <p:nvSpPr>
          <p:cNvPr id="409" name="Google Shape;409;p27"/>
          <p:cNvSpPr txBox="1"/>
          <p:nvPr>
            <p:ph idx="1" type="body"/>
          </p:nvPr>
        </p:nvSpPr>
        <p:spPr>
          <a:xfrm>
            <a:off x="1303800" y="13805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“Moving Block Bootstrap (MBB)”, the random data draws are done over the ‘blocked sets’ of consecutive data (or more accurately, the remainder of data noise after removing trend and seasonality), instead of over individual data rows.</a:t>
            </a:r>
            <a:endParaRPr/>
          </a:p>
          <a:p>
            <a:pPr indent="0" lvl="0" marL="0" rtl="0" algn="l">
              <a:spcBef>
                <a:spcPts val="1200"/>
              </a:spcBef>
              <a:spcAft>
                <a:spcPts val="1200"/>
              </a:spcAft>
              <a:buNone/>
            </a:pPr>
            <a:r>
              <a:t/>
            </a:r>
            <a:endParaRPr/>
          </a:p>
        </p:txBody>
      </p:sp>
      <p:pic>
        <p:nvPicPr>
          <p:cNvPr id="410" name="Google Shape;410;p27"/>
          <p:cNvPicPr preferRelativeResize="0"/>
          <p:nvPr/>
        </p:nvPicPr>
        <p:blipFill>
          <a:blip r:embed="rId3">
            <a:alphaModFix/>
          </a:blip>
          <a:stretch>
            <a:fillRect/>
          </a:stretch>
        </p:blipFill>
        <p:spPr>
          <a:xfrm>
            <a:off x="1371127" y="2354425"/>
            <a:ext cx="5874673" cy="2165225"/>
          </a:xfrm>
          <a:prstGeom prst="rect">
            <a:avLst/>
          </a:prstGeom>
          <a:noFill/>
          <a:ln>
            <a:noFill/>
          </a:ln>
        </p:spPr>
      </p:pic>
      <p:sp>
        <p:nvSpPr>
          <p:cNvPr id="411" name="Google Shape;411;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412" name="Google Shape;412;p27"/>
          <p:cNvCxnSpPr/>
          <p:nvPr/>
        </p:nvCxnSpPr>
        <p:spPr>
          <a:xfrm>
            <a:off x="396450" y="4539825"/>
            <a:ext cx="1198500" cy="0"/>
          </a:xfrm>
          <a:prstGeom prst="straightConnector1">
            <a:avLst/>
          </a:prstGeom>
          <a:noFill/>
          <a:ln cap="flat" cmpd="sng" w="9525">
            <a:solidFill>
              <a:schemeClr val="dk2"/>
            </a:solidFill>
            <a:prstDash val="solid"/>
            <a:round/>
            <a:headEnd len="med" w="med" type="none"/>
            <a:tailEnd len="med" w="med" type="none"/>
          </a:ln>
        </p:spPr>
      </p:cxnSp>
      <p:sp>
        <p:nvSpPr>
          <p:cNvPr id="413" name="Google Shape;413;p27"/>
          <p:cNvSpPr txBox="1"/>
          <p:nvPr/>
        </p:nvSpPr>
        <p:spPr>
          <a:xfrm>
            <a:off x="396450" y="4539825"/>
            <a:ext cx="810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 </a:t>
            </a:r>
            <a:r>
              <a:rPr lang="en" sz="800">
                <a:latin typeface="Nunito"/>
                <a:ea typeface="Nunito"/>
                <a:cs typeface="Nunito"/>
                <a:sym typeface="Nunito"/>
              </a:rPr>
              <a:t>DEI, Moto. “Bootstrapping on Time Series Data - ‘Moving Block Bootstrap.’” Medium. Medium, March 14, 2022. https://medium.com/@daydreamersjp/bootstrapping-on-time-series-data-moving-block-bootstrap-79aaf6648aec. </a:t>
            </a:r>
            <a:r>
              <a:rPr lang="en" sz="800">
                <a:latin typeface="Nunito"/>
                <a:ea typeface="Nunito"/>
                <a:cs typeface="Nunito"/>
                <a:sym typeface="Nunito"/>
              </a:rPr>
              <a:t> </a:t>
            </a:r>
            <a:endParaRPr sz="800">
              <a:latin typeface="Nunito"/>
              <a:ea typeface="Nunito"/>
              <a:cs typeface="Nunito"/>
              <a:sym typeface="Nunito"/>
            </a:endParaRPr>
          </a:p>
        </p:txBody>
      </p:sp>
      <p:sp>
        <p:nvSpPr>
          <p:cNvPr id="414" name="Google Shape;414;p27"/>
          <p:cNvSpPr txBox="1"/>
          <p:nvPr/>
        </p:nvSpPr>
        <p:spPr>
          <a:xfrm>
            <a:off x="6962075" y="4077077"/>
            <a:ext cx="32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8"/>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for STL Decompositions and Bootstraps</a:t>
            </a:r>
            <a:endParaRPr/>
          </a:p>
        </p:txBody>
      </p:sp>
      <p:pic>
        <p:nvPicPr>
          <p:cNvPr id="420" name="Google Shape;420;p28"/>
          <p:cNvPicPr preferRelativeResize="0"/>
          <p:nvPr/>
        </p:nvPicPr>
        <p:blipFill>
          <a:blip r:embed="rId3">
            <a:alphaModFix/>
          </a:blip>
          <a:stretch>
            <a:fillRect/>
          </a:stretch>
        </p:blipFill>
        <p:spPr>
          <a:xfrm>
            <a:off x="4297250" y="849300"/>
            <a:ext cx="4796750" cy="2963699"/>
          </a:xfrm>
          <a:prstGeom prst="rect">
            <a:avLst/>
          </a:prstGeom>
          <a:noFill/>
          <a:ln>
            <a:noFill/>
          </a:ln>
        </p:spPr>
      </p:pic>
      <p:pic>
        <p:nvPicPr>
          <p:cNvPr id="421" name="Google Shape;421;p28"/>
          <p:cNvPicPr preferRelativeResize="0"/>
          <p:nvPr/>
        </p:nvPicPr>
        <p:blipFill>
          <a:blip r:embed="rId4">
            <a:alphaModFix/>
          </a:blip>
          <a:stretch>
            <a:fillRect/>
          </a:stretch>
        </p:blipFill>
        <p:spPr>
          <a:xfrm>
            <a:off x="202700" y="692178"/>
            <a:ext cx="4028575" cy="3284400"/>
          </a:xfrm>
          <a:prstGeom prst="rect">
            <a:avLst/>
          </a:prstGeom>
          <a:noFill/>
          <a:ln>
            <a:noFill/>
          </a:ln>
        </p:spPr>
      </p:pic>
      <p:sp>
        <p:nvSpPr>
          <p:cNvPr id="422" name="Google Shape;422;p28"/>
          <p:cNvSpPr txBox="1"/>
          <p:nvPr/>
        </p:nvSpPr>
        <p:spPr>
          <a:xfrm>
            <a:off x="1234450" y="2743200"/>
            <a:ext cx="5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3" name="Google Shape;423;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9"/>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Findings and Results</a:t>
            </a:r>
            <a:endParaRPr/>
          </a:p>
        </p:txBody>
      </p:sp>
      <p:sp>
        <p:nvSpPr>
          <p:cNvPr id="429" name="Google Shape;429;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3" name="Shape 433"/>
        <p:cNvGrpSpPr/>
        <p:nvPr/>
      </p:nvGrpSpPr>
      <p:grpSpPr>
        <a:xfrm>
          <a:off x="0" y="0"/>
          <a:ext cx="0" cy="0"/>
          <a:chOff x="0" y="0"/>
          <a:chExt cx="0" cy="0"/>
        </a:xfrm>
      </p:grpSpPr>
      <p:sp>
        <p:nvSpPr>
          <p:cNvPr id="434" name="Google Shape;43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Sample</a:t>
            </a:r>
            <a:r>
              <a:rPr lang="en" sz="2500"/>
              <a:t> and Theoretical Covariances</a:t>
            </a:r>
            <a:endParaRPr sz="2500"/>
          </a:p>
          <a:p>
            <a:pPr indent="0" lvl="0" marL="0" rtl="0" algn="l">
              <a:spcBef>
                <a:spcPts val="0"/>
              </a:spcBef>
              <a:spcAft>
                <a:spcPts val="0"/>
              </a:spcAft>
              <a:buNone/>
            </a:pPr>
            <a:r>
              <a:rPr lang="en" sz="1800"/>
              <a:t>Multiple Lags</a:t>
            </a:r>
            <a:endParaRPr sz="1800"/>
          </a:p>
        </p:txBody>
      </p:sp>
      <p:pic>
        <p:nvPicPr>
          <p:cNvPr id="435" name="Google Shape;435;p30"/>
          <p:cNvPicPr preferRelativeResize="0"/>
          <p:nvPr/>
        </p:nvPicPr>
        <p:blipFill>
          <a:blip r:embed="rId3">
            <a:alphaModFix/>
          </a:blip>
          <a:stretch>
            <a:fillRect/>
          </a:stretch>
        </p:blipFill>
        <p:spPr>
          <a:xfrm>
            <a:off x="342925" y="1666600"/>
            <a:ext cx="3985650" cy="3188500"/>
          </a:xfrm>
          <a:prstGeom prst="rect">
            <a:avLst/>
          </a:prstGeom>
          <a:noFill/>
          <a:ln>
            <a:noFill/>
          </a:ln>
        </p:spPr>
      </p:pic>
      <p:pic>
        <p:nvPicPr>
          <p:cNvPr id="436" name="Google Shape;436;p30"/>
          <p:cNvPicPr preferRelativeResize="0"/>
          <p:nvPr/>
        </p:nvPicPr>
        <p:blipFill>
          <a:blip r:embed="rId4">
            <a:alphaModFix/>
          </a:blip>
          <a:stretch>
            <a:fillRect/>
          </a:stretch>
        </p:blipFill>
        <p:spPr>
          <a:xfrm>
            <a:off x="4674700" y="1666600"/>
            <a:ext cx="3985651" cy="3245714"/>
          </a:xfrm>
          <a:prstGeom prst="rect">
            <a:avLst/>
          </a:prstGeom>
          <a:noFill/>
          <a:ln>
            <a:noFill/>
          </a:ln>
        </p:spPr>
      </p:pic>
      <p:sp>
        <p:nvSpPr>
          <p:cNvPr id="437" name="Google Shape;437;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Empirical and Theoretical Results</a:t>
            </a:r>
            <a:endParaRPr/>
          </a:p>
          <a:p>
            <a:pPr indent="0" lvl="0" marL="0" rtl="0" algn="l">
              <a:spcBef>
                <a:spcPts val="0"/>
              </a:spcBef>
              <a:spcAft>
                <a:spcPts val="0"/>
              </a:spcAft>
              <a:buNone/>
            </a:pPr>
            <a:r>
              <a:rPr lang="en" sz="2000"/>
              <a:t>Multiple Decades</a:t>
            </a:r>
            <a:endParaRPr sz="2000"/>
          </a:p>
          <a:p>
            <a:pPr indent="0" lvl="0" marL="0" rtl="0" algn="l">
              <a:spcBef>
                <a:spcPts val="0"/>
              </a:spcBef>
              <a:spcAft>
                <a:spcPts val="0"/>
              </a:spcAft>
              <a:buNone/>
            </a:pPr>
            <a:r>
              <a:t/>
            </a:r>
            <a:endParaRPr/>
          </a:p>
        </p:txBody>
      </p:sp>
      <p:graphicFrame>
        <p:nvGraphicFramePr>
          <p:cNvPr id="443" name="Google Shape;443;p31"/>
          <p:cNvGraphicFramePr/>
          <p:nvPr/>
        </p:nvGraphicFramePr>
        <p:xfrm>
          <a:off x="1163525" y="1477908"/>
          <a:ext cx="3000000" cy="3000000"/>
        </p:xfrm>
        <a:graphic>
          <a:graphicData uri="http://schemas.openxmlformats.org/drawingml/2006/table">
            <a:tbl>
              <a:tblPr>
                <a:noFill/>
                <a:tableStyleId>{372EC175-E956-4809-AF37-AD5AE44EE23B}</a:tableStyleId>
              </a:tblPr>
              <a:tblGrid>
                <a:gridCol w="406750"/>
                <a:gridCol w="600500"/>
                <a:gridCol w="787975"/>
                <a:gridCol w="787975"/>
                <a:gridCol w="787975"/>
                <a:gridCol w="787975"/>
                <a:gridCol w="787975"/>
                <a:gridCol w="787975"/>
                <a:gridCol w="787975"/>
                <a:gridCol w="787975"/>
              </a:tblGrid>
              <a:tr h="371550">
                <a:tc gridSpan="2" rowSpan="2">
                  <a:txBody>
                    <a:bodyPr/>
                    <a:lstStyle/>
                    <a:p>
                      <a:pPr indent="0" lvl="0" marL="0" rtl="0" algn="l">
                        <a:spcBef>
                          <a:spcPts val="0"/>
                        </a:spcBef>
                        <a:spcAft>
                          <a:spcPts val="0"/>
                        </a:spcAft>
                        <a:buNone/>
                      </a:pPr>
                      <a:r>
                        <a:rPr b="1" lang="en" sz="1300"/>
                        <a:t>STL Bootstrap Results</a:t>
                      </a:r>
                      <a:endParaRPr b="1" sz="1300"/>
                    </a:p>
                  </a:txBody>
                  <a:tcPr marT="91425" marB="91425" marR="91425" marL="91425"/>
                </a:tc>
                <a:tc rowSpan="2" hMerge="1"/>
                <a:tc gridSpan="4">
                  <a:txBody>
                    <a:bodyPr/>
                    <a:lstStyle/>
                    <a:p>
                      <a:pPr indent="0" lvl="0" marL="0" rtl="0" algn="ctr">
                        <a:spcBef>
                          <a:spcPts val="0"/>
                        </a:spcBef>
                        <a:spcAft>
                          <a:spcPts val="0"/>
                        </a:spcAft>
                        <a:buNone/>
                      </a:pPr>
                      <a:r>
                        <a:rPr b="1" lang="en"/>
                        <a:t>CMI</a:t>
                      </a:r>
                      <a:endParaRPr b="1"/>
                    </a:p>
                  </a:txBody>
                  <a:tcPr marT="91425" marB="91425" marR="91425" marL="91425"/>
                </a:tc>
                <a:tc hMerge="1"/>
                <a:tc hMerge="1"/>
                <a:tc hMerge="1"/>
                <a:tc gridSpan="4">
                  <a:txBody>
                    <a:bodyPr/>
                    <a:lstStyle/>
                    <a:p>
                      <a:pPr indent="0" lvl="0" marL="0" rtl="0" algn="ctr">
                        <a:spcBef>
                          <a:spcPts val="0"/>
                        </a:spcBef>
                        <a:spcAft>
                          <a:spcPts val="0"/>
                        </a:spcAft>
                        <a:buNone/>
                      </a:pPr>
                      <a:r>
                        <a:rPr b="1" lang="en"/>
                        <a:t>StC</a:t>
                      </a:r>
                      <a:endParaRPr b="1"/>
                    </a:p>
                  </a:txBody>
                  <a:tcPr marT="91425" marB="91425" marR="91425" marL="91425"/>
                </a:tc>
                <a:tc hMerge="1"/>
                <a:tc hMerge="1"/>
                <a:tc hMerge="1"/>
              </a:tr>
              <a:tr h="468225">
                <a:tc gridSpan="2" vMerge="1"/>
                <a:tc hMerge="1" vMerge="1"/>
                <a:tc>
                  <a:txBody>
                    <a:bodyPr/>
                    <a:lstStyle/>
                    <a:p>
                      <a:pPr indent="0" lvl="0" marL="0" rtl="0" algn="l">
                        <a:spcBef>
                          <a:spcPts val="0"/>
                        </a:spcBef>
                        <a:spcAft>
                          <a:spcPts val="0"/>
                        </a:spcAft>
                        <a:buNone/>
                      </a:pPr>
                      <a:r>
                        <a:rPr b="1" lang="en" sz="1200"/>
                        <a:t>1990s</a:t>
                      </a:r>
                      <a:endParaRPr b="1" sz="1200"/>
                    </a:p>
                  </a:txBody>
                  <a:tcPr marT="91425" marB="91425" marR="91425" marL="91425"/>
                </a:tc>
                <a:tc>
                  <a:txBody>
                    <a:bodyPr/>
                    <a:lstStyle/>
                    <a:p>
                      <a:pPr indent="0" lvl="0" marL="0" rtl="0" algn="l">
                        <a:spcBef>
                          <a:spcPts val="0"/>
                        </a:spcBef>
                        <a:spcAft>
                          <a:spcPts val="0"/>
                        </a:spcAft>
                        <a:buNone/>
                      </a:pPr>
                      <a:r>
                        <a:rPr b="1" lang="en" sz="1200"/>
                        <a:t>2000s</a:t>
                      </a:r>
                      <a:endParaRPr b="1" sz="1200"/>
                    </a:p>
                  </a:txBody>
                  <a:tcPr marT="91425" marB="91425" marR="91425" marL="91425"/>
                </a:tc>
                <a:tc>
                  <a:txBody>
                    <a:bodyPr/>
                    <a:lstStyle/>
                    <a:p>
                      <a:pPr indent="0" lvl="0" marL="0" rtl="0" algn="l">
                        <a:spcBef>
                          <a:spcPts val="0"/>
                        </a:spcBef>
                        <a:spcAft>
                          <a:spcPts val="0"/>
                        </a:spcAft>
                        <a:buNone/>
                      </a:pPr>
                      <a:r>
                        <a:rPr b="1" lang="en" sz="1200"/>
                        <a:t>2010s</a:t>
                      </a:r>
                      <a:endParaRPr b="1" sz="1200"/>
                    </a:p>
                  </a:txBody>
                  <a:tcPr marT="91425" marB="91425" marR="91425" marL="91425"/>
                </a:tc>
                <a:tc>
                  <a:txBody>
                    <a:bodyPr/>
                    <a:lstStyle/>
                    <a:p>
                      <a:pPr indent="0" lvl="0" marL="0" rtl="0" algn="l">
                        <a:spcBef>
                          <a:spcPts val="0"/>
                        </a:spcBef>
                        <a:spcAft>
                          <a:spcPts val="0"/>
                        </a:spcAft>
                        <a:buNone/>
                      </a:pPr>
                      <a:r>
                        <a:rPr b="1" lang="en" sz="1200"/>
                        <a:t>Overall</a:t>
                      </a:r>
                      <a:endParaRPr b="1" sz="1200"/>
                    </a:p>
                  </a:txBody>
                  <a:tcPr marT="91425" marB="91425" marR="91425" marL="91425"/>
                </a:tc>
                <a:tc>
                  <a:txBody>
                    <a:bodyPr/>
                    <a:lstStyle/>
                    <a:p>
                      <a:pPr indent="0" lvl="0" marL="0" rtl="0" algn="l">
                        <a:spcBef>
                          <a:spcPts val="0"/>
                        </a:spcBef>
                        <a:spcAft>
                          <a:spcPts val="0"/>
                        </a:spcAft>
                        <a:buNone/>
                      </a:pPr>
                      <a:r>
                        <a:rPr b="1" lang="en" sz="1200"/>
                        <a:t>1990s</a:t>
                      </a:r>
                      <a:endParaRPr b="1" sz="1200"/>
                    </a:p>
                  </a:txBody>
                  <a:tcPr marT="91425" marB="91425" marR="91425" marL="91425"/>
                </a:tc>
                <a:tc>
                  <a:txBody>
                    <a:bodyPr/>
                    <a:lstStyle/>
                    <a:p>
                      <a:pPr indent="0" lvl="0" marL="0" rtl="0" algn="l">
                        <a:spcBef>
                          <a:spcPts val="0"/>
                        </a:spcBef>
                        <a:spcAft>
                          <a:spcPts val="0"/>
                        </a:spcAft>
                        <a:buNone/>
                      </a:pPr>
                      <a:r>
                        <a:rPr b="1" lang="en" sz="1200"/>
                        <a:t>2000s</a:t>
                      </a:r>
                      <a:endParaRPr b="1" sz="1200"/>
                    </a:p>
                  </a:txBody>
                  <a:tcPr marT="91425" marB="91425" marR="91425" marL="91425"/>
                </a:tc>
                <a:tc>
                  <a:txBody>
                    <a:bodyPr/>
                    <a:lstStyle/>
                    <a:p>
                      <a:pPr indent="0" lvl="0" marL="0" rtl="0" algn="l">
                        <a:spcBef>
                          <a:spcPts val="0"/>
                        </a:spcBef>
                        <a:spcAft>
                          <a:spcPts val="0"/>
                        </a:spcAft>
                        <a:buNone/>
                      </a:pPr>
                      <a:r>
                        <a:rPr b="1" lang="en" sz="1200"/>
                        <a:t>2010s</a:t>
                      </a:r>
                      <a:endParaRPr b="1" sz="1200"/>
                    </a:p>
                  </a:txBody>
                  <a:tcPr marT="91425" marB="91425" marR="91425" marL="91425"/>
                </a:tc>
                <a:tc>
                  <a:txBody>
                    <a:bodyPr/>
                    <a:lstStyle/>
                    <a:p>
                      <a:pPr indent="0" lvl="0" marL="0" rtl="0" algn="l">
                        <a:spcBef>
                          <a:spcPts val="0"/>
                        </a:spcBef>
                        <a:spcAft>
                          <a:spcPts val="0"/>
                        </a:spcAft>
                        <a:buNone/>
                      </a:pPr>
                      <a:r>
                        <a:rPr b="1" lang="en" sz="1200"/>
                        <a:t>Overall</a:t>
                      </a:r>
                      <a:endParaRPr b="1" sz="1200"/>
                    </a:p>
                  </a:txBody>
                  <a:tcPr marT="91425" marB="91425" marR="91425" marL="91425"/>
                </a:tc>
              </a:tr>
              <a:tr h="371550">
                <a:tc rowSpan="2">
                  <a:txBody>
                    <a:bodyPr/>
                    <a:lstStyle/>
                    <a:p>
                      <a:pPr indent="0" lvl="0" marL="0" rtl="0" algn="ctr">
                        <a:lnSpc>
                          <a:spcPct val="115000"/>
                        </a:lnSpc>
                        <a:spcBef>
                          <a:spcPts val="0"/>
                        </a:spcBef>
                        <a:spcAft>
                          <a:spcPts val="1200"/>
                        </a:spcAft>
                        <a:buNone/>
                      </a:pPr>
                      <a:r>
                        <a:rPr b="1" lang="en" sz="1500">
                          <a:solidFill>
                            <a:schemeClr val="dk2"/>
                          </a:solidFill>
                          <a:latin typeface="Nunito"/>
                          <a:ea typeface="Nunito"/>
                          <a:cs typeface="Nunito"/>
                          <a:sym typeface="Nunito"/>
                        </a:rPr>
                        <a:t>λ</a:t>
                      </a:r>
                      <a:endParaRPr b="1" sz="1600"/>
                    </a:p>
                  </a:txBody>
                  <a:tcPr marT="91425" marB="91425" marR="91425" marL="91425" anchor="ctr"/>
                </a:tc>
                <a:tc>
                  <a:txBody>
                    <a:bodyPr/>
                    <a:lstStyle/>
                    <a:p>
                      <a:pPr indent="0" lvl="0" marL="0" rtl="0" algn="l">
                        <a:spcBef>
                          <a:spcPts val="0"/>
                        </a:spcBef>
                        <a:spcAft>
                          <a:spcPts val="0"/>
                        </a:spcAft>
                        <a:buNone/>
                      </a:pPr>
                      <a:r>
                        <a:rPr lang="en" sz="1100"/>
                        <a:t>Mean</a:t>
                      </a:r>
                      <a:endParaRPr sz="1100"/>
                    </a:p>
                  </a:txBody>
                  <a:tcPr marT="91425" marB="91425" marR="91425" marL="91425"/>
                </a:tc>
                <a:tc>
                  <a:txBody>
                    <a:bodyPr/>
                    <a:lstStyle/>
                    <a:p>
                      <a:pPr indent="0" lvl="0" marL="0" rtl="0" algn="l">
                        <a:spcBef>
                          <a:spcPts val="0"/>
                        </a:spcBef>
                        <a:spcAft>
                          <a:spcPts val="0"/>
                        </a:spcAft>
                        <a:buNone/>
                      </a:pPr>
                      <a:r>
                        <a:rPr lang="en" sz="1000"/>
                        <a:t>27.13499</a:t>
                      </a:r>
                      <a:endParaRPr sz="1000"/>
                    </a:p>
                  </a:txBody>
                  <a:tcPr marT="91425" marB="91425" marR="91425" marL="91425"/>
                </a:tc>
                <a:tc>
                  <a:txBody>
                    <a:bodyPr/>
                    <a:lstStyle/>
                    <a:p>
                      <a:pPr indent="0" lvl="0" marL="0" rtl="0" algn="l">
                        <a:spcBef>
                          <a:spcPts val="0"/>
                        </a:spcBef>
                        <a:spcAft>
                          <a:spcPts val="0"/>
                        </a:spcAft>
                        <a:buNone/>
                      </a:pPr>
                      <a:r>
                        <a:rPr lang="en" sz="1000"/>
                        <a:t>33.70805</a:t>
                      </a:r>
                      <a:endParaRPr sz="1000"/>
                    </a:p>
                  </a:txBody>
                  <a:tcPr marT="91425" marB="91425" marR="91425" marL="91425"/>
                </a:tc>
                <a:tc>
                  <a:txBody>
                    <a:bodyPr/>
                    <a:lstStyle/>
                    <a:p>
                      <a:pPr indent="0" lvl="0" marL="0" rtl="0" algn="l">
                        <a:spcBef>
                          <a:spcPts val="0"/>
                        </a:spcBef>
                        <a:spcAft>
                          <a:spcPts val="0"/>
                        </a:spcAft>
                        <a:buNone/>
                      </a:pPr>
                      <a:r>
                        <a:rPr lang="en" sz="1000"/>
                        <a:t>32.74380</a:t>
                      </a:r>
                      <a:endParaRPr sz="1000"/>
                    </a:p>
                  </a:txBody>
                  <a:tcPr marT="91425" marB="91425" marR="91425" marL="91425"/>
                </a:tc>
                <a:tc>
                  <a:txBody>
                    <a:bodyPr/>
                    <a:lstStyle/>
                    <a:p>
                      <a:pPr indent="0" lvl="0" marL="0" rtl="0" algn="l">
                        <a:spcBef>
                          <a:spcPts val="0"/>
                        </a:spcBef>
                        <a:spcAft>
                          <a:spcPts val="0"/>
                        </a:spcAft>
                        <a:buNone/>
                      </a:pPr>
                      <a:r>
                        <a:rPr lang="en" sz="1000"/>
                        <a:t>29.93524</a:t>
                      </a:r>
                      <a:endParaRPr sz="1000"/>
                    </a:p>
                  </a:txBody>
                  <a:tcPr marT="91425" marB="91425" marR="91425" marL="91425"/>
                </a:tc>
                <a:tc>
                  <a:txBody>
                    <a:bodyPr/>
                    <a:lstStyle/>
                    <a:p>
                      <a:pPr indent="0" lvl="0" marL="0" rtl="0" algn="l">
                        <a:spcBef>
                          <a:spcPts val="0"/>
                        </a:spcBef>
                        <a:spcAft>
                          <a:spcPts val="0"/>
                        </a:spcAft>
                        <a:buNone/>
                      </a:pPr>
                      <a:r>
                        <a:rPr lang="en" sz="1000"/>
                        <a:t>20.623609</a:t>
                      </a:r>
                      <a:endParaRPr sz="1000"/>
                    </a:p>
                  </a:txBody>
                  <a:tcPr marT="91425" marB="91425" marR="91425" marL="91425"/>
                </a:tc>
                <a:tc>
                  <a:txBody>
                    <a:bodyPr/>
                    <a:lstStyle/>
                    <a:p>
                      <a:pPr indent="0" lvl="0" marL="0" rtl="0" algn="l">
                        <a:spcBef>
                          <a:spcPts val="0"/>
                        </a:spcBef>
                        <a:spcAft>
                          <a:spcPts val="0"/>
                        </a:spcAft>
                        <a:buNone/>
                      </a:pPr>
                      <a:r>
                        <a:rPr lang="en" sz="1000"/>
                        <a:t>24.060994</a:t>
                      </a:r>
                      <a:endParaRPr sz="600"/>
                    </a:p>
                  </a:txBody>
                  <a:tcPr marT="91425" marB="91425" marR="91425" marL="91425"/>
                </a:tc>
                <a:tc>
                  <a:txBody>
                    <a:bodyPr/>
                    <a:lstStyle/>
                    <a:p>
                      <a:pPr indent="0" lvl="0" marL="0" rtl="0" algn="l">
                        <a:spcBef>
                          <a:spcPts val="0"/>
                        </a:spcBef>
                        <a:spcAft>
                          <a:spcPts val="0"/>
                        </a:spcAft>
                        <a:buNone/>
                      </a:pPr>
                      <a:r>
                        <a:rPr lang="en" sz="1000"/>
                        <a:t>24.878698</a:t>
                      </a:r>
                      <a:endParaRPr sz="1000"/>
                    </a:p>
                  </a:txBody>
                  <a:tcPr marT="91425" marB="91425" marR="91425" marL="91425"/>
                </a:tc>
                <a:tc>
                  <a:txBody>
                    <a:bodyPr/>
                    <a:lstStyle/>
                    <a:p>
                      <a:pPr indent="0" lvl="0" marL="0" rtl="0" algn="l">
                        <a:spcBef>
                          <a:spcPts val="0"/>
                        </a:spcBef>
                        <a:spcAft>
                          <a:spcPts val="0"/>
                        </a:spcAft>
                        <a:buNone/>
                      </a:pPr>
                      <a:r>
                        <a:rPr lang="en" sz="1000"/>
                        <a:t>22.164663</a:t>
                      </a:r>
                      <a:endParaRPr sz="1000"/>
                    </a:p>
                  </a:txBody>
                  <a:tcPr marT="91425" marB="91425" marR="91425" marL="91425"/>
                </a:tc>
              </a:tr>
              <a:tr h="371550">
                <a:tc vMerge="1"/>
                <a:tc>
                  <a:txBody>
                    <a:bodyPr/>
                    <a:lstStyle/>
                    <a:p>
                      <a:pPr indent="0" lvl="0" marL="0" rtl="0" algn="l">
                        <a:spcBef>
                          <a:spcPts val="0"/>
                        </a:spcBef>
                        <a:spcAft>
                          <a:spcPts val="0"/>
                        </a:spcAft>
                        <a:buNone/>
                      </a:pPr>
                      <a:r>
                        <a:rPr lang="en" sz="1100"/>
                        <a:t>SD</a:t>
                      </a:r>
                      <a:endParaRPr sz="1100"/>
                    </a:p>
                  </a:txBody>
                  <a:tcPr marT="91425" marB="91425" marR="91425" marL="91425"/>
                </a:tc>
                <a:tc>
                  <a:txBody>
                    <a:bodyPr/>
                    <a:lstStyle/>
                    <a:p>
                      <a:pPr indent="0" lvl="0" marL="0" rtl="0" algn="l">
                        <a:spcBef>
                          <a:spcPts val="0"/>
                        </a:spcBef>
                        <a:spcAft>
                          <a:spcPts val="0"/>
                        </a:spcAft>
                        <a:buNone/>
                      </a:pPr>
                      <a:r>
                        <a:rPr lang="en" sz="1000"/>
                        <a:t>2.19280</a:t>
                      </a:r>
                      <a:endParaRPr sz="1000"/>
                    </a:p>
                  </a:txBody>
                  <a:tcPr marT="91425" marB="91425" marR="91425" marL="91425"/>
                </a:tc>
                <a:tc>
                  <a:txBody>
                    <a:bodyPr/>
                    <a:lstStyle/>
                    <a:p>
                      <a:pPr indent="0" lvl="0" marL="0" rtl="0" algn="l">
                        <a:spcBef>
                          <a:spcPts val="0"/>
                        </a:spcBef>
                        <a:spcAft>
                          <a:spcPts val="0"/>
                        </a:spcAft>
                        <a:buNone/>
                      </a:pPr>
                      <a:r>
                        <a:rPr lang="en" sz="1000"/>
                        <a:t>4.65652</a:t>
                      </a:r>
                      <a:endParaRPr sz="1000"/>
                    </a:p>
                  </a:txBody>
                  <a:tcPr marT="91425" marB="91425" marR="91425" marL="91425"/>
                </a:tc>
                <a:tc>
                  <a:txBody>
                    <a:bodyPr/>
                    <a:lstStyle/>
                    <a:p>
                      <a:pPr indent="0" lvl="0" marL="0" rtl="0" algn="l">
                        <a:spcBef>
                          <a:spcPts val="0"/>
                        </a:spcBef>
                        <a:spcAft>
                          <a:spcPts val="0"/>
                        </a:spcAft>
                        <a:buNone/>
                      </a:pPr>
                      <a:r>
                        <a:rPr lang="en" sz="1000"/>
                        <a:t>3.95800</a:t>
                      </a:r>
                      <a:endParaRPr sz="1000"/>
                    </a:p>
                  </a:txBody>
                  <a:tcPr marT="91425" marB="91425" marR="91425" marL="91425"/>
                </a:tc>
                <a:tc>
                  <a:txBody>
                    <a:bodyPr/>
                    <a:lstStyle/>
                    <a:p>
                      <a:pPr indent="0" lvl="0" marL="0" rtl="0" algn="l">
                        <a:spcBef>
                          <a:spcPts val="0"/>
                        </a:spcBef>
                        <a:spcAft>
                          <a:spcPts val="0"/>
                        </a:spcAft>
                        <a:buNone/>
                      </a:pPr>
                      <a:r>
                        <a:rPr lang="en" sz="1000"/>
                        <a:t>1.91105</a:t>
                      </a:r>
                      <a:endParaRPr sz="1000"/>
                    </a:p>
                  </a:txBody>
                  <a:tcPr marT="91425" marB="91425" marR="91425" marL="91425"/>
                </a:tc>
                <a:tc>
                  <a:txBody>
                    <a:bodyPr/>
                    <a:lstStyle/>
                    <a:p>
                      <a:pPr indent="0" lvl="0" marL="0" rtl="0" algn="l">
                        <a:spcBef>
                          <a:spcPts val="0"/>
                        </a:spcBef>
                        <a:spcAft>
                          <a:spcPts val="0"/>
                        </a:spcAft>
                        <a:buNone/>
                      </a:pPr>
                      <a:r>
                        <a:rPr lang="en" sz="1000"/>
                        <a:t>1.3849243</a:t>
                      </a:r>
                      <a:endParaRPr sz="1000"/>
                    </a:p>
                  </a:txBody>
                  <a:tcPr marT="91425" marB="91425" marR="91425" marL="91425"/>
                </a:tc>
                <a:tc>
                  <a:txBody>
                    <a:bodyPr/>
                    <a:lstStyle/>
                    <a:p>
                      <a:pPr indent="0" lvl="0" marL="0" rtl="0" algn="l">
                        <a:spcBef>
                          <a:spcPts val="0"/>
                        </a:spcBef>
                        <a:spcAft>
                          <a:spcPts val="0"/>
                        </a:spcAft>
                        <a:buNone/>
                      </a:pPr>
                      <a:r>
                        <a:rPr lang="en" sz="1000"/>
                        <a:t>1.9186951</a:t>
                      </a:r>
                      <a:endParaRPr sz="1000"/>
                    </a:p>
                  </a:txBody>
                  <a:tcPr marT="91425" marB="91425" marR="91425" marL="91425"/>
                </a:tc>
                <a:tc>
                  <a:txBody>
                    <a:bodyPr/>
                    <a:lstStyle/>
                    <a:p>
                      <a:pPr indent="0" lvl="0" marL="0" rtl="0" algn="l">
                        <a:spcBef>
                          <a:spcPts val="0"/>
                        </a:spcBef>
                        <a:spcAft>
                          <a:spcPts val="0"/>
                        </a:spcAft>
                        <a:buNone/>
                      </a:pPr>
                      <a:r>
                        <a:rPr lang="en" sz="1000"/>
                        <a:t>2.0326298</a:t>
                      </a:r>
                      <a:endParaRPr sz="1000"/>
                    </a:p>
                  </a:txBody>
                  <a:tcPr marT="91425" marB="91425" marR="91425" marL="91425"/>
                </a:tc>
                <a:tc>
                  <a:txBody>
                    <a:bodyPr/>
                    <a:lstStyle/>
                    <a:p>
                      <a:pPr indent="0" lvl="0" marL="0" rtl="0" algn="l">
                        <a:spcBef>
                          <a:spcPts val="0"/>
                        </a:spcBef>
                        <a:spcAft>
                          <a:spcPts val="0"/>
                        </a:spcAft>
                        <a:buNone/>
                      </a:pPr>
                      <a:r>
                        <a:rPr lang="en" sz="1000"/>
                        <a:t>0.9827960</a:t>
                      </a:r>
                      <a:endParaRPr sz="1000"/>
                    </a:p>
                  </a:txBody>
                  <a:tcPr marT="91425" marB="91425" marR="91425" marL="91425"/>
                </a:tc>
              </a:tr>
              <a:tr h="371550">
                <a:tc rowSpan="2">
                  <a:txBody>
                    <a:bodyPr/>
                    <a:lstStyle/>
                    <a:p>
                      <a:pPr indent="0" lvl="0" marL="0" rtl="0" algn="ctr">
                        <a:lnSpc>
                          <a:spcPct val="115000"/>
                        </a:lnSpc>
                        <a:spcBef>
                          <a:spcPts val="0"/>
                        </a:spcBef>
                        <a:spcAft>
                          <a:spcPts val="1200"/>
                        </a:spcAft>
                        <a:buNone/>
                      </a:pPr>
                      <a:r>
                        <a:rPr b="1" lang="en" sz="1500">
                          <a:solidFill>
                            <a:schemeClr val="dk2"/>
                          </a:solidFill>
                          <a:latin typeface="Nunito"/>
                          <a:ea typeface="Nunito"/>
                          <a:cs typeface="Nunito"/>
                          <a:sym typeface="Nunito"/>
                        </a:rPr>
                        <a:t>θ</a:t>
                      </a:r>
                      <a:endParaRPr b="1" sz="1600"/>
                    </a:p>
                  </a:txBody>
                  <a:tcPr marT="91425" marB="91425" marR="91425" marL="91425" anchor="ctr"/>
                </a:tc>
                <a:tc>
                  <a:txBody>
                    <a:bodyPr/>
                    <a:lstStyle/>
                    <a:p>
                      <a:pPr indent="0" lvl="0" marL="0" rtl="0" algn="l">
                        <a:spcBef>
                          <a:spcPts val="0"/>
                        </a:spcBef>
                        <a:spcAft>
                          <a:spcPts val="0"/>
                        </a:spcAft>
                        <a:buNone/>
                      </a:pPr>
                      <a:r>
                        <a:rPr lang="en" sz="1100"/>
                        <a:t>Mean</a:t>
                      </a:r>
                      <a:endParaRPr sz="1100"/>
                    </a:p>
                  </a:txBody>
                  <a:tcPr marT="91425" marB="91425" marR="91425" marL="91425"/>
                </a:tc>
                <a:tc>
                  <a:txBody>
                    <a:bodyPr/>
                    <a:lstStyle/>
                    <a:p>
                      <a:pPr indent="0" lvl="0" marL="0" rtl="0" algn="l">
                        <a:spcBef>
                          <a:spcPts val="0"/>
                        </a:spcBef>
                        <a:spcAft>
                          <a:spcPts val="0"/>
                        </a:spcAft>
                        <a:buNone/>
                      </a:pPr>
                      <a:r>
                        <a:rPr lang="en" sz="1000"/>
                        <a:t>0.26779</a:t>
                      </a:r>
                      <a:endParaRPr sz="1000"/>
                    </a:p>
                  </a:txBody>
                  <a:tcPr marT="91425" marB="91425" marR="91425" marL="91425"/>
                </a:tc>
                <a:tc>
                  <a:txBody>
                    <a:bodyPr/>
                    <a:lstStyle/>
                    <a:p>
                      <a:pPr indent="0" lvl="0" marL="0" rtl="0" algn="l">
                        <a:spcBef>
                          <a:spcPts val="0"/>
                        </a:spcBef>
                        <a:spcAft>
                          <a:spcPts val="0"/>
                        </a:spcAft>
                        <a:buNone/>
                      </a:pPr>
                      <a:r>
                        <a:rPr lang="en" sz="1000"/>
                        <a:t>0.28655</a:t>
                      </a:r>
                      <a:endParaRPr sz="1000"/>
                    </a:p>
                  </a:txBody>
                  <a:tcPr marT="91425" marB="91425" marR="91425" marL="91425"/>
                </a:tc>
                <a:tc>
                  <a:txBody>
                    <a:bodyPr/>
                    <a:lstStyle/>
                    <a:p>
                      <a:pPr indent="0" lvl="0" marL="0" rtl="0" algn="l">
                        <a:spcBef>
                          <a:spcPts val="0"/>
                        </a:spcBef>
                        <a:spcAft>
                          <a:spcPts val="0"/>
                        </a:spcAft>
                        <a:buNone/>
                      </a:pPr>
                      <a:r>
                        <a:rPr lang="en" sz="1000"/>
                        <a:t>0.28547</a:t>
                      </a:r>
                      <a:endParaRPr sz="1000"/>
                    </a:p>
                  </a:txBody>
                  <a:tcPr marT="91425" marB="91425" marR="91425" marL="91425"/>
                </a:tc>
                <a:tc>
                  <a:txBody>
                    <a:bodyPr/>
                    <a:lstStyle/>
                    <a:p>
                      <a:pPr indent="0" lvl="0" marL="0" rtl="0" algn="l">
                        <a:spcBef>
                          <a:spcPts val="0"/>
                        </a:spcBef>
                        <a:spcAft>
                          <a:spcPts val="0"/>
                        </a:spcAft>
                        <a:buNone/>
                      </a:pPr>
                      <a:r>
                        <a:rPr lang="en" sz="1000"/>
                        <a:t>0.27340</a:t>
                      </a:r>
                      <a:r>
                        <a:rPr lang="en" sz="1000"/>
                        <a:t>07</a:t>
                      </a:r>
                      <a:endParaRPr sz="1000"/>
                    </a:p>
                  </a:txBody>
                  <a:tcPr marT="91425" marB="91425" marR="91425" marL="91425"/>
                </a:tc>
                <a:tc>
                  <a:txBody>
                    <a:bodyPr/>
                    <a:lstStyle/>
                    <a:p>
                      <a:pPr indent="0" lvl="0" marL="0" rtl="0" algn="l">
                        <a:spcBef>
                          <a:spcPts val="0"/>
                        </a:spcBef>
                        <a:spcAft>
                          <a:spcPts val="0"/>
                        </a:spcAft>
                        <a:buNone/>
                      </a:pPr>
                      <a:r>
                        <a:rPr lang="en" sz="1000"/>
                        <a:t>0.3793452</a:t>
                      </a:r>
                      <a:endParaRPr sz="1000"/>
                    </a:p>
                  </a:txBody>
                  <a:tcPr marT="91425" marB="91425" marR="91425" marL="91425"/>
                </a:tc>
                <a:tc>
                  <a:txBody>
                    <a:bodyPr/>
                    <a:lstStyle/>
                    <a:p>
                      <a:pPr indent="0" lvl="0" marL="0" rtl="0" algn="l">
                        <a:spcBef>
                          <a:spcPts val="0"/>
                        </a:spcBef>
                        <a:spcAft>
                          <a:spcPts val="0"/>
                        </a:spcAft>
                        <a:buNone/>
                      </a:pPr>
                      <a:r>
                        <a:rPr lang="en" sz="1000"/>
                        <a:t>0.4011538</a:t>
                      </a:r>
                      <a:endParaRPr sz="1000"/>
                    </a:p>
                  </a:txBody>
                  <a:tcPr marT="91425" marB="91425" marR="91425" marL="91425"/>
                </a:tc>
                <a:tc>
                  <a:txBody>
                    <a:bodyPr/>
                    <a:lstStyle/>
                    <a:p>
                      <a:pPr indent="0" lvl="0" marL="0" rtl="0" algn="l">
                        <a:spcBef>
                          <a:spcPts val="0"/>
                        </a:spcBef>
                        <a:spcAft>
                          <a:spcPts val="0"/>
                        </a:spcAft>
                        <a:buNone/>
                      </a:pPr>
                      <a:r>
                        <a:rPr lang="en" sz="1000"/>
                        <a:t>0.3936024</a:t>
                      </a:r>
                      <a:endParaRPr sz="1000"/>
                    </a:p>
                  </a:txBody>
                  <a:tcPr marT="91425" marB="91425" marR="91425" marL="91425"/>
                </a:tc>
                <a:tc>
                  <a:txBody>
                    <a:bodyPr/>
                    <a:lstStyle/>
                    <a:p>
                      <a:pPr indent="0" lvl="0" marL="0" rtl="0" algn="l">
                        <a:spcBef>
                          <a:spcPts val="0"/>
                        </a:spcBef>
                        <a:spcAft>
                          <a:spcPts val="0"/>
                        </a:spcAft>
                        <a:buNone/>
                      </a:pPr>
                      <a:r>
                        <a:rPr lang="en" sz="1000"/>
                        <a:t>0.3799253</a:t>
                      </a:r>
                      <a:endParaRPr sz="1000"/>
                    </a:p>
                  </a:txBody>
                  <a:tcPr marT="91425" marB="91425" marR="91425" marL="91425"/>
                </a:tc>
              </a:tr>
              <a:tr h="371550">
                <a:tc vMerge="1"/>
                <a:tc>
                  <a:txBody>
                    <a:bodyPr/>
                    <a:lstStyle/>
                    <a:p>
                      <a:pPr indent="0" lvl="0" marL="0" rtl="0" algn="l">
                        <a:spcBef>
                          <a:spcPts val="0"/>
                        </a:spcBef>
                        <a:spcAft>
                          <a:spcPts val="0"/>
                        </a:spcAft>
                        <a:buNone/>
                      </a:pPr>
                      <a:r>
                        <a:rPr lang="en" sz="1100"/>
                        <a:t>SD</a:t>
                      </a:r>
                      <a:endParaRPr sz="1100"/>
                    </a:p>
                  </a:txBody>
                  <a:tcPr marT="91425" marB="91425" marR="91425" marL="91425"/>
                </a:tc>
                <a:tc>
                  <a:txBody>
                    <a:bodyPr/>
                    <a:lstStyle/>
                    <a:p>
                      <a:pPr indent="0" lvl="0" marL="0" rtl="0" algn="l">
                        <a:spcBef>
                          <a:spcPts val="0"/>
                        </a:spcBef>
                        <a:spcAft>
                          <a:spcPts val="0"/>
                        </a:spcAft>
                        <a:buNone/>
                      </a:pPr>
                      <a:r>
                        <a:rPr lang="en" sz="1000"/>
                        <a:t>0.01393</a:t>
                      </a:r>
                      <a:endParaRPr sz="1000"/>
                    </a:p>
                  </a:txBody>
                  <a:tcPr marT="91425" marB="91425" marR="91425" marL="91425"/>
                </a:tc>
                <a:tc>
                  <a:txBody>
                    <a:bodyPr/>
                    <a:lstStyle/>
                    <a:p>
                      <a:pPr indent="0" lvl="0" marL="0" rtl="0" algn="l">
                        <a:spcBef>
                          <a:spcPts val="0"/>
                        </a:spcBef>
                        <a:spcAft>
                          <a:spcPts val="0"/>
                        </a:spcAft>
                        <a:buNone/>
                      </a:pPr>
                      <a:r>
                        <a:rPr lang="en" sz="1000"/>
                        <a:t>0.02518</a:t>
                      </a:r>
                      <a:endParaRPr sz="1000"/>
                    </a:p>
                  </a:txBody>
                  <a:tcPr marT="91425" marB="91425" marR="91425" marL="91425"/>
                </a:tc>
                <a:tc>
                  <a:txBody>
                    <a:bodyPr/>
                    <a:lstStyle/>
                    <a:p>
                      <a:pPr indent="0" lvl="0" marL="0" rtl="0" algn="l">
                        <a:spcBef>
                          <a:spcPts val="0"/>
                        </a:spcBef>
                        <a:spcAft>
                          <a:spcPts val="0"/>
                        </a:spcAft>
                        <a:buNone/>
                      </a:pPr>
                      <a:r>
                        <a:rPr lang="en" sz="1000"/>
                        <a:t>0.01366</a:t>
                      </a:r>
                      <a:endParaRPr sz="1000"/>
                    </a:p>
                  </a:txBody>
                  <a:tcPr marT="91425" marB="91425" marR="91425" marL="91425"/>
                </a:tc>
                <a:tc>
                  <a:txBody>
                    <a:bodyPr/>
                    <a:lstStyle/>
                    <a:p>
                      <a:pPr indent="0" lvl="0" marL="0" rtl="0" algn="l">
                        <a:spcBef>
                          <a:spcPts val="0"/>
                        </a:spcBef>
                        <a:spcAft>
                          <a:spcPts val="0"/>
                        </a:spcAft>
                        <a:buNone/>
                      </a:pPr>
                      <a:r>
                        <a:rPr lang="en" sz="1000"/>
                        <a:t>0.0098</a:t>
                      </a:r>
                      <a:r>
                        <a:rPr lang="en" sz="1000"/>
                        <a:t>0</a:t>
                      </a:r>
                      <a:endParaRPr sz="1000"/>
                    </a:p>
                  </a:txBody>
                  <a:tcPr marT="91425" marB="91425" marR="91425" marL="91425"/>
                </a:tc>
                <a:tc>
                  <a:txBody>
                    <a:bodyPr/>
                    <a:lstStyle/>
                    <a:p>
                      <a:pPr indent="0" lvl="0" marL="0" rtl="0" algn="l">
                        <a:spcBef>
                          <a:spcPts val="0"/>
                        </a:spcBef>
                        <a:spcAft>
                          <a:spcPts val="0"/>
                        </a:spcAft>
                        <a:buNone/>
                      </a:pPr>
                      <a:r>
                        <a:rPr lang="en" sz="1000"/>
                        <a:t>0.0201299</a:t>
                      </a:r>
                      <a:endParaRPr sz="1000"/>
                    </a:p>
                  </a:txBody>
                  <a:tcPr marT="91425" marB="91425" marR="91425" marL="91425"/>
                </a:tc>
                <a:tc>
                  <a:txBody>
                    <a:bodyPr/>
                    <a:lstStyle/>
                    <a:p>
                      <a:pPr indent="0" lvl="0" marL="0" rtl="0" algn="l">
                        <a:spcBef>
                          <a:spcPts val="0"/>
                        </a:spcBef>
                        <a:spcAft>
                          <a:spcPts val="0"/>
                        </a:spcAft>
                        <a:buNone/>
                      </a:pPr>
                      <a:r>
                        <a:rPr lang="en" sz="1000"/>
                        <a:t>0.0297646</a:t>
                      </a:r>
                      <a:endParaRPr sz="1000"/>
                    </a:p>
                  </a:txBody>
                  <a:tcPr marT="91425" marB="91425" marR="91425" marL="91425"/>
                </a:tc>
                <a:tc>
                  <a:txBody>
                    <a:bodyPr/>
                    <a:lstStyle/>
                    <a:p>
                      <a:pPr indent="0" lvl="0" marL="0" rtl="0" algn="l">
                        <a:spcBef>
                          <a:spcPts val="0"/>
                        </a:spcBef>
                        <a:spcAft>
                          <a:spcPts val="0"/>
                        </a:spcAft>
                        <a:buNone/>
                      </a:pPr>
                      <a:r>
                        <a:rPr lang="en" sz="1000"/>
                        <a:t>0.0261246</a:t>
                      </a:r>
                      <a:endParaRPr sz="1000"/>
                    </a:p>
                  </a:txBody>
                  <a:tcPr marT="91425" marB="91425" marR="91425" marL="91425"/>
                </a:tc>
                <a:tc>
                  <a:txBody>
                    <a:bodyPr/>
                    <a:lstStyle/>
                    <a:p>
                      <a:pPr indent="0" lvl="0" marL="0" rtl="0" algn="l">
                        <a:spcBef>
                          <a:spcPts val="0"/>
                        </a:spcBef>
                        <a:spcAft>
                          <a:spcPts val="0"/>
                        </a:spcAft>
                        <a:buNone/>
                      </a:pPr>
                      <a:r>
                        <a:rPr lang="en" sz="1000"/>
                        <a:t>0.0136194</a:t>
                      </a:r>
                      <a:endParaRPr sz="1000"/>
                    </a:p>
                  </a:txBody>
                  <a:tcPr marT="91425" marB="91425" marR="91425" marL="91425"/>
                </a:tc>
              </a:tr>
              <a:tr h="371550">
                <a:tc rowSpan="2">
                  <a:txBody>
                    <a:bodyPr/>
                    <a:lstStyle/>
                    <a:p>
                      <a:pPr indent="0" lvl="0" marL="0" rtl="0" algn="ctr">
                        <a:lnSpc>
                          <a:spcPct val="115000"/>
                        </a:lnSpc>
                        <a:spcBef>
                          <a:spcPts val="0"/>
                        </a:spcBef>
                        <a:spcAft>
                          <a:spcPts val="1200"/>
                        </a:spcAft>
                        <a:buNone/>
                      </a:pPr>
                      <a:r>
                        <a:rPr b="1" lang="en" sz="1500">
                          <a:solidFill>
                            <a:schemeClr val="dk2"/>
                          </a:solidFill>
                          <a:latin typeface="Nunito"/>
                          <a:ea typeface="Nunito"/>
                          <a:cs typeface="Nunito"/>
                          <a:sym typeface="Nunito"/>
                        </a:rPr>
                        <a:t>μ</a:t>
                      </a:r>
                      <a:endParaRPr b="1" sz="1600"/>
                    </a:p>
                  </a:txBody>
                  <a:tcPr marT="91425" marB="91425" marR="91425" marL="91425" anchor="ctr"/>
                </a:tc>
                <a:tc>
                  <a:txBody>
                    <a:bodyPr/>
                    <a:lstStyle/>
                    <a:p>
                      <a:pPr indent="0" lvl="0" marL="0" rtl="0" algn="l">
                        <a:spcBef>
                          <a:spcPts val="0"/>
                        </a:spcBef>
                        <a:spcAft>
                          <a:spcPts val="0"/>
                        </a:spcAft>
                        <a:buNone/>
                      </a:pPr>
                      <a:r>
                        <a:rPr lang="en" sz="1100"/>
                        <a:t>Mean</a:t>
                      </a:r>
                      <a:endParaRPr sz="1100"/>
                    </a:p>
                  </a:txBody>
                  <a:tcPr marT="91425" marB="91425" marR="91425" marL="91425"/>
                </a:tc>
                <a:tc>
                  <a:txBody>
                    <a:bodyPr/>
                    <a:lstStyle/>
                    <a:p>
                      <a:pPr indent="0" lvl="0" marL="0" rtl="0" algn="l">
                        <a:spcBef>
                          <a:spcPts val="0"/>
                        </a:spcBef>
                        <a:spcAft>
                          <a:spcPts val="0"/>
                        </a:spcAft>
                        <a:buNone/>
                      </a:pPr>
                      <a:r>
                        <a:rPr lang="en" sz="1000"/>
                        <a:t>1.440533</a:t>
                      </a:r>
                      <a:endParaRPr sz="1000"/>
                    </a:p>
                  </a:txBody>
                  <a:tcPr marT="91425" marB="91425" marR="91425" marL="91425"/>
                </a:tc>
                <a:tc>
                  <a:txBody>
                    <a:bodyPr/>
                    <a:lstStyle/>
                    <a:p>
                      <a:pPr indent="0" lvl="0" marL="0" rtl="0" algn="l">
                        <a:spcBef>
                          <a:spcPts val="0"/>
                        </a:spcBef>
                        <a:spcAft>
                          <a:spcPts val="0"/>
                        </a:spcAft>
                        <a:buNone/>
                      </a:pPr>
                      <a:r>
                        <a:rPr lang="en" sz="1000"/>
                        <a:t>1.659132</a:t>
                      </a:r>
                      <a:endParaRPr sz="1000"/>
                    </a:p>
                  </a:txBody>
                  <a:tcPr marT="91425" marB="91425" marR="91425" marL="91425"/>
                </a:tc>
                <a:tc>
                  <a:txBody>
                    <a:bodyPr/>
                    <a:lstStyle/>
                    <a:p>
                      <a:pPr indent="0" lvl="0" marL="0" rtl="0" algn="l">
                        <a:spcBef>
                          <a:spcPts val="0"/>
                        </a:spcBef>
                        <a:spcAft>
                          <a:spcPts val="0"/>
                        </a:spcAft>
                        <a:buNone/>
                      </a:pPr>
                      <a:r>
                        <a:rPr lang="en" sz="1000"/>
                        <a:t>1.588661</a:t>
                      </a:r>
                      <a:endParaRPr sz="1000"/>
                    </a:p>
                  </a:txBody>
                  <a:tcPr marT="91425" marB="91425" marR="91425" marL="91425"/>
                </a:tc>
                <a:tc>
                  <a:txBody>
                    <a:bodyPr/>
                    <a:lstStyle/>
                    <a:p>
                      <a:pPr indent="0" lvl="0" marL="0" rtl="0" algn="l">
                        <a:spcBef>
                          <a:spcPts val="0"/>
                        </a:spcBef>
                        <a:spcAft>
                          <a:spcPts val="0"/>
                        </a:spcAft>
                        <a:buNone/>
                      </a:pPr>
                      <a:r>
                        <a:rPr lang="en" sz="1000"/>
                        <a:t>1.54191</a:t>
                      </a:r>
                      <a:endParaRPr sz="1000"/>
                    </a:p>
                  </a:txBody>
                  <a:tcPr marT="91425" marB="91425" marR="91425" marL="91425"/>
                </a:tc>
                <a:tc>
                  <a:txBody>
                    <a:bodyPr/>
                    <a:lstStyle/>
                    <a:p>
                      <a:pPr indent="0" lvl="0" marL="0" rtl="0" algn="l">
                        <a:spcBef>
                          <a:spcPts val="0"/>
                        </a:spcBef>
                        <a:spcAft>
                          <a:spcPts val="0"/>
                        </a:spcAft>
                        <a:buNone/>
                      </a:pPr>
                      <a:r>
                        <a:rPr lang="en" sz="1000"/>
                        <a:t>1.0025513</a:t>
                      </a:r>
                      <a:endParaRPr sz="1000"/>
                    </a:p>
                  </a:txBody>
                  <a:tcPr marT="91425" marB="91425" marR="91425" marL="91425"/>
                </a:tc>
                <a:tc>
                  <a:txBody>
                    <a:bodyPr/>
                    <a:lstStyle/>
                    <a:p>
                      <a:pPr indent="0" lvl="0" marL="0" rtl="0" algn="l">
                        <a:spcBef>
                          <a:spcPts val="0"/>
                        </a:spcBef>
                        <a:spcAft>
                          <a:spcPts val="0"/>
                        </a:spcAft>
                        <a:buNone/>
                      </a:pPr>
                      <a:r>
                        <a:rPr lang="en" sz="1000"/>
                        <a:t>1.0957227</a:t>
                      </a:r>
                      <a:endParaRPr sz="1000"/>
                    </a:p>
                  </a:txBody>
                  <a:tcPr marT="91425" marB="91425" marR="91425" marL="91425"/>
                </a:tc>
                <a:tc>
                  <a:txBody>
                    <a:bodyPr/>
                    <a:lstStyle/>
                    <a:p>
                      <a:pPr indent="0" lvl="0" marL="0" rtl="0" algn="l">
                        <a:spcBef>
                          <a:spcPts val="0"/>
                        </a:spcBef>
                        <a:spcAft>
                          <a:spcPts val="0"/>
                        </a:spcAft>
                        <a:buNone/>
                      </a:pPr>
                      <a:r>
                        <a:rPr lang="en" sz="1000"/>
                        <a:t>1.1193433</a:t>
                      </a:r>
                      <a:endParaRPr/>
                    </a:p>
                  </a:txBody>
                  <a:tcPr marT="91425" marB="91425" marR="91425" marL="91425"/>
                </a:tc>
                <a:tc>
                  <a:txBody>
                    <a:bodyPr/>
                    <a:lstStyle/>
                    <a:p>
                      <a:pPr indent="0" lvl="0" marL="0" rtl="0" algn="l">
                        <a:spcBef>
                          <a:spcPts val="0"/>
                        </a:spcBef>
                        <a:spcAft>
                          <a:spcPts val="0"/>
                        </a:spcAft>
                        <a:buNone/>
                      </a:pPr>
                      <a:r>
                        <a:rPr lang="en" sz="1000"/>
                        <a:t>1.0592301</a:t>
                      </a:r>
                      <a:endParaRPr sz="1000"/>
                    </a:p>
                  </a:txBody>
                  <a:tcPr marT="91425" marB="91425" marR="91425" marL="91425"/>
                </a:tc>
              </a:tr>
              <a:tr h="371550">
                <a:tc vMerge="1"/>
                <a:tc>
                  <a:txBody>
                    <a:bodyPr/>
                    <a:lstStyle/>
                    <a:p>
                      <a:pPr indent="0" lvl="0" marL="0" rtl="0" algn="l">
                        <a:spcBef>
                          <a:spcPts val="0"/>
                        </a:spcBef>
                        <a:spcAft>
                          <a:spcPts val="0"/>
                        </a:spcAft>
                        <a:buNone/>
                      </a:pPr>
                      <a:r>
                        <a:rPr lang="en" sz="1100"/>
                        <a:t>SD</a:t>
                      </a:r>
                      <a:endParaRPr sz="1100"/>
                    </a:p>
                  </a:txBody>
                  <a:tcPr marT="91425" marB="91425" marR="91425" marL="91425"/>
                </a:tc>
                <a:tc>
                  <a:txBody>
                    <a:bodyPr/>
                    <a:lstStyle/>
                    <a:p>
                      <a:pPr indent="0" lvl="0" marL="0" rtl="0" algn="l">
                        <a:spcBef>
                          <a:spcPts val="0"/>
                        </a:spcBef>
                        <a:spcAft>
                          <a:spcPts val="0"/>
                        </a:spcAft>
                        <a:buNone/>
                      </a:pPr>
                      <a:r>
                        <a:rPr lang="en" sz="1000"/>
                        <a:t>0.05414</a:t>
                      </a:r>
                      <a:endParaRPr sz="1000"/>
                    </a:p>
                  </a:txBody>
                  <a:tcPr marT="91425" marB="91425" marR="91425" marL="91425"/>
                </a:tc>
                <a:tc>
                  <a:txBody>
                    <a:bodyPr/>
                    <a:lstStyle/>
                    <a:p>
                      <a:pPr indent="0" lvl="0" marL="0" rtl="0" algn="l">
                        <a:spcBef>
                          <a:spcPts val="0"/>
                        </a:spcBef>
                        <a:spcAft>
                          <a:spcPts val="0"/>
                        </a:spcAft>
                        <a:buNone/>
                      </a:pPr>
                      <a:r>
                        <a:rPr lang="en" sz="1000"/>
                        <a:t>0.10416</a:t>
                      </a:r>
                      <a:endParaRPr sz="1000"/>
                    </a:p>
                  </a:txBody>
                  <a:tcPr marT="91425" marB="91425" marR="91425" marL="91425"/>
                </a:tc>
                <a:tc>
                  <a:txBody>
                    <a:bodyPr/>
                    <a:lstStyle/>
                    <a:p>
                      <a:pPr indent="0" lvl="0" marL="0" rtl="0" algn="l">
                        <a:spcBef>
                          <a:spcPts val="0"/>
                        </a:spcBef>
                        <a:spcAft>
                          <a:spcPts val="0"/>
                        </a:spcAft>
                        <a:buNone/>
                      </a:pPr>
                      <a:r>
                        <a:rPr lang="en" sz="1000"/>
                        <a:t>0.12236</a:t>
                      </a:r>
                      <a:endParaRPr sz="1000"/>
                    </a:p>
                  </a:txBody>
                  <a:tcPr marT="91425" marB="91425" marR="91425" marL="91425"/>
                </a:tc>
                <a:tc>
                  <a:txBody>
                    <a:bodyPr/>
                    <a:lstStyle/>
                    <a:p>
                      <a:pPr indent="0" lvl="0" marL="0" rtl="0" algn="l">
                        <a:spcBef>
                          <a:spcPts val="0"/>
                        </a:spcBef>
                        <a:spcAft>
                          <a:spcPts val="0"/>
                        </a:spcAft>
                        <a:buNone/>
                      </a:pPr>
                      <a:r>
                        <a:rPr lang="en" sz="1000"/>
                        <a:t>0.05230</a:t>
                      </a:r>
                      <a:endParaRPr sz="1000"/>
                    </a:p>
                  </a:txBody>
                  <a:tcPr marT="91425" marB="91425" marR="91425" marL="91425"/>
                </a:tc>
                <a:tc>
                  <a:txBody>
                    <a:bodyPr/>
                    <a:lstStyle/>
                    <a:p>
                      <a:pPr indent="0" lvl="0" marL="0" rtl="0" algn="l">
                        <a:spcBef>
                          <a:spcPts val="0"/>
                        </a:spcBef>
                        <a:spcAft>
                          <a:spcPts val="0"/>
                        </a:spcAft>
                        <a:buNone/>
                      </a:pPr>
                      <a:r>
                        <a:rPr lang="en" sz="1000"/>
                        <a:t>0.0417478</a:t>
                      </a:r>
                      <a:endParaRPr sz="1000"/>
                    </a:p>
                  </a:txBody>
                  <a:tcPr marT="91425" marB="91425" marR="91425" marL="91425"/>
                </a:tc>
                <a:tc>
                  <a:txBody>
                    <a:bodyPr/>
                    <a:lstStyle/>
                    <a:p>
                      <a:pPr indent="0" lvl="0" marL="0" rtl="0" algn="l">
                        <a:spcBef>
                          <a:spcPts val="0"/>
                        </a:spcBef>
                        <a:spcAft>
                          <a:spcPts val="0"/>
                        </a:spcAft>
                        <a:buNone/>
                      </a:pPr>
                      <a:r>
                        <a:rPr lang="en" sz="1000"/>
                        <a:t>0.0373864</a:t>
                      </a:r>
                      <a:endParaRPr sz="1000"/>
                    </a:p>
                  </a:txBody>
                  <a:tcPr marT="91425" marB="91425" marR="91425" marL="91425"/>
                </a:tc>
                <a:tc>
                  <a:txBody>
                    <a:bodyPr/>
                    <a:lstStyle/>
                    <a:p>
                      <a:pPr indent="0" lvl="0" marL="0" rtl="0" algn="l">
                        <a:spcBef>
                          <a:spcPts val="0"/>
                        </a:spcBef>
                        <a:spcAft>
                          <a:spcPts val="0"/>
                        </a:spcAft>
                        <a:buNone/>
                      </a:pPr>
                      <a:r>
                        <a:rPr lang="en" sz="1000"/>
                        <a:t>0.0439848</a:t>
                      </a:r>
                      <a:endParaRPr sz="1000"/>
                    </a:p>
                  </a:txBody>
                  <a:tcPr marT="91425" marB="91425" marR="91425" marL="91425"/>
                </a:tc>
                <a:tc>
                  <a:txBody>
                    <a:bodyPr/>
                    <a:lstStyle/>
                    <a:p>
                      <a:pPr indent="0" lvl="0" marL="0" rtl="0" algn="l">
                        <a:spcBef>
                          <a:spcPts val="0"/>
                        </a:spcBef>
                        <a:spcAft>
                          <a:spcPts val="0"/>
                        </a:spcAft>
                        <a:buNone/>
                      </a:pPr>
                      <a:r>
                        <a:rPr lang="en" sz="1000"/>
                        <a:t>0.0232571</a:t>
                      </a:r>
                      <a:endParaRPr sz="1000"/>
                    </a:p>
                  </a:txBody>
                  <a:tcPr marT="91425" marB="91425" marR="91425" marL="91425"/>
                </a:tc>
              </a:tr>
            </a:tbl>
          </a:graphicData>
        </a:graphic>
      </p:graphicFrame>
      <p:sp>
        <p:nvSpPr>
          <p:cNvPr id="444" name="Google Shape;444;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Presentation Outline</a:t>
            </a:r>
            <a:endParaRPr/>
          </a:p>
        </p:txBody>
      </p:sp>
      <p:sp>
        <p:nvSpPr>
          <p:cNvPr id="284" name="Google Shape;284;p14"/>
          <p:cNvSpPr txBox="1"/>
          <p:nvPr/>
        </p:nvSpPr>
        <p:spPr>
          <a:xfrm>
            <a:off x="1303800" y="1951475"/>
            <a:ext cx="582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Nunito"/>
                <a:ea typeface="Nunito"/>
                <a:cs typeface="Nunito"/>
                <a:sym typeface="Nunito"/>
              </a:rPr>
              <a:t>Introduction</a:t>
            </a:r>
            <a:endParaRPr b="1" sz="2100">
              <a:latin typeface="Nunito"/>
              <a:ea typeface="Nunito"/>
              <a:cs typeface="Nunito"/>
              <a:sym typeface="Nunito"/>
            </a:endParaRPr>
          </a:p>
        </p:txBody>
      </p:sp>
      <p:sp>
        <p:nvSpPr>
          <p:cNvPr id="285" name="Google Shape;285;p14"/>
          <p:cNvSpPr txBox="1"/>
          <p:nvPr/>
        </p:nvSpPr>
        <p:spPr>
          <a:xfrm>
            <a:off x="1303800" y="2459375"/>
            <a:ext cx="582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Nunito"/>
                <a:ea typeface="Nunito"/>
                <a:cs typeface="Nunito"/>
                <a:sym typeface="Nunito"/>
              </a:rPr>
              <a:t>Data Description and Exploratory Analysis</a:t>
            </a:r>
            <a:endParaRPr b="1" sz="2100">
              <a:latin typeface="Nunito"/>
              <a:ea typeface="Nunito"/>
              <a:cs typeface="Nunito"/>
              <a:sym typeface="Nunito"/>
            </a:endParaRPr>
          </a:p>
        </p:txBody>
      </p:sp>
      <p:sp>
        <p:nvSpPr>
          <p:cNvPr id="286" name="Google Shape;286;p14"/>
          <p:cNvSpPr txBox="1"/>
          <p:nvPr/>
        </p:nvSpPr>
        <p:spPr>
          <a:xfrm>
            <a:off x="1303800" y="3475175"/>
            <a:ext cx="582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Nunito"/>
                <a:ea typeface="Nunito"/>
                <a:cs typeface="Nunito"/>
                <a:sym typeface="Nunito"/>
              </a:rPr>
              <a:t>Findings and Results</a:t>
            </a:r>
            <a:endParaRPr b="1" sz="2100">
              <a:latin typeface="Nunito"/>
              <a:ea typeface="Nunito"/>
              <a:cs typeface="Nunito"/>
              <a:sym typeface="Nunito"/>
            </a:endParaRPr>
          </a:p>
        </p:txBody>
      </p:sp>
      <p:sp>
        <p:nvSpPr>
          <p:cNvPr id="287" name="Google Shape;287;p14"/>
          <p:cNvSpPr txBox="1"/>
          <p:nvPr/>
        </p:nvSpPr>
        <p:spPr>
          <a:xfrm>
            <a:off x="1303800" y="2967275"/>
            <a:ext cx="582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Nunito"/>
                <a:ea typeface="Nunito"/>
                <a:cs typeface="Nunito"/>
                <a:sym typeface="Nunito"/>
              </a:rPr>
              <a:t>Modelling Heat Index</a:t>
            </a:r>
            <a:endParaRPr b="1" sz="2100">
              <a:latin typeface="Nunito"/>
              <a:ea typeface="Nunito"/>
              <a:cs typeface="Nunito"/>
              <a:sym typeface="Nunito"/>
            </a:endParaRPr>
          </a:p>
        </p:txBody>
      </p:sp>
      <p:sp>
        <p:nvSpPr>
          <p:cNvPr id="288" name="Google Shape;288;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14"/>
          <p:cNvSpPr txBox="1"/>
          <p:nvPr/>
        </p:nvSpPr>
        <p:spPr>
          <a:xfrm>
            <a:off x="1303800" y="3983075"/>
            <a:ext cx="582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Nunito"/>
                <a:ea typeface="Nunito"/>
                <a:cs typeface="Nunito"/>
                <a:sym typeface="Nunito"/>
              </a:rPr>
              <a:t>References</a:t>
            </a:r>
            <a:endParaRPr b="1" sz="21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2"/>
          <p:cNvSpPr txBox="1"/>
          <p:nvPr/>
        </p:nvSpPr>
        <p:spPr>
          <a:xfrm>
            <a:off x="716858" y="532350"/>
            <a:ext cx="2994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Nunito"/>
                <a:ea typeface="Nunito"/>
                <a:cs typeface="Nunito"/>
                <a:sym typeface="Nunito"/>
              </a:rPr>
              <a:t>Champaign</a:t>
            </a:r>
            <a:endParaRPr b="1" sz="1600">
              <a:latin typeface="Nunito"/>
              <a:ea typeface="Nunito"/>
              <a:cs typeface="Nunito"/>
              <a:sym typeface="Nunito"/>
            </a:endParaRPr>
          </a:p>
        </p:txBody>
      </p:sp>
      <p:sp>
        <p:nvSpPr>
          <p:cNvPr id="450" name="Google Shape;450;p3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800">
                <a:latin typeface="Maven Pro"/>
                <a:ea typeface="Maven Pro"/>
                <a:cs typeface="Maven Pro"/>
                <a:sym typeface="Maven Pro"/>
              </a:rPr>
              <a:t>Decade Results</a:t>
            </a:r>
            <a:endParaRPr b="1" sz="2800">
              <a:latin typeface="Maven Pro"/>
              <a:ea typeface="Maven Pro"/>
              <a:cs typeface="Maven Pro"/>
              <a:sym typeface="Maven Pro"/>
            </a:endParaRPr>
          </a:p>
          <a:p>
            <a:pPr indent="0" lvl="0" marL="0" rtl="0" algn="l">
              <a:spcBef>
                <a:spcPts val="0"/>
              </a:spcBef>
              <a:spcAft>
                <a:spcPts val="0"/>
              </a:spcAft>
              <a:buNone/>
            </a:pPr>
            <a:r>
              <a:t/>
            </a:r>
            <a:endParaRPr/>
          </a:p>
        </p:txBody>
      </p:sp>
      <p:sp>
        <p:nvSpPr>
          <p:cNvPr id="451" name="Google Shape;451;p32"/>
          <p:cNvSpPr txBox="1"/>
          <p:nvPr/>
        </p:nvSpPr>
        <p:spPr>
          <a:xfrm>
            <a:off x="5284358" y="574250"/>
            <a:ext cx="2994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Nunito"/>
                <a:ea typeface="Nunito"/>
                <a:cs typeface="Nunito"/>
                <a:sym typeface="Nunito"/>
              </a:rPr>
              <a:t>St. Charles</a:t>
            </a:r>
            <a:endParaRPr b="1" sz="1600">
              <a:latin typeface="Nunito"/>
              <a:ea typeface="Nunito"/>
              <a:cs typeface="Nunito"/>
              <a:sym typeface="Nunito"/>
            </a:endParaRPr>
          </a:p>
        </p:txBody>
      </p:sp>
      <p:pic>
        <p:nvPicPr>
          <p:cNvPr id="452" name="Google Shape;452;p32"/>
          <p:cNvPicPr preferRelativeResize="0"/>
          <p:nvPr/>
        </p:nvPicPr>
        <p:blipFill>
          <a:blip r:embed="rId3">
            <a:alphaModFix/>
          </a:blip>
          <a:stretch>
            <a:fillRect/>
          </a:stretch>
        </p:blipFill>
        <p:spPr>
          <a:xfrm>
            <a:off x="152400" y="1115850"/>
            <a:ext cx="4267200" cy="2636520"/>
          </a:xfrm>
          <a:prstGeom prst="rect">
            <a:avLst/>
          </a:prstGeom>
          <a:noFill/>
          <a:ln>
            <a:noFill/>
          </a:ln>
        </p:spPr>
      </p:pic>
      <p:sp>
        <p:nvSpPr>
          <p:cNvPr id="453" name="Google Shape;453;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54" name="Google Shape;454;p32"/>
          <p:cNvPicPr preferRelativeResize="0"/>
          <p:nvPr/>
        </p:nvPicPr>
        <p:blipFill>
          <a:blip r:embed="rId4">
            <a:alphaModFix/>
          </a:blip>
          <a:stretch>
            <a:fillRect/>
          </a:stretch>
        </p:blipFill>
        <p:spPr>
          <a:xfrm>
            <a:off x="4853910" y="1115850"/>
            <a:ext cx="3855791" cy="263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460" name="Google Shape;460;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1" name="Google Shape;461;p33"/>
          <p:cNvSpPr txBox="1"/>
          <p:nvPr>
            <p:ph idx="1" type="body"/>
          </p:nvPr>
        </p:nvSpPr>
        <p:spPr>
          <a:xfrm>
            <a:off x="1303800" y="1597875"/>
            <a:ext cx="7284900" cy="341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Sample Covariance and Theoretical Covariance Comparison</a:t>
            </a:r>
            <a:endParaRPr/>
          </a:p>
          <a:p>
            <a:pPr indent="-311150" lvl="0" marL="457200" rtl="0" algn="l">
              <a:spcBef>
                <a:spcPts val="1200"/>
              </a:spcBef>
              <a:spcAft>
                <a:spcPts val="0"/>
              </a:spcAft>
              <a:buSzPts val="1300"/>
              <a:buChar char="●"/>
            </a:pPr>
            <a:r>
              <a:rPr lang="en"/>
              <a:t>Champaign sample covariances are similar to St. Charles, but have less drastic drops compared to St. Charles.</a:t>
            </a:r>
            <a:endParaRPr/>
          </a:p>
          <a:p>
            <a:pPr indent="-311150" lvl="0" marL="457200" rtl="0" algn="l">
              <a:spcBef>
                <a:spcPts val="0"/>
              </a:spcBef>
              <a:spcAft>
                <a:spcPts val="0"/>
              </a:spcAft>
              <a:buSzPts val="1300"/>
              <a:buChar char="●"/>
            </a:pPr>
            <a:r>
              <a:rPr lang="en"/>
              <a:t>Both Champaign and St. Charles have distant correlations after 3 lag days.</a:t>
            </a:r>
            <a:endParaRPr/>
          </a:p>
          <a:p>
            <a:pPr indent="-311150" lvl="0" marL="457200" rtl="0" algn="l">
              <a:spcBef>
                <a:spcPts val="0"/>
              </a:spcBef>
              <a:spcAft>
                <a:spcPts val="0"/>
              </a:spcAft>
              <a:buSzPts val="1300"/>
              <a:buChar char="●"/>
            </a:pPr>
            <a:r>
              <a:rPr lang="en"/>
              <a:t>RPPM preserves the sample moments for Lag 1 and Lag 2 covariances.</a:t>
            </a:r>
            <a:endParaRPr/>
          </a:p>
          <a:p>
            <a:pPr indent="0" lvl="0" marL="0" rtl="0" algn="l">
              <a:spcBef>
                <a:spcPts val="1200"/>
              </a:spcBef>
              <a:spcAft>
                <a:spcPts val="0"/>
              </a:spcAft>
              <a:buNone/>
            </a:pPr>
            <a:r>
              <a:rPr b="1" lang="en"/>
              <a:t>Decadal Analysis of Parameters</a:t>
            </a:r>
            <a:endParaRPr b="1"/>
          </a:p>
          <a:p>
            <a:pPr indent="-311150" lvl="0" marL="457200" rtl="0" algn="l">
              <a:spcBef>
                <a:spcPts val="1200"/>
              </a:spcBef>
              <a:spcAft>
                <a:spcPts val="0"/>
              </a:spcAft>
              <a:buSzPts val="1300"/>
              <a:buChar char="●"/>
            </a:pPr>
            <a:r>
              <a:rPr lang="en"/>
              <a:t>All parameters for both areas showed an increase between the first and second decade.</a:t>
            </a:r>
            <a:endParaRPr/>
          </a:p>
          <a:p>
            <a:pPr indent="-311150" lvl="0" marL="457200" rtl="0" algn="l">
              <a:spcBef>
                <a:spcPts val="0"/>
              </a:spcBef>
              <a:spcAft>
                <a:spcPts val="0"/>
              </a:spcAft>
              <a:buSzPts val="1300"/>
              <a:buChar char="●"/>
            </a:pPr>
            <a:r>
              <a:rPr lang="en"/>
              <a:t>The 95% confidence interval perfectly captures the observed samples.</a:t>
            </a:r>
            <a:endParaRPr/>
          </a:p>
          <a:p>
            <a:pPr indent="-311150" lvl="0" marL="457200" rtl="0" algn="l">
              <a:spcBef>
                <a:spcPts val="0"/>
              </a:spcBef>
              <a:spcAft>
                <a:spcPts val="0"/>
              </a:spcAft>
              <a:buSzPts val="1300"/>
              <a:buChar char="●"/>
            </a:pPr>
            <a:r>
              <a:rPr lang="en"/>
              <a:t>Slight variation, but no evident increasing or decreasing trends.</a:t>
            </a:r>
            <a:endParaRPr/>
          </a:p>
          <a:p>
            <a:pPr indent="-311150" lvl="0" marL="457200" rtl="0" algn="l">
              <a:spcBef>
                <a:spcPts val="0"/>
              </a:spcBef>
              <a:spcAft>
                <a:spcPts val="0"/>
              </a:spcAft>
              <a:buSzPts val="1300"/>
              <a:buChar char="●"/>
            </a:pPr>
            <a:r>
              <a:rPr lang="en"/>
              <a:t>Champaign has larger variation for λ and μ, while St. Charles has a larger variance for θ</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and Future Work</a:t>
            </a:r>
            <a:endParaRPr/>
          </a:p>
        </p:txBody>
      </p:sp>
      <p:sp>
        <p:nvSpPr>
          <p:cNvPr id="467" name="Google Shape;467;p34"/>
          <p:cNvSpPr txBox="1"/>
          <p:nvPr>
            <p:ph idx="1" type="body"/>
          </p:nvPr>
        </p:nvSpPr>
        <p:spPr>
          <a:xfrm>
            <a:off x="1303800" y="196290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RPPM </a:t>
            </a:r>
            <a:r>
              <a:rPr lang="en"/>
              <a:t>methodology</a:t>
            </a:r>
            <a:r>
              <a:rPr lang="en"/>
              <a:t> assumes the random variables Intensity and Duration to be independent</a:t>
            </a:r>
            <a:endParaRPr/>
          </a:p>
          <a:p>
            <a:pPr indent="-298450" lvl="1" marL="914400" rtl="0" algn="l">
              <a:spcBef>
                <a:spcPts val="0"/>
              </a:spcBef>
              <a:spcAft>
                <a:spcPts val="0"/>
              </a:spcAft>
              <a:buSzPts val="1100"/>
              <a:buChar char="○"/>
            </a:pPr>
            <a:r>
              <a:rPr lang="en"/>
              <a:t>Assumption can be relaxed by using other extensions or derivations of the RPPM</a:t>
            </a:r>
            <a:endParaRPr/>
          </a:p>
          <a:p>
            <a:pPr indent="-311150" lvl="0" marL="457200" rtl="0" algn="l">
              <a:spcBef>
                <a:spcPts val="0"/>
              </a:spcBef>
              <a:spcAft>
                <a:spcPts val="0"/>
              </a:spcAft>
              <a:buSzPts val="1300"/>
              <a:buChar char="●"/>
            </a:pPr>
            <a:r>
              <a:rPr lang="en"/>
              <a:t>Investigate</a:t>
            </a:r>
            <a:r>
              <a:rPr lang="en"/>
              <a:t> other</a:t>
            </a:r>
            <a:r>
              <a:rPr lang="en"/>
              <a:t> definitions of Heat Waves</a:t>
            </a:r>
            <a:endParaRPr/>
          </a:p>
          <a:p>
            <a:pPr indent="-298450" lvl="1" marL="914400" rtl="0" algn="l">
              <a:spcBef>
                <a:spcPts val="0"/>
              </a:spcBef>
              <a:spcAft>
                <a:spcPts val="0"/>
              </a:spcAft>
              <a:buSzPts val="1100"/>
              <a:buChar char="○"/>
            </a:pPr>
            <a:r>
              <a:rPr lang="en"/>
              <a:t>E.g Different heat index formula or threshold</a:t>
            </a:r>
            <a:endParaRPr/>
          </a:p>
          <a:p>
            <a:pPr indent="-311150" lvl="0" marL="457200" rtl="0" algn="l">
              <a:spcBef>
                <a:spcPts val="0"/>
              </a:spcBef>
              <a:spcAft>
                <a:spcPts val="0"/>
              </a:spcAft>
              <a:buSzPts val="1300"/>
              <a:buChar char="●"/>
            </a:pPr>
            <a:r>
              <a:rPr lang="en"/>
              <a:t>Fit the RPPM for other locations to evaluate the spatial variability of the RPPM parameters</a:t>
            </a:r>
            <a:endParaRPr/>
          </a:p>
          <a:p>
            <a:pPr indent="-298450" lvl="1" marL="914400" rtl="0" algn="l">
              <a:spcBef>
                <a:spcPts val="0"/>
              </a:spcBef>
              <a:spcAft>
                <a:spcPts val="0"/>
              </a:spcAft>
              <a:buSzPts val="1100"/>
              <a:buChar char="○"/>
            </a:pPr>
            <a:r>
              <a:rPr lang="en"/>
              <a:t>Global situation</a:t>
            </a:r>
            <a:endParaRPr/>
          </a:p>
          <a:p>
            <a:pPr indent="-311150" lvl="0" marL="457200" rtl="0" algn="l">
              <a:spcBef>
                <a:spcPts val="0"/>
              </a:spcBef>
              <a:spcAft>
                <a:spcPts val="0"/>
              </a:spcAft>
              <a:buSzPts val="1300"/>
              <a:buChar char="●"/>
            </a:pPr>
            <a:r>
              <a:rPr lang="en"/>
              <a:t>Use the RPPM for simulation of synthetic heat waves time series</a:t>
            </a:r>
            <a:endParaRPr/>
          </a:p>
          <a:p>
            <a:pPr indent="-311150" lvl="0" marL="457200" rtl="0" algn="l">
              <a:spcBef>
                <a:spcPts val="0"/>
              </a:spcBef>
              <a:spcAft>
                <a:spcPts val="0"/>
              </a:spcAft>
              <a:buSzPts val="1300"/>
              <a:buChar char="●"/>
            </a:pPr>
            <a:r>
              <a:rPr lang="en"/>
              <a:t>Use future projections of climate data to evaluate future changes of the RPPM parameters</a:t>
            </a:r>
            <a:endParaRPr/>
          </a:p>
        </p:txBody>
      </p:sp>
      <p:sp>
        <p:nvSpPr>
          <p:cNvPr id="468" name="Google Shape;468;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5"/>
          <p:cNvSpPr txBox="1"/>
          <p:nvPr>
            <p:ph idx="1" type="body"/>
          </p:nvPr>
        </p:nvSpPr>
        <p:spPr>
          <a:xfrm>
            <a:off x="1303800" y="1597875"/>
            <a:ext cx="7030500" cy="3430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[1] </a:t>
            </a:r>
            <a:r>
              <a:rPr lang="en"/>
              <a:t>“Climate Change Indicators: Heat Waves.” United States Environmental Protection Agency. EPA, July 2022. https://www.epa.gov/climate-indicators/climate-change-indicators-heat-waves. </a:t>
            </a:r>
            <a:endParaRPr/>
          </a:p>
          <a:p>
            <a:pPr indent="0" lvl="0" marL="0" rtl="0" algn="l">
              <a:spcBef>
                <a:spcPts val="1200"/>
              </a:spcBef>
              <a:spcAft>
                <a:spcPts val="0"/>
              </a:spcAft>
              <a:buNone/>
            </a:pPr>
            <a:r>
              <a:rPr lang="en"/>
              <a:t>[2] “The Heat Index Equation.” Weather Prediction Center. National Weather Service, May 12, 2022. https://www.wpc.ncep.noaa.gov/html/heatindex_equation.shtml. </a:t>
            </a:r>
            <a:endParaRPr/>
          </a:p>
          <a:p>
            <a:pPr indent="0" lvl="0" marL="0" rtl="0" algn="l">
              <a:spcBef>
                <a:spcPts val="1200"/>
              </a:spcBef>
              <a:spcAft>
                <a:spcPts val="0"/>
              </a:spcAft>
              <a:buNone/>
            </a:pPr>
            <a:r>
              <a:rPr lang="en"/>
              <a:t>[3] </a:t>
            </a:r>
            <a:r>
              <a:rPr lang="en"/>
              <a:t>Yoo, Chulsang, et al. "Quantification of drought using a rectangular pulses Poisson process model." Journal of Hydrology 355.1-4 (2008): 34-48.</a:t>
            </a:r>
            <a:endParaRPr/>
          </a:p>
          <a:p>
            <a:pPr indent="0" lvl="0" marL="0" rtl="0" algn="l">
              <a:spcBef>
                <a:spcPts val="1200"/>
              </a:spcBef>
              <a:spcAft>
                <a:spcPts val="0"/>
              </a:spcAft>
              <a:buNone/>
            </a:pPr>
            <a:r>
              <a:rPr lang="en"/>
              <a:t>[4] </a:t>
            </a:r>
            <a:r>
              <a:rPr lang="en"/>
              <a:t>Rodriguez‐Iturbe, Ignacio, Vijay K. Gupta, and Ed Waymire. "Scale considerations in the modeling of temporal rainfall." Water Resources Research 20.11 (1984): 1611-1619.</a:t>
            </a:r>
            <a:endParaRPr/>
          </a:p>
          <a:p>
            <a:pPr indent="0" lvl="0" marL="0" rtl="0" algn="l">
              <a:spcBef>
                <a:spcPts val="1200"/>
              </a:spcBef>
              <a:spcAft>
                <a:spcPts val="0"/>
              </a:spcAft>
              <a:buNone/>
            </a:pPr>
            <a:r>
              <a:rPr lang="en"/>
              <a:t>[5] DEI, Moto. “Bootstrapping on Time Series Data - ‘Moving Block Bootstrap.’” Medium. Medium, March 14, 2022. https://medium.com/@daydreamersjp/bootstrapping-on-time-series-data-moving-block-bootstrap-79aaf6648aec. </a:t>
            </a:r>
            <a:endParaRPr/>
          </a:p>
          <a:p>
            <a:pPr indent="0" lvl="0" marL="0" rtl="0" algn="l">
              <a:spcBef>
                <a:spcPts val="1200"/>
              </a:spcBef>
              <a:spcAft>
                <a:spcPts val="0"/>
              </a:spcAft>
              <a:buNone/>
            </a:pPr>
            <a:r>
              <a:rPr lang="en"/>
              <a:t>[6] Rodriguez-Iturbe, Ignacio, David Roxbee Cox, and Valerie Isham. "Some models for rainfall based on stochastic point processes." Proceedings of the Royal Society of London. A. Mathematical and Physical Sciences 410.1839 (1987): 269-288.</a:t>
            </a:r>
            <a:endParaRPr/>
          </a:p>
          <a:p>
            <a:pPr indent="0" lvl="0" marL="0" rtl="0" algn="l">
              <a:spcBef>
                <a:spcPts val="1200"/>
              </a:spcBef>
              <a:spcAft>
                <a:spcPts val="1200"/>
              </a:spcAft>
              <a:buNone/>
            </a:pPr>
            <a:r>
              <a:t/>
            </a:r>
            <a:endParaRPr/>
          </a:p>
        </p:txBody>
      </p:sp>
      <p:sp>
        <p:nvSpPr>
          <p:cNvPr id="474" name="Google Shape;47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Referenced</a:t>
            </a:r>
            <a:endParaRPr/>
          </a:p>
        </p:txBody>
      </p:sp>
      <p:sp>
        <p:nvSpPr>
          <p:cNvPr id="475" name="Google Shape;475;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6"/>
          <p:cNvSpPr txBox="1"/>
          <p:nvPr>
            <p:ph type="title"/>
          </p:nvPr>
        </p:nvSpPr>
        <p:spPr>
          <a:xfrm>
            <a:off x="1388625" y="9629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Thank you for listening</a:t>
            </a:r>
            <a:endParaRPr sz="4000"/>
          </a:p>
        </p:txBody>
      </p:sp>
      <p:sp>
        <p:nvSpPr>
          <p:cNvPr id="481" name="Google Shape;481;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824000" y="1613825"/>
            <a:ext cx="6156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5" name="Google Shape;295;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p:nvPr/>
        </p:nvSpPr>
        <p:spPr>
          <a:xfrm>
            <a:off x="6690525" y="1067750"/>
            <a:ext cx="1811100" cy="1811100"/>
          </a:xfrm>
          <a:prstGeom prst="ellipse">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sp>
        <p:nvSpPr>
          <p:cNvPr id="301" name="Google Shape;301;p16"/>
          <p:cNvSpPr txBox="1"/>
          <p:nvPr/>
        </p:nvSpPr>
        <p:spPr>
          <a:xfrm>
            <a:off x="6857800" y="1832675"/>
            <a:ext cx="14766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46/50 metropolitan areas experienced a significant increase in heat wave season.</a:t>
            </a:r>
            <a:r>
              <a:rPr baseline="30000" lang="en" sz="1300">
                <a:solidFill>
                  <a:schemeClr val="dk2"/>
                </a:solidFill>
                <a:latin typeface="Nunito"/>
                <a:ea typeface="Nunito"/>
                <a:cs typeface="Nunito"/>
                <a:sym typeface="Nunito"/>
              </a:rPr>
              <a:t>[1]</a:t>
            </a:r>
            <a:endParaRPr sz="1000">
              <a:latin typeface="Lato"/>
              <a:ea typeface="Lato"/>
              <a:cs typeface="Lato"/>
              <a:sym typeface="Lato"/>
            </a:endParaRPr>
          </a:p>
        </p:txBody>
      </p:sp>
      <p:pic>
        <p:nvPicPr>
          <p:cNvPr id="302" name="Google Shape;302;p16"/>
          <p:cNvPicPr preferRelativeResize="0"/>
          <p:nvPr/>
        </p:nvPicPr>
        <p:blipFill>
          <a:blip r:embed="rId3">
            <a:alphaModFix/>
          </a:blip>
          <a:stretch>
            <a:fillRect/>
          </a:stretch>
        </p:blipFill>
        <p:spPr>
          <a:xfrm>
            <a:off x="7280886" y="1301675"/>
            <a:ext cx="630325" cy="630350"/>
          </a:xfrm>
          <a:prstGeom prst="rect">
            <a:avLst/>
          </a:prstGeom>
          <a:noFill/>
          <a:ln>
            <a:noFill/>
          </a:ln>
        </p:spPr>
      </p:pic>
      <p:sp>
        <p:nvSpPr>
          <p:cNvPr id="303" name="Google Shape;303;p16"/>
          <p:cNvSpPr txBox="1"/>
          <p:nvPr>
            <p:ph idx="1" type="body"/>
          </p:nvPr>
        </p:nvSpPr>
        <p:spPr>
          <a:xfrm>
            <a:off x="1096050" y="1597875"/>
            <a:ext cx="5335500" cy="3240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US EPA’s definition of heat waves.</a:t>
            </a:r>
            <a:endParaRPr b="1"/>
          </a:p>
          <a:p>
            <a:pPr indent="-311150" lvl="0" marL="457200" rtl="0" algn="l">
              <a:spcBef>
                <a:spcPts val="0"/>
              </a:spcBef>
              <a:spcAft>
                <a:spcPts val="0"/>
              </a:spcAft>
              <a:buSzPts val="1300"/>
              <a:buChar char="●"/>
            </a:pPr>
            <a:r>
              <a:rPr lang="en"/>
              <a:t>A period of abnormally hot weather lasting at least 2 days.</a:t>
            </a:r>
            <a:endParaRPr/>
          </a:p>
          <a:p>
            <a:pPr indent="-311150" lvl="0" marL="457200" rtl="0" algn="l">
              <a:spcBef>
                <a:spcPts val="0"/>
              </a:spcBef>
              <a:spcAft>
                <a:spcPts val="0"/>
              </a:spcAft>
              <a:buSzPts val="1300"/>
              <a:buChar char="●"/>
            </a:pPr>
            <a:r>
              <a:rPr lang="en"/>
              <a:t>Once the temperature reaches above the local 85th percentile threshold, a heatwave is declared.</a:t>
            </a:r>
            <a:endParaRPr/>
          </a:p>
          <a:p>
            <a:pPr indent="-311150" lvl="0" marL="457200" rtl="0" algn="l">
              <a:spcBef>
                <a:spcPts val="0"/>
              </a:spcBef>
              <a:spcAft>
                <a:spcPts val="0"/>
              </a:spcAft>
              <a:buSzPts val="1300"/>
              <a:buChar char="●"/>
            </a:pPr>
            <a:r>
              <a:rPr lang="en"/>
              <a:t>Heat waves are determined by the local region, hence there is not a globally fixed temperature threshold.</a:t>
            </a:r>
            <a:endParaRPr/>
          </a:p>
          <a:p>
            <a:pPr indent="-311150" lvl="0" marL="457200" rtl="0" algn="l">
              <a:spcBef>
                <a:spcPts val="0"/>
              </a:spcBef>
              <a:spcAft>
                <a:spcPts val="0"/>
              </a:spcAft>
              <a:buSzPts val="1300"/>
              <a:buChar char="●"/>
            </a:pPr>
            <a:r>
              <a:rPr lang="en"/>
              <a:t>Use a measure “Heat Index” to determine the occurrence of heat waves.</a:t>
            </a:r>
            <a:endParaRPr baseline="30000"/>
          </a:p>
          <a:p>
            <a:pPr indent="-298450" lvl="1" marL="914400" rtl="0" algn="l">
              <a:spcBef>
                <a:spcPts val="0"/>
              </a:spcBef>
              <a:spcAft>
                <a:spcPts val="0"/>
              </a:spcAft>
              <a:buSzPts val="1100"/>
              <a:buChar char="○"/>
            </a:pPr>
            <a:r>
              <a:rPr lang="en"/>
              <a:t>85th percentile</a:t>
            </a:r>
            <a:endParaRPr/>
          </a:p>
          <a:p>
            <a:pPr indent="-298450" lvl="1" marL="914400" rtl="0" algn="l">
              <a:spcBef>
                <a:spcPts val="0"/>
              </a:spcBef>
              <a:spcAft>
                <a:spcPts val="0"/>
              </a:spcAft>
              <a:buSzPts val="1100"/>
              <a:buChar char="○"/>
            </a:pPr>
            <a:r>
              <a:rPr lang="en"/>
              <a:t>Formula developed by Lans P. Rothfusz in NWS </a:t>
            </a:r>
            <a:r>
              <a:rPr baseline="30000" lang="en" sz="1300"/>
              <a:t>[2]</a:t>
            </a:r>
            <a:endParaRPr/>
          </a:p>
          <a:p>
            <a:pPr indent="-298450" lvl="1" marL="914400" rtl="0" algn="l">
              <a:spcBef>
                <a:spcPts val="0"/>
              </a:spcBef>
              <a:spcAft>
                <a:spcPts val="0"/>
              </a:spcAft>
              <a:buSzPts val="1100"/>
              <a:buChar char="○"/>
            </a:pPr>
            <a:r>
              <a:rPr lang="en"/>
              <a:t>Average Temperature and Relative Humidity</a:t>
            </a:r>
            <a:endParaRPr/>
          </a:p>
          <a:p>
            <a:pPr indent="-298450" lvl="1" marL="914400" rtl="0" algn="l">
              <a:spcBef>
                <a:spcPts val="0"/>
              </a:spcBef>
              <a:spcAft>
                <a:spcPts val="0"/>
              </a:spcAft>
              <a:buSzPts val="1100"/>
              <a:buChar char="○"/>
            </a:pPr>
            <a:r>
              <a:rPr lang="en"/>
              <a:t>Weathermetrics</a:t>
            </a:r>
            <a:endParaRPr/>
          </a:p>
          <a:p>
            <a:pPr indent="0" lvl="0" marL="0" rtl="0" algn="l">
              <a:spcBef>
                <a:spcPts val="1200"/>
              </a:spcBef>
              <a:spcAft>
                <a:spcPts val="1200"/>
              </a:spcAft>
              <a:buNone/>
            </a:pPr>
            <a:r>
              <a:t/>
            </a:r>
            <a:endParaRPr/>
          </a:p>
        </p:txBody>
      </p:sp>
      <p:sp>
        <p:nvSpPr>
          <p:cNvPr id="304" name="Google Shape;30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Heat Waves</a:t>
            </a:r>
            <a:endParaRPr/>
          </a:p>
        </p:txBody>
      </p:sp>
      <p:cxnSp>
        <p:nvCxnSpPr>
          <p:cNvPr id="305" name="Google Shape;305;p16"/>
          <p:cNvCxnSpPr/>
          <p:nvPr/>
        </p:nvCxnSpPr>
        <p:spPr>
          <a:xfrm>
            <a:off x="377575" y="4436000"/>
            <a:ext cx="1198500" cy="0"/>
          </a:xfrm>
          <a:prstGeom prst="straightConnector1">
            <a:avLst/>
          </a:prstGeom>
          <a:noFill/>
          <a:ln cap="flat" cmpd="sng" w="9525">
            <a:solidFill>
              <a:schemeClr val="dk2"/>
            </a:solidFill>
            <a:prstDash val="solid"/>
            <a:round/>
            <a:headEnd len="med" w="med" type="none"/>
            <a:tailEnd len="med" w="med" type="none"/>
          </a:ln>
        </p:spPr>
      </p:cxnSp>
      <p:sp>
        <p:nvSpPr>
          <p:cNvPr id="306" name="Google Shape;306;p16"/>
          <p:cNvSpPr txBox="1"/>
          <p:nvPr/>
        </p:nvSpPr>
        <p:spPr>
          <a:xfrm>
            <a:off x="396450" y="4539825"/>
            <a:ext cx="810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 “Climate Change Indicators: Heat Waves.” United States Environmental Protection Agency. EPA, July 2022. https://www.epa.gov/climate-indicators/climate-change-indicators-heat-waves. </a:t>
            </a:r>
            <a:endParaRPr sz="800">
              <a:latin typeface="Nunito"/>
              <a:ea typeface="Nunito"/>
              <a:cs typeface="Nunito"/>
              <a:sym typeface="Nunito"/>
            </a:endParaRPr>
          </a:p>
          <a:p>
            <a:pPr indent="0" lvl="0" marL="0" rtl="0" algn="l">
              <a:spcBef>
                <a:spcPts val="0"/>
              </a:spcBef>
              <a:spcAft>
                <a:spcPts val="0"/>
              </a:spcAft>
              <a:buNone/>
            </a:pPr>
            <a:r>
              <a:rPr lang="en" sz="800">
                <a:latin typeface="Nunito"/>
                <a:ea typeface="Nunito"/>
                <a:cs typeface="Nunito"/>
                <a:sym typeface="Nunito"/>
              </a:rPr>
              <a:t>[2] “The Heat Index Equation.” Weather Prediction Center. National Weather Service, May 12, 2022. https://www.wpc.ncep.noaa.gov/html/heatindex_equation.shtml. </a:t>
            </a:r>
            <a:endParaRPr sz="800">
              <a:latin typeface="Nunito"/>
              <a:ea typeface="Nunito"/>
              <a:cs typeface="Nunito"/>
              <a:sym typeface="Nunito"/>
            </a:endParaRPr>
          </a:p>
          <a:p>
            <a:pPr indent="0" lvl="0" marL="0" rtl="0" algn="l">
              <a:spcBef>
                <a:spcPts val="0"/>
              </a:spcBef>
              <a:spcAft>
                <a:spcPts val="0"/>
              </a:spcAft>
              <a:buNone/>
            </a:pPr>
            <a:r>
              <a:t/>
            </a:r>
            <a:endParaRPr sz="800">
              <a:latin typeface="Nunito"/>
              <a:ea typeface="Nunito"/>
              <a:cs typeface="Nunito"/>
              <a:sym typeface="Nunito"/>
            </a:endParaRPr>
          </a:p>
          <a:p>
            <a:pPr indent="0" lvl="0" marL="0" rtl="0" algn="l">
              <a:spcBef>
                <a:spcPts val="0"/>
              </a:spcBef>
              <a:spcAft>
                <a:spcPts val="0"/>
              </a:spcAft>
              <a:buNone/>
            </a:pPr>
            <a:r>
              <a:t/>
            </a:r>
            <a:endParaRPr sz="800">
              <a:latin typeface="Nunito"/>
              <a:ea typeface="Nunito"/>
              <a:cs typeface="Nunito"/>
              <a:sym typeface="Nunito"/>
            </a:endParaRPr>
          </a:p>
        </p:txBody>
      </p:sp>
      <p:sp>
        <p:nvSpPr>
          <p:cNvPr id="307" name="Google Shape;307;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1303800" y="598575"/>
            <a:ext cx="54726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Aspects of Heat Waves</a:t>
            </a:r>
            <a:endParaRPr/>
          </a:p>
        </p:txBody>
      </p:sp>
      <p:sp>
        <p:nvSpPr>
          <p:cNvPr id="313" name="Google Shape;313;p17"/>
          <p:cNvSpPr txBox="1"/>
          <p:nvPr>
            <p:ph idx="1" type="subTitle"/>
          </p:nvPr>
        </p:nvSpPr>
        <p:spPr>
          <a:xfrm>
            <a:off x="1303800" y="1565925"/>
            <a:ext cx="3542700" cy="2907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420"/>
              <a:t>Four main characteristics of a heat wave:</a:t>
            </a:r>
            <a:endParaRPr sz="1420"/>
          </a:p>
          <a:p>
            <a:pPr indent="0" lvl="0" marL="0" rtl="0" algn="l">
              <a:lnSpc>
                <a:spcPct val="95000"/>
              </a:lnSpc>
              <a:spcBef>
                <a:spcPts val="1200"/>
              </a:spcBef>
              <a:spcAft>
                <a:spcPts val="0"/>
              </a:spcAft>
              <a:buNone/>
            </a:pPr>
            <a:r>
              <a:rPr b="1" lang="en" sz="1420"/>
              <a:t>Frequency</a:t>
            </a:r>
            <a:r>
              <a:rPr lang="en" sz="1420"/>
              <a:t> - Number of heat waves.</a:t>
            </a:r>
            <a:endParaRPr sz="1420"/>
          </a:p>
          <a:p>
            <a:pPr indent="0" lvl="0" marL="0" rtl="0" algn="l">
              <a:lnSpc>
                <a:spcPct val="95000"/>
              </a:lnSpc>
              <a:spcBef>
                <a:spcPts val="1200"/>
              </a:spcBef>
              <a:spcAft>
                <a:spcPts val="0"/>
              </a:spcAft>
              <a:buNone/>
            </a:pPr>
            <a:r>
              <a:rPr b="1" lang="en" sz="1420"/>
              <a:t>Duration</a:t>
            </a:r>
            <a:r>
              <a:rPr lang="en" sz="1420"/>
              <a:t> - How long a heat wave lasts.</a:t>
            </a:r>
            <a:endParaRPr sz="1420"/>
          </a:p>
          <a:p>
            <a:pPr indent="0" lvl="0" marL="0" rtl="0" algn="l">
              <a:lnSpc>
                <a:spcPct val="95000"/>
              </a:lnSpc>
              <a:spcBef>
                <a:spcPts val="1200"/>
              </a:spcBef>
              <a:spcAft>
                <a:spcPts val="0"/>
              </a:spcAft>
              <a:buNone/>
            </a:pPr>
            <a:r>
              <a:rPr b="1" lang="en" sz="1420"/>
              <a:t>Season Range</a:t>
            </a:r>
            <a:r>
              <a:rPr lang="en" sz="1420"/>
              <a:t> - The number of days between the first and last heat wave of the season.</a:t>
            </a:r>
            <a:endParaRPr sz="1420"/>
          </a:p>
          <a:p>
            <a:pPr indent="0" lvl="0" marL="0" rtl="0" algn="l">
              <a:lnSpc>
                <a:spcPct val="95000"/>
              </a:lnSpc>
              <a:spcBef>
                <a:spcPts val="1200"/>
              </a:spcBef>
              <a:spcAft>
                <a:spcPts val="1200"/>
              </a:spcAft>
              <a:buNone/>
            </a:pPr>
            <a:r>
              <a:rPr b="1" lang="en" sz="1420"/>
              <a:t>Intensity</a:t>
            </a:r>
            <a:r>
              <a:rPr lang="en" sz="1420"/>
              <a:t> - How much hotter it is during the heat wave.</a:t>
            </a:r>
            <a:endParaRPr sz="1420"/>
          </a:p>
        </p:txBody>
      </p:sp>
      <p:pic>
        <p:nvPicPr>
          <p:cNvPr id="314" name="Google Shape;314;p17"/>
          <p:cNvPicPr preferRelativeResize="0"/>
          <p:nvPr/>
        </p:nvPicPr>
        <p:blipFill>
          <a:blip r:embed="rId3">
            <a:alphaModFix/>
          </a:blip>
          <a:stretch>
            <a:fillRect/>
          </a:stretch>
        </p:blipFill>
        <p:spPr>
          <a:xfrm>
            <a:off x="4955750" y="1494200"/>
            <a:ext cx="3762400" cy="2660351"/>
          </a:xfrm>
          <a:prstGeom prst="rect">
            <a:avLst/>
          </a:prstGeom>
          <a:noFill/>
          <a:ln cap="flat" cmpd="sng" w="9525">
            <a:solidFill>
              <a:srgbClr val="D9D9D9"/>
            </a:solidFill>
            <a:prstDash val="solid"/>
            <a:round/>
            <a:headEnd len="sm" w="sm" type="none"/>
            <a:tailEnd len="sm" w="sm" type="none"/>
          </a:ln>
        </p:spPr>
      </p:pic>
      <p:sp>
        <p:nvSpPr>
          <p:cNvPr id="315" name="Google Shape;315;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316" name="Google Shape;316;p17"/>
          <p:cNvCxnSpPr/>
          <p:nvPr/>
        </p:nvCxnSpPr>
        <p:spPr>
          <a:xfrm>
            <a:off x="377575" y="4436000"/>
            <a:ext cx="1198500" cy="0"/>
          </a:xfrm>
          <a:prstGeom prst="straightConnector1">
            <a:avLst/>
          </a:prstGeom>
          <a:noFill/>
          <a:ln cap="flat" cmpd="sng" w="9525">
            <a:solidFill>
              <a:schemeClr val="dk2"/>
            </a:solidFill>
            <a:prstDash val="solid"/>
            <a:round/>
            <a:headEnd len="med" w="med" type="none"/>
            <a:tailEnd len="med" w="med" type="none"/>
          </a:ln>
        </p:spPr>
      </p:cxnSp>
      <p:sp>
        <p:nvSpPr>
          <p:cNvPr id="317" name="Google Shape;317;p17"/>
          <p:cNvSpPr txBox="1"/>
          <p:nvPr/>
        </p:nvSpPr>
        <p:spPr>
          <a:xfrm>
            <a:off x="8395775" y="3849039"/>
            <a:ext cx="32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a:t>
            </a:r>
            <a:endParaRPr>
              <a:latin typeface="Nunito"/>
              <a:ea typeface="Nunito"/>
              <a:cs typeface="Nunito"/>
              <a:sym typeface="Nunito"/>
            </a:endParaRPr>
          </a:p>
        </p:txBody>
      </p:sp>
      <p:sp>
        <p:nvSpPr>
          <p:cNvPr id="318" name="Google Shape;318;p17"/>
          <p:cNvSpPr txBox="1"/>
          <p:nvPr/>
        </p:nvSpPr>
        <p:spPr>
          <a:xfrm>
            <a:off x="396450" y="4539825"/>
            <a:ext cx="810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 “Climate Change Indicators: Heat Waves.” United States Environmental Protection Agency. EPA, July 2022. https://www.epa.gov/climate-indicators/climate-change-indicators-heat-waves. </a:t>
            </a:r>
            <a:endParaRPr sz="800">
              <a:latin typeface="Nunito"/>
              <a:ea typeface="Nunito"/>
              <a:cs typeface="Nunito"/>
              <a:sym typeface="Nunito"/>
            </a:endParaRPr>
          </a:p>
          <a:p>
            <a:pPr indent="0" lvl="0" marL="0" rtl="0" algn="l">
              <a:spcBef>
                <a:spcPts val="0"/>
              </a:spcBef>
              <a:spcAft>
                <a:spcPts val="0"/>
              </a:spcAft>
              <a:buNone/>
            </a:pPr>
            <a:r>
              <a:t/>
            </a:r>
            <a:endParaRPr sz="800">
              <a:latin typeface="Nunito"/>
              <a:ea typeface="Nunito"/>
              <a:cs typeface="Nunito"/>
              <a:sym typeface="Nunito"/>
            </a:endParaRPr>
          </a:p>
          <a:p>
            <a:pPr indent="0" lvl="0" marL="0" rtl="0" algn="l">
              <a:spcBef>
                <a:spcPts val="0"/>
              </a:spcBef>
              <a:spcAft>
                <a:spcPts val="0"/>
              </a:spcAft>
              <a:buNone/>
            </a:pPr>
            <a:r>
              <a:t/>
            </a:r>
            <a:endParaRPr sz="800">
              <a:latin typeface="Nunito"/>
              <a:ea typeface="Nunito"/>
              <a:cs typeface="Nunito"/>
              <a:sym typeface="Nunito"/>
            </a:endParaRPr>
          </a:p>
          <a:p>
            <a:pPr indent="0" lvl="0" marL="0" rtl="0" algn="l">
              <a:spcBef>
                <a:spcPts val="0"/>
              </a:spcBef>
              <a:spcAft>
                <a:spcPts val="0"/>
              </a:spcAft>
              <a:buNone/>
            </a:pPr>
            <a:r>
              <a:t/>
            </a:r>
            <a:endParaRPr sz="8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Previous Works</a:t>
            </a:r>
            <a:endParaRPr/>
          </a:p>
        </p:txBody>
      </p:sp>
      <p:sp>
        <p:nvSpPr>
          <p:cNvPr id="324" name="Google Shape;324;p18"/>
          <p:cNvSpPr txBox="1"/>
          <p:nvPr>
            <p:ph idx="1" type="body"/>
          </p:nvPr>
        </p:nvSpPr>
        <p:spPr>
          <a:xfrm>
            <a:off x="1096050" y="1597875"/>
            <a:ext cx="7030500" cy="324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Rodriguez-Iturbe’s et al. (1984) derived multiple models analyzing temporal rainfall data, with one of the models being the Rectangular Pulses Poisson Model.</a:t>
            </a:r>
            <a:r>
              <a:rPr baseline="30000" lang="en"/>
              <a:t>[1]</a:t>
            </a:r>
            <a:r>
              <a:rPr lang="en"/>
              <a:t> </a:t>
            </a:r>
            <a:endParaRPr/>
          </a:p>
          <a:p>
            <a:pPr indent="0" lvl="0" marL="0" rtl="0" algn="l">
              <a:spcBef>
                <a:spcPts val="1200"/>
              </a:spcBef>
              <a:spcAft>
                <a:spcPts val="1200"/>
              </a:spcAft>
              <a:buNone/>
            </a:pPr>
            <a:r>
              <a:rPr lang="en"/>
              <a:t>Chulsang Yoo et al. (2008) have performed research on the quantification of drought using Rodriguez-Iturbe’s derived model, with the theoretical methodology of severity-duration-frequency analysis proposed to characterize spatial patterns of droughts in Seoul.</a:t>
            </a:r>
            <a:r>
              <a:rPr baseline="30000" lang="en"/>
              <a:t>[2]</a:t>
            </a:r>
            <a:endParaRPr/>
          </a:p>
        </p:txBody>
      </p:sp>
      <p:sp>
        <p:nvSpPr>
          <p:cNvPr id="325" name="Google Shape;325;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326" name="Google Shape;326;p18"/>
          <p:cNvCxnSpPr/>
          <p:nvPr/>
        </p:nvCxnSpPr>
        <p:spPr>
          <a:xfrm>
            <a:off x="377575" y="4436000"/>
            <a:ext cx="1198500" cy="0"/>
          </a:xfrm>
          <a:prstGeom prst="straightConnector1">
            <a:avLst/>
          </a:prstGeom>
          <a:noFill/>
          <a:ln cap="flat" cmpd="sng" w="9525">
            <a:solidFill>
              <a:schemeClr val="dk2"/>
            </a:solidFill>
            <a:prstDash val="solid"/>
            <a:round/>
            <a:headEnd len="med" w="med" type="none"/>
            <a:tailEnd len="med" w="med" type="none"/>
          </a:ln>
        </p:spPr>
      </p:cxnSp>
      <p:sp>
        <p:nvSpPr>
          <p:cNvPr id="327" name="Google Shape;327;p18"/>
          <p:cNvSpPr txBox="1"/>
          <p:nvPr/>
        </p:nvSpPr>
        <p:spPr>
          <a:xfrm>
            <a:off x="396450" y="4436000"/>
            <a:ext cx="830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 Rodriguez‐Iturbe, Ignacio, Vijay K. Gupta, and Ed Waymire. "Scale considerations in the modeling of temporal rainfall." Water Resources Research 20.11 (1984): 1611-1619.</a:t>
            </a:r>
            <a:endParaRPr sz="800">
              <a:latin typeface="Nunito"/>
              <a:ea typeface="Nunito"/>
              <a:cs typeface="Nunito"/>
              <a:sym typeface="Nunito"/>
            </a:endParaRPr>
          </a:p>
          <a:p>
            <a:pPr indent="0" lvl="0" marL="0" rtl="0" algn="l">
              <a:spcBef>
                <a:spcPts val="0"/>
              </a:spcBef>
              <a:spcAft>
                <a:spcPts val="0"/>
              </a:spcAft>
              <a:buNone/>
            </a:pPr>
            <a:r>
              <a:rPr lang="en" sz="800">
                <a:latin typeface="Nunito"/>
                <a:ea typeface="Nunito"/>
                <a:cs typeface="Nunito"/>
                <a:sym typeface="Nunito"/>
              </a:rPr>
              <a:t>[2] Yoo, Chulsang, et al. "Quantification of drought using a rectangular pulses Poisson process model." Journal of Hydrology 355.1-4 (2008): 34-48.</a:t>
            </a:r>
            <a:endParaRPr sz="8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9"/>
          <p:cNvSpPr txBox="1"/>
          <p:nvPr>
            <p:ph type="title"/>
          </p:nvPr>
        </p:nvSpPr>
        <p:spPr>
          <a:xfrm>
            <a:off x="824000" y="1613825"/>
            <a:ext cx="6156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Description and Exploratory Data Analysis</a:t>
            </a:r>
            <a:endParaRPr/>
          </a:p>
        </p:txBody>
      </p:sp>
      <p:sp>
        <p:nvSpPr>
          <p:cNvPr id="333" name="Google Shape;333;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339" name="Google Shape;339;p20"/>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is gathered from the Illinois Water and Atmospheric Resources Monitoring (WARM) network.</a:t>
            </a:r>
            <a:r>
              <a:rPr baseline="30000" lang="en"/>
              <a:t>[1]</a:t>
            </a:r>
            <a:endParaRPr baseline="30000"/>
          </a:p>
          <a:p>
            <a:pPr indent="0" lvl="0" marL="0" rtl="0" algn="l">
              <a:spcBef>
                <a:spcPts val="1200"/>
              </a:spcBef>
              <a:spcAft>
                <a:spcPts val="0"/>
              </a:spcAft>
              <a:buNone/>
            </a:pPr>
            <a:r>
              <a:rPr lang="en"/>
              <a:t>Variables have been aggregated daily, with the latest update on 12/31/2021.</a:t>
            </a:r>
            <a:endParaRPr/>
          </a:p>
          <a:p>
            <a:pPr indent="0" lvl="0" marL="0" rtl="0" algn="l">
              <a:spcBef>
                <a:spcPts val="1200"/>
              </a:spcBef>
              <a:spcAft>
                <a:spcPts val="1200"/>
              </a:spcAft>
              <a:buNone/>
            </a:pPr>
            <a:r>
              <a:rPr lang="en"/>
              <a:t>Date, Temperature, Wind Speed, Precipitation, Relative Humidity, Soil Temperature and so on (54 variables).</a:t>
            </a:r>
            <a:endParaRPr/>
          </a:p>
        </p:txBody>
      </p:sp>
      <p:sp>
        <p:nvSpPr>
          <p:cNvPr id="340" name="Google Shape;340;p20"/>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Key Variables:</a:t>
            </a:r>
            <a:endParaRPr/>
          </a:p>
          <a:p>
            <a:pPr indent="-311150" lvl="0" marL="457200" rtl="0" algn="l">
              <a:spcBef>
                <a:spcPts val="1200"/>
              </a:spcBef>
              <a:spcAft>
                <a:spcPts val="0"/>
              </a:spcAft>
              <a:buSzPts val="1300"/>
              <a:buChar char="●"/>
            </a:pPr>
            <a:r>
              <a:rPr lang="en"/>
              <a:t>Date</a:t>
            </a:r>
            <a:endParaRPr/>
          </a:p>
          <a:p>
            <a:pPr indent="-311150" lvl="0" marL="457200" rtl="0" algn="l">
              <a:spcBef>
                <a:spcPts val="0"/>
              </a:spcBef>
              <a:spcAft>
                <a:spcPts val="0"/>
              </a:spcAft>
              <a:buSzPts val="1300"/>
              <a:buChar char="●"/>
            </a:pPr>
            <a:r>
              <a:rPr lang="en"/>
              <a:t>Average Temperature (F)</a:t>
            </a:r>
            <a:endParaRPr/>
          </a:p>
          <a:p>
            <a:pPr indent="-311150" lvl="0" marL="457200" rtl="0" algn="l">
              <a:spcBef>
                <a:spcPts val="0"/>
              </a:spcBef>
              <a:spcAft>
                <a:spcPts val="0"/>
              </a:spcAft>
              <a:buSzPts val="1300"/>
              <a:buChar char="●"/>
            </a:pPr>
            <a:r>
              <a:rPr lang="en"/>
              <a:t>Relative Humidity</a:t>
            </a:r>
            <a:endParaRPr/>
          </a:p>
        </p:txBody>
      </p:sp>
      <p:sp>
        <p:nvSpPr>
          <p:cNvPr id="341" name="Google Shape;34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342" name="Google Shape;342;p20"/>
          <p:cNvCxnSpPr/>
          <p:nvPr/>
        </p:nvCxnSpPr>
        <p:spPr>
          <a:xfrm>
            <a:off x="377575" y="4436000"/>
            <a:ext cx="1198500" cy="0"/>
          </a:xfrm>
          <a:prstGeom prst="straightConnector1">
            <a:avLst/>
          </a:prstGeom>
          <a:noFill/>
          <a:ln cap="flat" cmpd="sng" w="9525">
            <a:solidFill>
              <a:schemeClr val="dk2"/>
            </a:solidFill>
            <a:prstDash val="solid"/>
            <a:round/>
            <a:headEnd len="med" w="med" type="none"/>
            <a:tailEnd len="med" w="med" type="none"/>
          </a:ln>
        </p:spPr>
      </p:cxnSp>
      <p:sp>
        <p:nvSpPr>
          <p:cNvPr id="343" name="Google Shape;343;p20"/>
          <p:cNvSpPr txBox="1"/>
          <p:nvPr/>
        </p:nvSpPr>
        <p:spPr>
          <a:xfrm>
            <a:off x="396450" y="4436000"/>
            <a:ext cx="830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[1] https://www.isws.illinois.edu/warm/datalist.asp</a:t>
            </a:r>
            <a:endParaRPr sz="8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Descriptive Statistics</a:t>
            </a:r>
            <a:endParaRPr/>
          </a:p>
        </p:txBody>
      </p:sp>
      <p:graphicFrame>
        <p:nvGraphicFramePr>
          <p:cNvPr id="349" name="Google Shape;349;p21"/>
          <p:cNvGraphicFramePr/>
          <p:nvPr/>
        </p:nvGraphicFramePr>
        <p:xfrm>
          <a:off x="960725" y="1754250"/>
          <a:ext cx="3000000" cy="3000000"/>
        </p:xfrm>
        <a:graphic>
          <a:graphicData uri="http://schemas.openxmlformats.org/drawingml/2006/table">
            <a:tbl>
              <a:tblPr>
                <a:noFill/>
                <a:tableStyleId>{372EC175-E956-4809-AF37-AD5AE44EE23B}</a:tableStyleId>
              </a:tblPr>
              <a:tblGrid>
                <a:gridCol w="2636425"/>
                <a:gridCol w="2209750"/>
                <a:gridCol w="22278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Champaign</a:t>
                      </a:r>
                      <a:endParaRPr b="1"/>
                    </a:p>
                  </a:txBody>
                  <a:tcPr marT="91425" marB="91425" marR="91425" marL="91425"/>
                </a:tc>
                <a:tc>
                  <a:txBody>
                    <a:bodyPr/>
                    <a:lstStyle/>
                    <a:p>
                      <a:pPr indent="0" lvl="0" marL="0" rtl="0" algn="l">
                        <a:spcBef>
                          <a:spcPts val="0"/>
                        </a:spcBef>
                        <a:spcAft>
                          <a:spcPts val="0"/>
                        </a:spcAft>
                        <a:buNone/>
                      </a:pPr>
                      <a:r>
                        <a:rPr b="1" lang="en"/>
                        <a:t>St. Charles</a:t>
                      </a:r>
                      <a:endParaRPr b="1"/>
                    </a:p>
                  </a:txBody>
                  <a:tcPr marT="91425" marB="91425" marR="91425" marL="91425"/>
                </a:tc>
              </a:tr>
              <a:tr h="396200">
                <a:tc>
                  <a:txBody>
                    <a:bodyPr/>
                    <a:lstStyle/>
                    <a:p>
                      <a:pPr indent="0" lvl="0" marL="0" rtl="0" algn="l">
                        <a:spcBef>
                          <a:spcPts val="0"/>
                        </a:spcBef>
                        <a:spcAft>
                          <a:spcPts val="0"/>
                        </a:spcAft>
                        <a:buNone/>
                      </a:pPr>
                      <a:r>
                        <a:rPr lang="en" sz="1200"/>
                        <a:t>Date period</a:t>
                      </a:r>
                      <a:endParaRPr sz="1200"/>
                    </a:p>
                  </a:txBody>
                  <a:tcPr marT="91425" marB="91425" marR="91425" marL="91425"/>
                </a:tc>
                <a:tc>
                  <a:txBody>
                    <a:bodyPr/>
                    <a:lstStyle/>
                    <a:p>
                      <a:pPr indent="0" lvl="0" marL="0" rtl="0" algn="l">
                        <a:spcBef>
                          <a:spcPts val="0"/>
                        </a:spcBef>
                        <a:spcAft>
                          <a:spcPts val="0"/>
                        </a:spcAft>
                        <a:buNone/>
                      </a:pPr>
                      <a:r>
                        <a:rPr lang="en"/>
                        <a:t>02/16/1989 - 12/31/2021</a:t>
                      </a:r>
                      <a:endParaRPr/>
                    </a:p>
                  </a:txBody>
                  <a:tcPr marT="91425" marB="91425" marR="91425" marL="91425"/>
                </a:tc>
                <a:tc>
                  <a:txBody>
                    <a:bodyPr/>
                    <a:lstStyle/>
                    <a:p>
                      <a:pPr indent="0" lvl="0" marL="0" rtl="0" algn="l">
                        <a:spcBef>
                          <a:spcPts val="0"/>
                        </a:spcBef>
                        <a:spcAft>
                          <a:spcPts val="0"/>
                        </a:spcAft>
                        <a:buNone/>
                      </a:pPr>
                      <a:r>
                        <a:rPr lang="en"/>
                        <a:t>01/01/1988 - 12/31/2021</a:t>
                      </a:r>
                      <a:endParaRPr/>
                    </a:p>
                  </a:txBody>
                  <a:tcPr marT="91425" marB="91425" marR="91425" marL="91425"/>
                </a:tc>
              </a:tr>
              <a:tr h="396200">
                <a:tc>
                  <a:txBody>
                    <a:bodyPr/>
                    <a:lstStyle/>
                    <a:p>
                      <a:pPr indent="0" lvl="0" marL="0" rtl="0" algn="l">
                        <a:spcBef>
                          <a:spcPts val="0"/>
                        </a:spcBef>
                        <a:spcAft>
                          <a:spcPts val="0"/>
                        </a:spcAft>
                        <a:buNone/>
                      </a:pPr>
                      <a:r>
                        <a:rPr lang="en" sz="1200"/>
                        <a:t>Highest Avg_Temperature (F)</a:t>
                      </a:r>
                      <a:endParaRPr sz="1200"/>
                    </a:p>
                  </a:txBody>
                  <a:tcPr marT="91425" marB="91425" marR="91425" marL="91425"/>
                </a:tc>
                <a:tc>
                  <a:txBody>
                    <a:bodyPr/>
                    <a:lstStyle/>
                    <a:p>
                      <a:pPr indent="0" lvl="0" marL="0" rtl="0" algn="l">
                        <a:spcBef>
                          <a:spcPts val="0"/>
                        </a:spcBef>
                        <a:spcAft>
                          <a:spcPts val="0"/>
                        </a:spcAft>
                        <a:buNone/>
                      </a:pPr>
                      <a:r>
                        <a:rPr lang="en"/>
                        <a:t>89.9</a:t>
                      </a:r>
                      <a:endParaRPr/>
                    </a:p>
                  </a:txBody>
                  <a:tcPr marT="91425" marB="91425" marR="91425" marL="91425"/>
                </a:tc>
                <a:tc>
                  <a:txBody>
                    <a:bodyPr/>
                    <a:lstStyle/>
                    <a:p>
                      <a:pPr indent="0" lvl="0" marL="0" rtl="0" algn="l">
                        <a:spcBef>
                          <a:spcPts val="0"/>
                        </a:spcBef>
                        <a:spcAft>
                          <a:spcPts val="0"/>
                        </a:spcAft>
                        <a:buNone/>
                      </a:pPr>
                      <a:r>
                        <a:rPr lang="en"/>
                        <a:t>87.9</a:t>
                      </a:r>
                      <a:endParaRPr/>
                    </a:p>
                  </a:txBody>
                  <a:tcPr marT="91425" marB="91425" marR="91425" marL="91425"/>
                </a:tc>
              </a:tr>
              <a:tr h="396200">
                <a:tc>
                  <a:txBody>
                    <a:bodyPr/>
                    <a:lstStyle/>
                    <a:p>
                      <a:pPr indent="0" lvl="0" marL="0" rtl="0" algn="l">
                        <a:spcBef>
                          <a:spcPts val="0"/>
                        </a:spcBef>
                        <a:spcAft>
                          <a:spcPts val="0"/>
                        </a:spcAft>
                        <a:buNone/>
                      </a:pPr>
                      <a:r>
                        <a:rPr lang="en" sz="1200"/>
                        <a:t>Lowest</a:t>
                      </a:r>
                      <a:r>
                        <a:rPr lang="en" sz="1200"/>
                        <a:t> Avg_Temperature (F)</a:t>
                      </a:r>
                      <a:endParaRPr sz="1200"/>
                    </a:p>
                  </a:txBody>
                  <a:tcPr marT="91425" marB="91425" marR="91425" marL="91425"/>
                </a:tc>
                <a:tc>
                  <a:txBody>
                    <a:bodyPr/>
                    <a:lstStyle/>
                    <a:p>
                      <a:pPr indent="0" lvl="0" marL="0" rtl="0" algn="l">
                        <a:spcBef>
                          <a:spcPts val="0"/>
                        </a:spcBef>
                        <a:spcAft>
                          <a:spcPts val="0"/>
                        </a:spcAft>
                        <a:buNone/>
                      </a:pPr>
                      <a:r>
                        <a:rPr lang="en"/>
                        <a:t>-14.8</a:t>
                      </a:r>
                      <a:endParaRPr/>
                    </a:p>
                  </a:txBody>
                  <a:tcPr marT="91425" marB="91425" marR="91425" marL="91425"/>
                </a:tc>
                <a:tc>
                  <a:txBody>
                    <a:bodyPr/>
                    <a:lstStyle/>
                    <a:p>
                      <a:pPr indent="0" lvl="0" marL="0" rtl="0" algn="l">
                        <a:spcBef>
                          <a:spcPts val="0"/>
                        </a:spcBef>
                        <a:spcAft>
                          <a:spcPts val="0"/>
                        </a:spcAft>
                        <a:buNone/>
                      </a:pPr>
                      <a:r>
                        <a:rPr lang="en"/>
                        <a:t>-21.8</a:t>
                      </a:r>
                      <a:endParaRPr/>
                    </a:p>
                  </a:txBody>
                  <a:tcPr marT="91425" marB="91425" marR="91425" marL="91425"/>
                </a:tc>
              </a:tr>
              <a:tr h="396200">
                <a:tc>
                  <a:txBody>
                    <a:bodyPr/>
                    <a:lstStyle/>
                    <a:p>
                      <a:pPr indent="0" lvl="0" marL="0" rtl="0" algn="l">
                        <a:spcBef>
                          <a:spcPts val="0"/>
                        </a:spcBef>
                        <a:spcAft>
                          <a:spcPts val="0"/>
                        </a:spcAft>
                        <a:buNone/>
                      </a:pPr>
                      <a:r>
                        <a:rPr lang="en" sz="1200"/>
                        <a:t>Average Avg_Temperature (F)</a:t>
                      </a:r>
                      <a:endParaRPr sz="1200"/>
                    </a:p>
                  </a:txBody>
                  <a:tcPr marT="91425" marB="91425" marR="91425" marL="91425"/>
                </a:tc>
                <a:tc>
                  <a:txBody>
                    <a:bodyPr/>
                    <a:lstStyle/>
                    <a:p>
                      <a:pPr indent="0" lvl="0" marL="0" rtl="0" algn="l">
                        <a:spcBef>
                          <a:spcPts val="0"/>
                        </a:spcBef>
                        <a:spcAft>
                          <a:spcPts val="0"/>
                        </a:spcAft>
                        <a:buNone/>
                      </a:pPr>
                      <a:r>
                        <a:rPr lang="en"/>
                        <a:t>52.8463</a:t>
                      </a:r>
                      <a:endParaRPr/>
                    </a:p>
                  </a:txBody>
                  <a:tcPr marT="91425" marB="91425" marR="91425" marL="91425"/>
                </a:tc>
                <a:tc>
                  <a:txBody>
                    <a:bodyPr/>
                    <a:lstStyle/>
                    <a:p>
                      <a:pPr indent="0" lvl="0" marL="0" rtl="0" algn="l">
                        <a:spcBef>
                          <a:spcPts val="0"/>
                        </a:spcBef>
                        <a:spcAft>
                          <a:spcPts val="0"/>
                        </a:spcAft>
                        <a:buNone/>
                      </a:pPr>
                      <a:r>
                        <a:rPr lang="en"/>
                        <a:t>49.0988</a:t>
                      </a:r>
                      <a:endParaRPr/>
                    </a:p>
                  </a:txBody>
                  <a:tcPr marT="91425" marB="91425" marR="91425" marL="91425"/>
                </a:tc>
              </a:tr>
              <a:tr h="396200">
                <a:tc>
                  <a:txBody>
                    <a:bodyPr/>
                    <a:lstStyle/>
                    <a:p>
                      <a:pPr indent="0" lvl="0" marL="0" rtl="0" algn="l">
                        <a:spcBef>
                          <a:spcPts val="0"/>
                        </a:spcBef>
                        <a:spcAft>
                          <a:spcPts val="0"/>
                        </a:spcAft>
                        <a:buNone/>
                      </a:pPr>
                      <a:r>
                        <a:rPr lang="en" sz="1200"/>
                        <a:t>Average Relative Humidity (%)</a:t>
                      </a:r>
                      <a:endParaRPr sz="1200"/>
                    </a:p>
                  </a:txBody>
                  <a:tcPr marT="91425" marB="91425" marR="91425" marL="91425"/>
                </a:tc>
                <a:tc>
                  <a:txBody>
                    <a:bodyPr/>
                    <a:lstStyle/>
                    <a:p>
                      <a:pPr indent="0" lvl="0" marL="0" rtl="0" algn="l">
                        <a:spcBef>
                          <a:spcPts val="0"/>
                        </a:spcBef>
                        <a:spcAft>
                          <a:spcPts val="0"/>
                        </a:spcAft>
                        <a:buNone/>
                      </a:pPr>
                      <a:r>
                        <a:rPr lang="en"/>
                        <a:t>75.9687</a:t>
                      </a:r>
                      <a:endParaRPr/>
                    </a:p>
                  </a:txBody>
                  <a:tcPr marT="91425" marB="91425" marR="91425" marL="91425"/>
                </a:tc>
                <a:tc>
                  <a:txBody>
                    <a:bodyPr/>
                    <a:lstStyle/>
                    <a:p>
                      <a:pPr indent="0" lvl="0" marL="0" rtl="0" algn="l">
                        <a:spcBef>
                          <a:spcPts val="0"/>
                        </a:spcBef>
                        <a:spcAft>
                          <a:spcPts val="0"/>
                        </a:spcAft>
                        <a:buNone/>
                      </a:pPr>
                      <a:r>
                        <a:rPr lang="en"/>
                        <a:t>76.7115</a:t>
                      </a:r>
                      <a:endParaRPr/>
                    </a:p>
                  </a:txBody>
                  <a:tcPr marT="91425" marB="91425" marR="91425" marL="91425"/>
                </a:tc>
              </a:tr>
              <a:tr h="396200">
                <a:tc>
                  <a:txBody>
                    <a:bodyPr/>
                    <a:lstStyle/>
                    <a:p>
                      <a:pPr indent="0" lvl="0" marL="0" rtl="0" algn="l">
                        <a:spcBef>
                          <a:spcPts val="0"/>
                        </a:spcBef>
                        <a:spcAft>
                          <a:spcPts val="0"/>
                        </a:spcAft>
                        <a:buNone/>
                      </a:pPr>
                      <a:r>
                        <a:rPr lang="en" sz="1200"/>
                        <a:t>85th Percentile Heat Index</a:t>
                      </a:r>
                      <a:endParaRPr sz="1200"/>
                    </a:p>
                  </a:txBody>
                  <a:tcPr marT="91425" marB="91425" marR="91425" marL="91425"/>
                </a:tc>
                <a:tc>
                  <a:txBody>
                    <a:bodyPr/>
                    <a:lstStyle/>
                    <a:p>
                      <a:pPr indent="0" lvl="0" marL="0" rtl="0" algn="l">
                        <a:spcBef>
                          <a:spcPts val="0"/>
                        </a:spcBef>
                        <a:spcAft>
                          <a:spcPts val="0"/>
                        </a:spcAft>
                        <a:buNone/>
                      </a:pPr>
                      <a:r>
                        <a:rPr lang="en"/>
                        <a:t>83</a:t>
                      </a:r>
                      <a:endParaRPr/>
                    </a:p>
                  </a:txBody>
                  <a:tcPr marT="91425" marB="91425" marR="91425" marL="91425"/>
                </a:tc>
                <a:tc>
                  <a:txBody>
                    <a:bodyPr/>
                    <a:lstStyle/>
                    <a:p>
                      <a:pPr indent="0" lvl="0" marL="0" rtl="0" algn="l">
                        <a:spcBef>
                          <a:spcPts val="0"/>
                        </a:spcBef>
                        <a:spcAft>
                          <a:spcPts val="0"/>
                        </a:spcAft>
                        <a:buNone/>
                      </a:pPr>
                      <a:r>
                        <a:rPr lang="en"/>
                        <a:t>78</a:t>
                      </a:r>
                      <a:endParaRPr/>
                    </a:p>
                  </a:txBody>
                  <a:tcPr marT="91425" marB="91425" marR="91425" marL="91425"/>
                </a:tc>
              </a:tr>
            </a:tbl>
          </a:graphicData>
        </a:graphic>
      </p:graphicFrame>
      <p:pic>
        <p:nvPicPr>
          <p:cNvPr id="350" name="Google Shape;350;p21"/>
          <p:cNvPicPr preferRelativeResize="0"/>
          <p:nvPr/>
        </p:nvPicPr>
        <p:blipFill rotWithShape="1">
          <a:blip r:embed="rId3">
            <a:alphaModFix/>
          </a:blip>
          <a:srcRect b="45433" l="19698" r="0" t="3483"/>
          <a:stretch/>
        </p:blipFill>
        <p:spPr>
          <a:xfrm>
            <a:off x="6735450" y="88250"/>
            <a:ext cx="1511674" cy="1405624"/>
          </a:xfrm>
          <a:prstGeom prst="rect">
            <a:avLst/>
          </a:prstGeom>
          <a:noFill/>
          <a:ln>
            <a:noFill/>
          </a:ln>
        </p:spPr>
      </p:pic>
      <p:sp>
        <p:nvSpPr>
          <p:cNvPr id="351" name="Google Shape;351;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