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9aefcc4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9aefcc4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60394d17b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60394d17b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60394d17b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60394d17b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60394d17b_0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60394d17b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60394d17b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60394d17b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60394d17b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60394d17b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9aefcc4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9aefcc4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9aefcc4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9aefcc4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9aefcc48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9aefcc48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60394d17b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60394d17b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60394d17b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60394d17b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data.cityofchicago.org/Public-Safety/Crimes-2001-to-Present/ijzp-q8t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 430 Final Project - </a:t>
            </a:r>
            <a:endParaRPr/>
          </a:p>
          <a:p>
            <a:pPr indent="0" lvl="0" marL="0" rtl="0" algn="l">
              <a:spcBef>
                <a:spcPts val="0"/>
              </a:spcBef>
              <a:spcAft>
                <a:spcPts val="0"/>
              </a:spcAft>
              <a:buNone/>
            </a:pPr>
            <a:r>
              <a:rPr lang="en"/>
              <a:t>Crimes in Chicago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Jonathan Kang and Zack Labus</a:t>
            </a:r>
            <a:endParaRPr/>
          </a:p>
          <a:p>
            <a:pPr indent="0" lvl="0" marL="0" rtl="0" algn="l">
              <a:spcBef>
                <a:spcPts val="0"/>
              </a:spcBef>
              <a:spcAft>
                <a:spcPts val="0"/>
              </a:spcAft>
              <a:buNone/>
            </a:pPr>
            <a:r>
              <a:rPr lang="en"/>
              <a:t>(Group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 K-means Model</a:t>
            </a:r>
            <a:endParaRPr/>
          </a:p>
        </p:txBody>
      </p:sp>
      <p:pic>
        <p:nvPicPr>
          <p:cNvPr id="129" name="Google Shape;129;p22"/>
          <p:cNvPicPr preferRelativeResize="0"/>
          <p:nvPr/>
        </p:nvPicPr>
        <p:blipFill>
          <a:blip r:embed="rId3">
            <a:alphaModFix/>
          </a:blip>
          <a:stretch>
            <a:fillRect/>
          </a:stretch>
        </p:blipFill>
        <p:spPr>
          <a:xfrm>
            <a:off x="251900" y="93625"/>
            <a:ext cx="3075625" cy="2341450"/>
          </a:xfrm>
          <a:prstGeom prst="rect">
            <a:avLst/>
          </a:prstGeom>
          <a:noFill/>
          <a:ln>
            <a:noFill/>
          </a:ln>
        </p:spPr>
      </p:pic>
      <p:pic>
        <p:nvPicPr>
          <p:cNvPr id="130" name="Google Shape;130;p22"/>
          <p:cNvPicPr preferRelativeResize="0"/>
          <p:nvPr/>
        </p:nvPicPr>
        <p:blipFill>
          <a:blip r:embed="rId4">
            <a:alphaModFix/>
          </a:blip>
          <a:stretch>
            <a:fillRect/>
          </a:stretch>
        </p:blipFill>
        <p:spPr>
          <a:xfrm>
            <a:off x="487950" y="2655725"/>
            <a:ext cx="7803146" cy="1127825"/>
          </a:xfrm>
          <a:prstGeom prst="rect">
            <a:avLst/>
          </a:prstGeom>
          <a:noFill/>
          <a:ln>
            <a:noFill/>
          </a:ln>
        </p:spPr>
      </p:pic>
      <p:sp>
        <p:nvSpPr>
          <p:cNvPr id="131" name="Google Shape;131;p22"/>
          <p:cNvSpPr txBox="1"/>
          <p:nvPr/>
        </p:nvSpPr>
        <p:spPr>
          <a:xfrm>
            <a:off x="3883875" y="430375"/>
            <a:ext cx="4209300" cy="16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Model shows that in cluster 0, Theft is less common than in clusters 1 and 2. Each community area can look at the cluster they belong to and see which crimes are more and less frequent in their cluster.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 Shiny App</a:t>
            </a:r>
            <a:endParaRPr/>
          </a:p>
        </p:txBody>
      </p:sp>
      <p:pic>
        <p:nvPicPr>
          <p:cNvPr id="137" name="Google Shape;137;p23"/>
          <p:cNvPicPr preferRelativeResize="0"/>
          <p:nvPr/>
        </p:nvPicPr>
        <p:blipFill>
          <a:blip r:embed="rId3">
            <a:alphaModFix/>
          </a:blip>
          <a:stretch>
            <a:fillRect/>
          </a:stretch>
        </p:blipFill>
        <p:spPr>
          <a:xfrm>
            <a:off x="1856013" y="53300"/>
            <a:ext cx="4890772" cy="2108659"/>
          </a:xfrm>
          <a:prstGeom prst="rect">
            <a:avLst/>
          </a:prstGeom>
          <a:noFill/>
          <a:ln>
            <a:noFill/>
          </a:ln>
        </p:spPr>
      </p:pic>
      <p:pic>
        <p:nvPicPr>
          <p:cNvPr id="138" name="Google Shape;138;p23"/>
          <p:cNvPicPr preferRelativeResize="0"/>
          <p:nvPr/>
        </p:nvPicPr>
        <p:blipFill rotWithShape="1">
          <a:blip r:embed="rId4">
            <a:alphaModFix/>
          </a:blip>
          <a:srcRect b="7918" l="0" r="0" t="0"/>
          <a:stretch/>
        </p:blipFill>
        <p:spPr>
          <a:xfrm>
            <a:off x="1856013" y="2188325"/>
            <a:ext cx="4890772" cy="2146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4" name="Google Shape;144;p24"/>
          <p:cNvSpPr txBox="1"/>
          <p:nvPr>
            <p:ph idx="1" type="body"/>
          </p:nvPr>
        </p:nvSpPr>
        <p:spPr>
          <a:xfrm>
            <a:off x="311700" y="1505700"/>
            <a:ext cx="3999900" cy="350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Exploratory Data Analysis</a:t>
            </a:r>
            <a:endParaRPr b="1"/>
          </a:p>
          <a:p>
            <a:pPr indent="-311150" lvl="0" marL="457200" rtl="0" algn="l">
              <a:spcBef>
                <a:spcPts val="1200"/>
              </a:spcBef>
              <a:spcAft>
                <a:spcPts val="0"/>
              </a:spcAft>
              <a:buSzPts val="1300"/>
              <a:buChar char="●"/>
            </a:pPr>
            <a:r>
              <a:rPr lang="en"/>
              <a:t>Decreased crime rates throughout COVID</a:t>
            </a:r>
            <a:endParaRPr/>
          </a:p>
          <a:p>
            <a:pPr indent="-298450" lvl="1" marL="914400" rtl="0" algn="l">
              <a:spcBef>
                <a:spcPts val="0"/>
              </a:spcBef>
              <a:spcAft>
                <a:spcPts val="0"/>
              </a:spcAft>
              <a:buSzPts val="1100"/>
              <a:buChar char="○"/>
            </a:pPr>
            <a:r>
              <a:rPr lang="en"/>
              <a:t>Spike around June 2020</a:t>
            </a:r>
            <a:endParaRPr/>
          </a:p>
          <a:p>
            <a:pPr indent="-311150" lvl="0" marL="457200" rtl="0" algn="l">
              <a:spcBef>
                <a:spcPts val="0"/>
              </a:spcBef>
              <a:spcAft>
                <a:spcPts val="0"/>
              </a:spcAft>
              <a:buSzPts val="1300"/>
              <a:buChar char="●"/>
            </a:pPr>
            <a:r>
              <a:rPr lang="en"/>
              <a:t> Most crimes happen afternoon to midnight, with most crimes happening during 12 am</a:t>
            </a:r>
            <a:endParaRPr/>
          </a:p>
          <a:p>
            <a:pPr indent="0" lvl="0" marL="0" rtl="0" algn="l">
              <a:spcBef>
                <a:spcPts val="1200"/>
              </a:spcBef>
              <a:spcAft>
                <a:spcPts val="0"/>
              </a:spcAft>
              <a:buNone/>
            </a:pPr>
            <a:r>
              <a:rPr b="1" lang="en"/>
              <a:t>Models</a:t>
            </a:r>
            <a:endParaRPr/>
          </a:p>
          <a:p>
            <a:pPr indent="-311150" lvl="0" marL="457200" rtl="0" algn="l">
              <a:spcBef>
                <a:spcPts val="1200"/>
              </a:spcBef>
              <a:spcAft>
                <a:spcPts val="0"/>
              </a:spcAft>
              <a:buSzPts val="1300"/>
              <a:buChar char="●"/>
            </a:pPr>
            <a:r>
              <a:rPr lang="en"/>
              <a:t>Our decision tree accurately predicts 61.39% of crimes against a person or not</a:t>
            </a:r>
            <a:endParaRPr/>
          </a:p>
          <a:p>
            <a:pPr indent="-311150" lvl="0" marL="457200" rtl="0" algn="l">
              <a:spcBef>
                <a:spcPts val="0"/>
              </a:spcBef>
              <a:spcAft>
                <a:spcPts val="0"/>
              </a:spcAft>
              <a:buSzPts val="1300"/>
              <a:buChar char="●"/>
            </a:pPr>
            <a:r>
              <a:rPr lang="en"/>
              <a:t>There is a clear trend of crimes throughout the year</a:t>
            </a:r>
            <a:endParaRPr/>
          </a:p>
          <a:p>
            <a:pPr indent="-298450" lvl="1" marL="914400" rtl="0" algn="l">
              <a:spcBef>
                <a:spcPts val="0"/>
              </a:spcBef>
              <a:spcAft>
                <a:spcPts val="0"/>
              </a:spcAft>
              <a:buSzPts val="1100"/>
              <a:buChar char="○"/>
            </a:pPr>
            <a:r>
              <a:rPr lang="en"/>
              <a:t>Our forecast model may not be the most accurate with NRMSE of 12.8%</a:t>
            </a:r>
            <a:endParaRPr/>
          </a:p>
          <a:p>
            <a:pPr indent="-311150" lvl="0" marL="457200" rtl="0" algn="l">
              <a:spcBef>
                <a:spcPts val="0"/>
              </a:spcBef>
              <a:spcAft>
                <a:spcPts val="0"/>
              </a:spcAft>
              <a:buSzPts val="1300"/>
              <a:buChar char="●"/>
            </a:pPr>
            <a:r>
              <a:rPr lang="en"/>
              <a:t>K-means helps identify similarities and differences in community areas</a:t>
            </a:r>
            <a:endParaRPr/>
          </a:p>
        </p:txBody>
      </p:sp>
      <p:sp>
        <p:nvSpPr>
          <p:cNvPr id="145" name="Google Shape;145;p24"/>
          <p:cNvSpPr txBox="1"/>
          <p:nvPr>
            <p:ph idx="2" type="body"/>
          </p:nvPr>
        </p:nvSpPr>
        <p:spPr>
          <a:xfrm>
            <a:off x="4832400" y="1505700"/>
            <a:ext cx="3999900" cy="341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Limitations</a:t>
            </a:r>
            <a:endParaRPr/>
          </a:p>
          <a:p>
            <a:pPr indent="-311150" lvl="0" marL="457200" rtl="0" algn="l">
              <a:spcBef>
                <a:spcPts val="1200"/>
              </a:spcBef>
              <a:spcAft>
                <a:spcPts val="0"/>
              </a:spcAft>
              <a:buSzPts val="1300"/>
              <a:buChar char="●"/>
            </a:pPr>
            <a:r>
              <a:rPr lang="en"/>
              <a:t>Only explored dataset between 01/01/2019 and 12/11/2022</a:t>
            </a:r>
            <a:endParaRPr/>
          </a:p>
          <a:p>
            <a:pPr indent="-311150" lvl="0" marL="457200" rtl="0" algn="l">
              <a:spcBef>
                <a:spcPts val="0"/>
              </a:spcBef>
              <a:spcAft>
                <a:spcPts val="0"/>
              </a:spcAft>
              <a:buSzPts val="1300"/>
              <a:buChar char="●"/>
            </a:pPr>
            <a:r>
              <a:rPr lang="en"/>
              <a:t>Lacking in understanding between the definitions of different crime descriptions</a:t>
            </a:r>
            <a:endParaRPr/>
          </a:p>
          <a:p>
            <a:pPr indent="-311150" lvl="0" marL="457200" rtl="0" algn="l">
              <a:spcBef>
                <a:spcPts val="0"/>
              </a:spcBef>
              <a:spcAft>
                <a:spcPts val="0"/>
              </a:spcAft>
              <a:buSzPts val="1300"/>
              <a:buChar char="●"/>
            </a:pPr>
            <a:r>
              <a:rPr lang="en"/>
              <a:t>K-means model least useful, but with more time could be used more effectively</a:t>
            </a:r>
            <a:endParaRPr/>
          </a:p>
          <a:p>
            <a:pPr indent="0" lvl="0" marL="0" rtl="0" algn="l">
              <a:spcBef>
                <a:spcPts val="1200"/>
              </a:spcBef>
              <a:spcAft>
                <a:spcPts val="0"/>
              </a:spcAft>
              <a:buNone/>
            </a:pPr>
            <a:r>
              <a:rPr b="1" lang="en"/>
              <a:t>Improvements</a:t>
            </a:r>
            <a:endParaRPr/>
          </a:p>
          <a:p>
            <a:pPr indent="-311150" lvl="0" marL="457200" rtl="0" algn="l">
              <a:spcBef>
                <a:spcPts val="1200"/>
              </a:spcBef>
              <a:spcAft>
                <a:spcPts val="0"/>
              </a:spcAft>
              <a:buSzPts val="1300"/>
              <a:buChar char="●"/>
            </a:pPr>
            <a:r>
              <a:rPr lang="en"/>
              <a:t>Explore a larger range of data</a:t>
            </a:r>
            <a:endParaRPr/>
          </a:p>
          <a:p>
            <a:pPr indent="-311150" lvl="0" marL="457200" rtl="0" algn="l">
              <a:spcBef>
                <a:spcPts val="0"/>
              </a:spcBef>
              <a:spcAft>
                <a:spcPts val="0"/>
              </a:spcAft>
              <a:buSzPts val="1300"/>
              <a:buChar char="●"/>
            </a:pPr>
            <a:r>
              <a:rPr lang="en"/>
              <a:t>Utilize other machine learning methods and see if there are hotspots for specific types of crimes</a:t>
            </a:r>
            <a:endParaRPr/>
          </a:p>
          <a:p>
            <a:pPr indent="-311150" lvl="0" marL="457200" rtl="0" algn="l">
              <a:spcBef>
                <a:spcPts val="0"/>
              </a:spcBef>
              <a:spcAft>
                <a:spcPts val="0"/>
              </a:spcAft>
              <a:buSzPts val="1300"/>
              <a:buChar char="●"/>
            </a:pPr>
            <a:r>
              <a:rPr lang="en"/>
              <a:t>Use Random Forests for classification model to account for randomness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832425" y="1505700"/>
            <a:ext cx="3999900" cy="33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Our Dataset:</a:t>
            </a:r>
            <a:endParaRPr b="1"/>
          </a:p>
          <a:p>
            <a:pPr indent="-311150" lvl="0" marL="457200" rtl="0" algn="l">
              <a:spcBef>
                <a:spcPts val="1200"/>
              </a:spcBef>
              <a:spcAft>
                <a:spcPts val="0"/>
              </a:spcAft>
              <a:buSzPts val="1300"/>
              <a:buChar char="●"/>
            </a:pPr>
            <a:r>
              <a:rPr lang="en"/>
              <a:t>Dataset is provided by Chicago Police Department (</a:t>
            </a:r>
            <a:r>
              <a:rPr lang="en" u="sng">
                <a:solidFill>
                  <a:schemeClr val="hlink"/>
                </a:solidFill>
                <a:hlinkClick r:id="rId3"/>
              </a:rPr>
              <a:t>https://data.cityofchicago.org/Public-Safety/Crimes-2001-to-Present/ijzp-q8t2</a:t>
            </a:r>
            <a:r>
              <a:rPr lang="en"/>
              <a:t>)</a:t>
            </a:r>
            <a:endParaRPr/>
          </a:p>
          <a:p>
            <a:pPr indent="-311150" lvl="0" marL="457200" rtl="0" algn="l">
              <a:spcBef>
                <a:spcPts val="0"/>
              </a:spcBef>
              <a:spcAft>
                <a:spcPts val="0"/>
              </a:spcAft>
              <a:buSzPts val="1300"/>
              <a:buChar char="●"/>
            </a:pPr>
            <a:r>
              <a:rPr lang="en"/>
              <a:t>Updated daily since 2001</a:t>
            </a:r>
            <a:endParaRPr/>
          </a:p>
          <a:p>
            <a:pPr indent="-311150" lvl="0" marL="457200" rtl="0" algn="l">
              <a:spcBef>
                <a:spcPts val="0"/>
              </a:spcBef>
              <a:spcAft>
                <a:spcPts val="0"/>
              </a:spcAft>
              <a:buSzPts val="1300"/>
              <a:buChar char="●"/>
            </a:pPr>
            <a:r>
              <a:rPr lang="en"/>
              <a:t>Some important variables:</a:t>
            </a:r>
            <a:endParaRPr/>
          </a:p>
          <a:p>
            <a:pPr indent="-298450" lvl="1" marL="914400" rtl="0" algn="l">
              <a:spcBef>
                <a:spcPts val="0"/>
              </a:spcBef>
              <a:spcAft>
                <a:spcPts val="0"/>
              </a:spcAft>
              <a:buSzPts val="1100"/>
              <a:buChar char="○"/>
            </a:pPr>
            <a:r>
              <a:rPr lang="en"/>
              <a:t>Date</a:t>
            </a:r>
            <a:endParaRPr/>
          </a:p>
          <a:p>
            <a:pPr indent="-298450" lvl="1" marL="914400" rtl="0" algn="l">
              <a:spcBef>
                <a:spcPts val="0"/>
              </a:spcBef>
              <a:spcAft>
                <a:spcPts val="0"/>
              </a:spcAft>
              <a:buSzPts val="1100"/>
              <a:buChar char="○"/>
            </a:pPr>
            <a:r>
              <a:rPr lang="en"/>
              <a:t>Location Description</a:t>
            </a:r>
            <a:endParaRPr/>
          </a:p>
          <a:p>
            <a:pPr indent="-298450" lvl="1" marL="914400" rtl="0" algn="l">
              <a:spcBef>
                <a:spcPts val="0"/>
              </a:spcBef>
              <a:spcAft>
                <a:spcPts val="0"/>
              </a:spcAft>
              <a:buSzPts val="1100"/>
              <a:buChar char="○"/>
            </a:pPr>
            <a:r>
              <a:rPr lang="en"/>
              <a:t>Community Area</a:t>
            </a:r>
            <a:endParaRPr/>
          </a:p>
          <a:p>
            <a:pPr indent="-298450" lvl="1" marL="914400" rtl="0" algn="l">
              <a:spcBef>
                <a:spcPts val="0"/>
              </a:spcBef>
              <a:spcAft>
                <a:spcPts val="0"/>
              </a:spcAft>
              <a:buSzPts val="1100"/>
              <a:buChar char="○"/>
            </a:pPr>
            <a:r>
              <a:rPr lang="en"/>
              <a:t>Beats</a:t>
            </a:r>
            <a:endParaRPr/>
          </a:p>
          <a:p>
            <a:pPr indent="-298450" lvl="1" marL="914400" rtl="0" algn="l">
              <a:spcBef>
                <a:spcPts val="0"/>
              </a:spcBef>
              <a:spcAft>
                <a:spcPts val="0"/>
              </a:spcAft>
              <a:buSzPts val="1100"/>
              <a:buChar char="○"/>
            </a:pPr>
            <a:r>
              <a:rPr lang="en"/>
              <a:t>Primary Type</a:t>
            </a:r>
            <a:endParaRPr/>
          </a:p>
          <a:p>
            <a:pPr indent="-298450" lvl="1" marL="914400" rtl="0" algn="l">
              <a:spcBef>
                <a:spcPts val="0"/>
              </a:spcBef>
              <a:spcAft>
                <a:spcPts val="0"/>
              </a:spcAft>
              <a:buSzPts val="1100"/>
              <a:buChar char="○"/>
            </a:pPr>
            <a:r>
              <a:rPr lang="en"/>
              <a:t>Crime Description</a:t>
            </a:r>
            <a:endParaRPr/>
          </a:p>
        </p:txBody>
      </p:sp>
      <p:sp>
        <p:nvSpPr>
          <p:cNvPr id="72" name="Google Shape;72;p14"/>
          <p:cNvSpPr txBox="1"/>
          <p:nvPr>
            <p:ph idx="1" type="body"/>
          </p:nvPr>
        </p:nvSpPr>
        <p:spPr>
          <a:xfrm>
            <a:off x="311725"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During COVID periods, we have seen an increase in reports for criminal activity in Champaign</a:t>
            </a:r>
            <a:endParaRPr/>
          </a:p>
          <a:p>
            <a:pPr indent="-298450" lvl="1" marL="914400" rtl="0" algn="l">
              <a:spcBef>
                <a:spcPts val="0"/>
              </a:spcBef>
              <a:spcAft>
                <a:spcPts val="0"/>
              </a:spcAft>
              <a:buSzPts val="1100"/>
              <a:buChar char="○"/>
            </a:pPr>
            <a:r>
              <a:rPr lang="en"/>
              <a:t>Strengthened partnership with Police Department</a:t>
            </a:r>
            <a:endParaRPr/>
          </a:p>
          <a:p>
            <a:pPr indent="-311150" lvl="0" marL="457200" rtl="0" algn="l">
              <a:spcBef>
                <a:spcPts val="0"/>
              </a:spcBef>
              <a:spcAft>
                <a:spcPts val="0"/>
              </a:spcAft>
              <a:buSzPts val="1300"/>
              <a:buChar char="●"/>
            </a:pPr>
            <a:r>
              <a:rPr lang="en"/>
              <a:t>Has COVID impacted crime rates and can we classify the possible category of criminal activity given circumstances?</a:t>
            </a:r>
            <a:endParaRPr/>
          </a:p>
          <a:p>
            <a:pPr indent="-311150" lvl="0" marL="457200" rtl="0" algn="l">
              <a:spcBef>
                <a:spcPts val="0"/>
              </a:spcBef>
              <a:spcAft>
                <a:spcPts val="0"/>
              </a:spcAft>
              <a:buSzPts val="1300"/>
              <a:buChar char="●"/>
            </a:pPr>
            <a:r>
              <a:rPr lang="en"/>
              <a:t>Understand if there are patterns in crime activity and the categories in criminal activity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a:p>
            <a:pPr indent="0" lvl="0" marL="0" rtl="0" algn="l">
              <a:spcBef>
                <a:spcPts val="0"/>
              </a:spcBef>
              <a:spcAft>
                <a:spcPts val="0"/>
              </a:spcAft>
              <a:buNone/>
            </a:pPr>
            <a:r>
              <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Articles with Similar Work:</a:t>
            </a:r>
            <a:endParaRPr b="1"/>
          </a:p>
          <a:p>
            <a:pPr indent="-311150" lvl="0" marL="457200" rtl="0" algn="l">
              <a:spcBef>
                <a:spcPts val="1200"/>
              </a:spcBef>
              <a:spcAft>
                <a:spcPts val="0"/>
              </a:spcAft>
              <a:buSzPts val="1300"/>
              <a:buChar char="●"/>
            </a:pPr>
            <a:r>
              <a:rPr lang="en"/>
              <a:t>“</a:t>
            </a:r>
            <a:r>
              <a:rPr b="1" lang="en"/>
              <a:t>Crime Rate Inference with Big Data</a:t>
            </a:r>
            <a:r>
              <a:rPr lang="en"/>
              <a:t>” - Hongjian Wang et al. (2016)</a:t>
            </a:r>
            <a:endParaRPr/>
          </a:p>
          <a:p>
            <a:pPr indent="-298450" lvl="1" marL="914400" rtl="0" algn="l">
              <a:spcBef>
                <a:spcPts val="0"/>
              </a:spcBef>
              <a:spcAft>
                <a:spcPts val="0"/>
              </a:spcAft>
              <a:buSzPts val="1100"/>
              <a:buChar char="○"/>
            </a:pPr>
            <a:r>
              <a:rPr lang="en"/>
              <a:t>Uses Linear Regression and Negative Binomial Distribution to build a nodal model to understand geographical locations of various crimes</a:t>
            </a:r>
            <a:endParaRPr/>
          </a:p>
          <a:p>
            <a:pPr indent="-311150" lvl="0" marL="457200" rtl="0" algn="l">
              <a:spcBef>
                <a:spcPts val="0"/>
              </a:spcBef>
              <a:spcAft>
                <a:spcPts val="0"/>
              </a:spcAft>
              <a:buSzPts val="1300"/>
              <a:buChar char="●"/>
            </a:pPr>
            <a:r>
              <a:rPr lang="en"/>
              <a:t>“</a:t>
            </a:r>
            <a:r>
              <a:rPr b="1" lang="en"/>
              <a:t>Property Crime Specialization in Detroit, </a:t>
            </a:r>
            <a:r>
              <a:rPr b="1" lang="en"/>
              <a:t>Michigan</a:t>
            </a:r>
            <a:r>
              <a:rPr lang="en"/>
              <a:t>” - Felson et al. (2022)</a:t>
            </a:r>
            <a:endParaRPr/>
          </a:p>
          <a:p>
            <a:pPr indent="-298450" lvl="1" marL="914400" rtl="0" algn="l">
              <a:spcBef>
                <a:spcPts val="0"/>
              </a:spcBef>
              <a:spcAft>
                <a:spcPts val="0"/>
              </a:spcAft>
              <a:buSzPts val="1100"/>
              <a:buChar char="○"/>
            </a:pPr>
            <a:r>
              <a:rPr lang="en"/>
              <a:t>Performed pairwise comparisons for crime hotspots to understand whether areas in Detroit had a specialized class of crime activity. </a:t>
            </a:r>
            <a:endParaRPr/>
          </a:p>
          <a:p>
            <a:pPr indent="-311150" lvl="0" marL="457200" rtl="0" algn="l">
              <a:spcBef>
                <a:spcPts val="0"/>
              </a:spcBef>
              <a:spcAft>
                <a:spcPts val="0"/>
              </a:spcAft>
              <a:buSzPts val="1300"/>
              <a:buChar char="●"/>
            </a:pPr>
            <a:r>
              <a:rPr lang="en"/>
              <a:t>“</a:t>
            </a:r>
            <a:r>
              <a:rPr b="1" lang="en"/>
              <a:t>A Proposed Framework for Analyzing Crime Data Set Using Decision Tree and Simple K-Means Mining Algorithm</a:t>
            </a:r>
            <a:r>
              <a:rPr lang="en"/>
              <a:t>” - Al-Janabi, Kadhim B. Swadi (2011)</a:t>
            </a:r>
            <a:endParaRPr/>
          </a:p>
          <a:p>
            <a:pPr indent="-298450" lvl="1" marL="914400" rtl="0" algn="l">
              <a:spcBef>
                <a:spcPts val="0"/>
              </a:spcBef>
              <a:spcAft>
                <a:spcPts val="0"/>
              </a:spcAft>
              <a:buSzPts val="1100"/>
              <a:buChar char="○"/>
            </a:pPr>
            <a:r>
              <a:rPr lang="en"/>
              <a:t>Used decision trees and k-means algorithms to find to forecast criminal activity in the future.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 Decision Tree</a:t>
            </a:r>
            <a:endParaRPr/>
          </a:p>
        </p:txBody>
      </p:sp>
      <p:sp>
        <p:nvSpPr>
          <p:cNvPr id="84" name="Google Shape;84;p16"/>
          <p:cNvSpPr txBox="1"/>
          <p:nvPr>
            <p:ph idx="1" type="body"/>
          </p:nvPr>
        </p:nvSpPr>
        <p:spPr>
          <a:xfrm>
            <a:off x="311700" y="1459075"/>
            <a:ext cx="4118100" cy="3642300"/>
          </a:xfrm>
          <a:prstGeom prst="rect">
            <a:avLst/>
          </a:prstGeom>
        </p:spPr>
        <p:txBody>
          <a:bodyPr anchorCtr="0" anchor="t" bIns="91425" lIns="91425" spcFirstLastPara="1" rIns="91425" wrap="square" tIns="91425">
            <a:normAutofit/>
          </a:bodyPr>
          <a:lstStyle/>
          <a:p>
            <a:pPr indent="-316944" lvl="0" marL="457200" rtl="0" algn="l">
              <a:spcBef>
                <a:spcPts val="0"/>
              </a:spcBef>
              <a:spcAft>
                <a:spcPts val="0"/>
              </a:spcAft>
              <a:buSzPts val="1391"/>
              <a:buChar char="●"/>
            </a:pPr>
            <a:r>
              <a:rPr lang="en" sz="1391"/>
              <a:t>P</a:t>
            </a:r>
            <a:r>
              <a:rPr lang="en" sz="1391"/>
              <a:t>redict the type of crime being committed given a time, day of the week, description of the location, and the specific community area in Chicago.</a:t>
            </a:r>
            <a:endParaRPr sz="1391"/>
          </a:p>
          <a:p>
            <a:pPr indent="0" lvl="0" marL="0" rtl="0" algn="l">
              <a:spcBef>
                <a:spcPts val="1200"/>
              </a:spcBef>
              <a:spcAft>
                <a:spcPts val="0"/>
              </a:spcAft>
              <a:buSzPts val="523"/>
              <a:buNone/>
            </a:pPr>
            <a:r>
              <a:t/>
            </a:r>
            <a:endParaRPr sz="1391"/>
          </a:p>
          <a:p>
            <a:pPr indent="-316944" lvl="0" marL="457200" rtl="0" algn="l">
              <a:spcBef>
                <a:spcPts val="1200"/>
              </a:spcBef>
              <a:spcAft>
                <a:spcPts val="0"/>
              </a:spcAft>
              <a:buSzPts val="1391"/>
              <a:buChar char="●"/>
            </a:pPr>
            <a:r>
              <a:rPr lang="en" sz="1391"/>
              <a:t>Build a decision tree</a:t>
            </a:r>
            <a:endParaRPr sz="1391"/>
          </a:p>
          <a:p>
            <a:pPr indent="-316944" lvl="1" marL="914400" rtl="0" algn="l">
              <a:spcBef>
                <a:spcPts val="0"/>
              </a:spcBef>
              <a:spcAft>
                <a:spcPts val="0"/>
              </a:spcAft>
              <a:buSzPts val="1391"/>
              <a:buChar char="○"/>
            </a:pPr>
            <a:r>
              <a:rPr lang="en" sz="1391"/>
              <a:t>Variables we are working with are categorical and it was most simple to implement and understand.</a:t>
            </a:r>
            <a:endParaRPr sz="1320"/>
          </a:p>
        </p:txBody>
      </p:sp>
      <p:sp>
        <p:nvSpPr>
          <p:cNvPr id="85" name="Google Shape;85;p16"/>
          <p:cNvSpPr txBox="1"/>
          <p:nvPr/>
        </p:nvSpPr>
        <p:spPr>
          <a:xfrm>
            <a:off x="4692150" y="1459075"/>
            <a:ext cx="4255800" cy="34641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chemeClr val="dk2"/>
              </a:buClr>
              <a:buSzPts val="1350"/>
              <a:buFont typeface="Roboto"/>
              <a:buChar char="●"/>
            </a:pPr>
            <a:r>
              <a:rPr lang="en" sz="1350">
                <a:solidFill>
                  <a:schemeClr val="dk2"/>
                </a:solidFill>
                <a:latin typeface="Roboto"/>
                <a:ea typeface="Roboto"/>
                <a:cs typeface="Roboto"/>
                <a:sym typeface="Roboto"/>
              </a:rPr>
              <a:t>To find best decision tree, we utilized pruning techniques, which reduces the size of the tree and removes redundant non-critical sections. Best model was found to have a max depth of 12 layers and a minimum sample leaf of 20.</a:t>
            </a:r>
            <a:endParaRPr sz="1350">
              <a:solidFill>
                <a:schemeClr val="dk2"/>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350">
              <a:solidFill>
                <a:schemeClr val="dk2"/>
              </a:solidFill>
              <a:latin typeface="Roboto"/>
              <a:ea typeface="Roboto"/>
              <a:cs typeface="Roboto"/>
              <a:sym typeface="Roboto"/>
            </a:endParaRPr>
          </a:p>
          <a:p>
            <a:pPr indent="-314325" lvl="0" marL="457200" rtl="0" algn="l">
              <a:lnSpc>
                <a:spcPct val="115000"/>
              </a:lnSpc>
              <a:spcBef>
                <a:spcPts val="1200"/>
              </a:spcBef>
              <a:spcAft>
                <a:spcPts val="0"/>
              </a:spcAft>
              <a:buClr>
                <a:schemeClr val="dk2"/>
              </a:buClr>
              <a:buSzPts val="1350"/>
              <a:buFont typeface="Roboto"/>
              <a:buChar char="●"/>
            </a:pPr>
            <a:r>
              <a:rPr lang="en" sz="1350">
                <a:solidFill>
                  <a:schemeClr val="dk2"/>
                </a:solidFill>
                <a:latin typeface="Roboto"/>
                <a:ea typeface="Roboto"/>
                <a:cs typeface="Roboto"/>
                <a:sym typeface="Roboto"/>
              </a:rPr>
              <a:t>Finally, we use 2019-2021 crime data as our training data, and 2022 crime data as our testing data. We can test for accuracy by comparing the actual results of 2022 crime data with our decision tree.</a:t>
            </a:r>
            <a:endParaRPr sz="135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 Time Series</a:t>
            </a:r>
            <a:endParaRPr/>
          </a:p>
        </p:txBody>
      </p:sp>
      <p:sp>
        <p:nvSpPr>
          <p:cNvPr id="91" name="Google Shape;91;p17"/>
          <p:cNvSpPr txBox="1"/>
          <p:nvPr>
            <p:ph idx="1" type="body"/>
          </p:nvPr>
        </p:nvSpPr>
        <p:spPr>
          <a:xfrm>
            <a:off x="311700" y="1505700"/>
            <a:ext cx="3999900" cy="31710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M</a:t>
            </a:r>
            <a:r>
              <a:rPr lang="en" sz="1350"/>
              <a:t>ake a time-series model that would generate forecasts for the number of criminal activities.</a:t>
            </a:r>
            <a:endParaRPr sz="1350"/>
          </a:p>
          <a:p>
            <a:pPr indent="0" lvl="0" marL="457200" rtl="0" algn="l">
              <a:spcBef>
                <a:spcPts val="1200"/>
              </a:spcBef>
              <a:spcAft>
                <a:spcPts val="0"/>
              </a:spcAft>
              <a:buNone/>
            </a:pPr>
            <a:r>
              <a:t/>
            </a:r>
            <a:endParaRPr sz="1350"/>
          </a:p>
          <a:p>
            <a:pPr indent="-314325" lvl="0" marL="457200" rtl="0" algn="l">
              <a:spcBef>
                <a:spcPts val="1200"/>
              </a:spcBef>
              <a:spcAft>
                <a:spcPts val="0"/>
              </a:spcAft>
              <a:buSzPts val="1350"/>
              <a:buChar char="●"/>
            </a:pPr>
            <a:r>
              <a:rPr lang="en" sz="1350"/>
              <a:t>Considering the trend and seasonal components could be important in this model, we used a Holt’s exponential smoothing model.</a:t>
            </a:r>
            <a:endParaRPr sz="1350"/>
          </a:p>
          <a:p>
            <a:pPr indent="0" lvl="0" marL="0" rtl="0" algn="l">
              <a:spcBef>
                <a:spcPts val="1200"/>
              </a:spcBef>
              <a:spcAft>
                <a:spcPts val="1200"/>
              </a:spcAft>
              <a:buNone/>
            </a:pPr>
            <a:r>
              <a:t/>
            </a:r>
            <a:endParaRPr sz="1350"/>
          </a:p>
        </p:txBody>
      </p:sp>
      <p:sp>
        <p:nvSpPr>
          <p:cNvPr id="92" name="Google Shape;92;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SzPts val="1350"/>
              <a:buChar char="●"/>
            </a:pPr>
            <a:r>
              <a:rPr lang="en" sz="1350"/>
              <a:t>Similar to the decision tree model, we split the data into training and testing sets.</a:t>
            </a:r>
            <a:endParaRPr sz="1350"/>
          </a:p>
          <a:p>
            <a:pPr indent="0" lvl="0" marL="0" rtl="0" algn="l">
              <a:spcBef>
                <a:spcPts val="1200"/>
              </a:spcBef>
              <a:spcAft>
                <a:spcPts val="0"/>
              </a:spcAft>
              <a:buNone/>
            </a:pPr>
            <a:r>
              <a:t/>
            </a:r>
            <a:endParaRPr sz="1350"/>
          </a:p>
          <a:p>
            <a:pPr indent="-314325" lvl="0" marL="457200" rtl="0" algn="l">
              <a:spcBef>
                <a:spcPts val="1200"/>
              </a:spcBef>
              <a:spcAft>
                <a:spcPts val="0"/>
              </a:spcAft>
              <a:buSzPts val="1350"/>
              <a:buChar char="●"/>
            </a:pPr>
            <a:r>
              <a:rPr lang="en" sz="1350"/>
              <a:t>To determine the best forecast range and model accuracy, we checked the different resulting mean squares errors and the normalized scores. </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 Clustering</a:t>
            </a:r>
            <a:endParaRPr/>
          </a:p>
        </p:txBody>
      </p:sp>
      <p:sp>
        <p:nvSpPr>
          <p:cNvPr id="98" name="Google Shape;98;p1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third goal we had was to see if we could group community areas into clusters, with those clusters revealing similarities in crime frequencies among Community areas in Chicago.</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We used a K-means model and utilized the  elbow method to determine the optimal number of clusters.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9" name="Google Shape;99;p18"/>
          <p:cNvSpPr txBox="1"/>
          <p:nvPr>
            <p:ph idx="2" type="body"/>
          </p:nvPr>
        </p:nvSpPr>
        <p:spPr>
          <a:xfrm>
            <a:off x="4832425" y="1579175"/>
            <a:ext cx="39999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After grouping the data by </a:t>
            </a:r>
            <a:r>
              <a:rPr lang="en" sz="1400"/>
              <a:t>community</a:t>
            </a:r>
            <a:r>
              <a:rPr lang="en" sz="1400"/>
              <a:t> area to get counts for each type of crime in each community area, we normalized the data.</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In order to use all variables, we had to reduce dimensionality by applying PCA.</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 EDA</a:t>
            </a:r>
            <a:endParaRPr/>
          </a:p>
        </p:txBody>
      </p:sp>
      <p:pic>
        <p:nvPicPr>
          <p:cNvPr id="105" name="Google Shape;105;p19"/>
          <p:cNvPicPr preferRelativeResize="0"/>
          <p:nvPr/>
        </p:nvPicPr>
        <p:blipFill>
          <a:blip r:embed="rId3">
            <a:alphaModFix/>
          </a:blip>
          <a:stretch>
            <a:fillRect/>
          </a:stretch>
        </p:blipFill>
        <p:spPr>
          <a:xfrm>
            <a:off x="158650" y="172738"/>
            <a:ext cx="4312149" cy="1852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3148525" y="2236250"/>
            <a:ext cx="2733675" cy="2038350"/>
          </a:xfrm>
          <a:prstGeom prst="rect">
            <a:avLst/>
          </a:prstGeom>
          <a:noFill/>
          <a:ln>
            <a:noFill/>
          </a:ln>
        </p:spPr>
      </p:pic>
      <p:pic>
        <p:nvPicPr>
          <p:cNvPr id="107" name="Google Shape;107;p19"/>
          <p:cNvPicPr preferRelativeResize="0"/>
          <p:nvPr/>
        </p:nvPicPr>
        <p:blipFill>
          <a:blip r:embed="rId5">
            <a:alphaModFix/>
          </a:blip>
          <a:stretch>
            <a:fillRect/>
          </a:stretch>
        </p:blipFill>
        <p:spPr>
          <a:xfrm>
            <a:off x="5235238" y="208300"/>
            <a:ext cx="2886075"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 Decision Tree Model</a:t>
            </a:r>
            <a:endParaRPr/>
          </a:p>
        </p:txBody>
      </p:sp>
      <p:sp>
        <p:nvSpPr>
          <p:cNvPr id="113" name="Google Shape;113;p20"/>
          <p:cNvSpPr txBox="1"/>
          <p:nvPr/>
        </p:nvSpPr>
        <p:spPr>
          <a:xfrm>
            <a:off x="311700" y="860750"/>
            <a:ext cx="2395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Decision Tree has accuracy of 61.39%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Considered “average” machine-learning result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4" name="Google Shape;114;p20"/>
          <p:cNvPicPr preferRelativeResize="0"/>
          <p:nvPr/>
        </p:nvPicPr>
        <p:blipFill>
          <a:blip r:embed="rId3">
            <a:alphaModFix/>
          </a:blip>
          <a:stretch>
            <a:fillRect/>
          </a:stretch>
        </p:blipFill>
        <p:spPr>
          <a:xfrm>
            <a:off x="1765500" y="61650"/>
            <a:ext cx="7225725" cy="426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 - Time Series Model</a:t>
            </a:r>
            <a:endParaRPr/>
          </a:p>
        </p:txBody>
      </p:sp>
      <p:pic>
        <p:nvPicPr>
          <p:cNvPr id="120" name="Google Shape;120;p21"/>
          <p:cNvPicPr preferRelativeResize="0"/>
          <p:nvPr/>
        </p:nvPicPr>
        <p:blipFill>
          <a:blip r:embed="rId3">
            <a:alphaModFix/>
          </a:blip>
          <a:stretch>
            <a:fillRect/>
          </a:stretch>
        </p:blipFill>
        <p:spPr>
          <a:xfrm>
            <a:off x="4816325" y="355109"/>
            <a:ext cx="4202175" cy="2652428"/>
          </a:xfrm>
          <a:prstGeom prst="rect">
            <a:avLst/>
          </a:prstGeom>
          <a:noFill/>
          <a:ln>
            <a:noFill/>
          </a:ln>
        </p:spPr>
      </p:pic>
      <p:pic>
        <p:nvPicPr>
          <p:cNvPr id="121" name="Google Shape;121;p21"/>
          <p:cNvPicPr preferRelativeResize="0"/>
          <p:nvPr/>
        </p:nvPicPr>
        <p:blipFill>
          <a:blip r:embed="rId4">
            <a:alphaModFix/>
          </a:blip>
          <a:stretch>
            <a:fillRect/>
          </a:stretch>
        </p:blipFill>
        <p:spPr>
          <a:xfrm>
            <a:off x="125500" y="245775"/>
            <a:ext cx="4622156" cy="2871100"/>
          </a:xfrm>
          <a:prstGeom prst="rect">
            <a:avLst/>
          </a:prstGeom>
          <a:noFill/>
          <a:ln>
            <a:noFill/>
          </a:ln>
        </p:spPr>
      </p:pic>
      <p:sp>
        <p:nvSpPr>
          <p:cNvPr id="122" name="Google Shape;122;p21"/>
          <p:cNvSpPr txBox="1"/>
          <p:nvPr/>
        </p:nvSpPr>
        <p:spPr>
          <a:xfrm>
            <a:off x="4898413" y="3337300"/>
            <a:ext cx="40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Found that forecasting for 31 days results in lowest RMSE and NRMSE of 62.905 and .128 respectively.</a:t>
            </a:r>
            <a:endParaRPr sz="1000"/>
          </a:p>
        </p:txBody>
      </p:sp>
      <p:sp>
        <p:nvSpPr>
          <p:cNvPr id="123" name="Google Shape;123;p21"/>
          <p:cNvSpPr txBox="1"/>
          <p:nvPr/>
        </p:nvSpPr>
        <p:spPr>
          <a:xfrm>
            <a:off x="417574" y="3337300"/>
            <a:ext cx="40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Trend is somewhat similar in the first half, but deviates in the 2nd half.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