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70" r:id="rId4"/>
    <p:sldId id="268" r:id="rId5"/>
    <p:sldId id="266" r:id="rId6"/>
    <p:sldId id="264" r:id="rId7"/>
    <p:sldId id="260" r:id="rId8"/>
    <p:sldId id="261" r:id="rId9"/>
    <p:sldId id="265"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p:scale>
          <a:sx n="123" d="100"/>
          <a:sy n="123" d="100"/>
        </p:scale>
        <p:origin x="14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3/19/23</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3/19/23</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3/19/23</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3/19/23</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3/19/23</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3/19/23</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3/19/23</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3/19/23</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3/19/23</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3/19/23</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3/19/23</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3/19/23</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myanimelist.ne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myanimelist.net/" TargetMode="External"/><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1">
            <a:extLst>
              <a:ext uri="{FF2B5EF4-FFF2-40B4-BE49-F238E27FC236}">
                <a16:creationId xmlns:a16="http://schemas.microsoft.com/office/drawing/2014/main" id="{CABA3EB2-2745-462F-A829-C0482909A874}"/>
              </a:ext>
            </a:extLst>
          </p:cNvPr>
          <p:cNvSpPr>
            <a:spLocks noGrp="1"/>
          </p:cNvSpPr>
          <p:nvPr>
            <p:ph type="ctrTitle"/>
          </p:nvPr>
        </p:nvSpPr>
        <p:spPr>
          <a:xfrm>
            <a:off x="1524003" y="1999615"/>
            <a:ext cx="9144000" cy="2764028"/>
          </a:xfrm>
        </p:spPr>
        <p:txBody>
          <a:bodyPr anchor="ctr">
            <a:normAutofit/>
          </a:bodyPr>
          <a:lstStyle/>
          <a:p>
            <a:r>
              <a:rPr lang="en-US" sz="7200"/>
              <a:t>MyAnimeList Tableau Visualization</a:t>
            </a:r>
          </a:p>
        </p:txBody>
      </p:sp>
      <p:sp>
        <p:nvSpPr>
          <p:cNvPr id="3" name="slide1">
            <a:extLst>
              <a:ext uri="{FF2B5EF4-FFF2-40B4-BE49-F238E27FC236}">
                <a16:creationId xmlns:a16="http://schemas.microsoft.com/office/drawing/2014/main" id="{9B70C99A-2A4D-4161-A478-7D530AAF75D3}"/>
              </a:ext>
            </a:extLst>
          </p:cNvPr>
          <p:cNvSpPr>
            <a:spLocks noGrp="1"/>
          </p:cNvSpPr>
          <p:nvPr>
            <p:ph type="subTitle" idx="1"/>
          </p:nvPr>
        </p:nvSpPr>
        <p:spPr>
          <a:xfrm>
            <a:off x="1966912" y="5645150"/>
            <a:ext cx="8258176" cy="631825"/>
          </a:xfrm>
        </p:spPr>
        <p:txBody>
          <a:bodyPr anchor="ctr">
            <a:normAutofit/>
          </a:bodyPr>
          <a:lstStyle/>
          <a:p>
            <a:r>
              <a:rPr lang="en-US" sz="2800" dirty="0"/>
              <a:t>Jonathan Kang</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4374171B-7D7D-5B6D-E41D-A4CAF0B2EA89}"/>
              </a:ext>
            </a:extLst>
          </p:cNvPr>
          <p:cNvSpPr txBox="1"/>
          <p:nvPr/>
        </p:nvSpPr>
        <p:spPr>
          <a:xfrm>
            <a:off x="7268583" y="6235670"/>
            <a:ext cx="4762119" cy="461665"/>
          </a:xfrm>
          <a:prstGeom prst="rect">
            <a:avLst/>
          </a:prstGeom>
          <a:noFill/>
        </p:spPr>
        <p:txBody>
          <a:bodyPr wrap="square" rtlCol="0">
            <a:spAutoFit/>
          </a:bodyPr>
          <a:lstStyle/>
          <a:p>
            <a:pPr algn="r"/>
            <a:r>
              <a:rPr lang="en-US" sz="1200" dirty="0"/>
              <a:t>Source: </a:t>
            </a:r>
            <a:r>
              <a:rPr lang="en-US" sz="1200" dirty="0" err="1"/>
              <a:t>MyAnimeList</a:t>
            </a:r>
            <a:endParaRPr lang="en-US" sz="1200" dirty="0"/>
          </a:p>
          <a:p>
            <a:pPr algn="r"/>
            <a:r>
              <a:rPr lang="en-US" sz="1200" dirty="0">
                <a:hlinkClick r:id="rId2"/>
              </a:rPr>
              <a:t>https://myanimelist.net/</a:t>
            </a:r>
            <a:endParaRPr lang="en-US" sz="1200" dirty="0"/>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Score%Dashboard">
            <a:extLst>
              <a:ext uri="{FF2B5EF4-FFF2-40B4-BE49-F238E27FC236}">
                <a16:creationId xmlns:a16="http://schemas.microsoft.com/office/drawing/2014/main" id="{38FBA279-AC25-46B1-8591-ED5508F39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Dashboard 4">
            <a:extLst>
              <a:ext uri="{FF2B5EF4-FFF2-40B4-BE49-F238E27FC236}">
                <a16:creationId xmlns:a16="http://schemas.microsoft.com/office/drawing/2014/main" id="{99F5DA64-C1A9-4CC3-AC06-C40CB6B90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2B01-FC62-93BB-538B-AFDF535275B2}"/>
              </a:ext>
            </a:extLst>
          </p:cNvPr>
          <p:cNvSpPr>
            <a:spLocks noGrp="1"/>
          </p:cNvSpPr>
          <p:nvPr>
            <p:ph type="title"/>
          </p:nvPr>
        </p:nvSpPr>
        <p:spPr>
          <a:xfrm>
            <a:off x="839788" y="457200"/>
            <a:ext cx="3932237" cy="831273"/>
          </a:xfrm>
        </p:spPr>
        <p:txBody>
          <a:bodyPr/>
          <a:lstStyle/>
          <a:p>
            <a:r>
              <a:rPr lang="en-US" b="1" dirty="0"/>
              <a:t>Introduction</a:t>
            </a:r>
          </a:p>
        </p:txBody>
      </p:sp>
      <p:pic>
        <p:nvPicPr>
          <p:cNvPr id="7" name="Content Placeholder 6" descr="Text, calendar&#10;&#10;Description automatically generated">
            <a:extLst>
              <a:ext uri="{FF2B5EF4-FFF2-40B4-BE49-F238E27FC236}">
                <a16:creationId xmlns:a16="http://schemas.microsoft.com/office/drawing/2014/main" id="{C4C2D4A6-7073-2B82-3D8D-2B62E9C325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0843" y="1683769"/>
            <a:ext cx="6797530" cy="3568311"/>
          </a:xfrm>
        </p:spPr>
      </p:pic>
      <p:sp>
        <p:nvSpPr>
          <p:cNvPr id="4" name="Text Placeholder 3">
            <a:extLst>
              <a:ext uri="{FF2B5EF4-FFF2-40B4-BE49-F238E27FC236}">
                <a16:creationId xmlns:a16="http://schemas.microsoft.com/office/drawing/2014/main" id="{151E1509-891D-00EC-8A22-5FCE4ECD4EC4}"/>
              </a:ext>
            </a:extLst>
          </p:cNvPr>
          <p:cNvSpPr>
            <a:spLocks noGrp="1"/>
          </p:cNvSpPr>
          <p:nvPr>
            <p:ph type="body" sz="half" idx="2"/>
          </p:nvPr>
        </p:nvSpPr>
        <p:spPr>
          <a:xfrm>
            <a:off x="839788" y="1683769"/>
            <a:ext cx="3932237" cy="4633904"/>
          </a:xfrm>
        </p:spPr>
        <p:txBody>
          <a:bodyPr>
            <a:normAutofit/>
          </a:bodyPr>
          <a:lstStyle/>
          <a:p>
            <a:pPr algn="just"/>
            <a:r>
              <a:rPr lang="en-US" dirty="0"/>
              <a:t>With Anime gaining more popularity among the Western community since COVID, I began wondering what are some of the characteristics of the current most popular shows and are there any interesting trends that are showing.</a:t>
            </a:r>
          </a:p>
          <a:p>
            <a:pPr algn="just"/>
            <a:r>
              <a:rPr lang="en-US" dirty="0"/>
              <a:t>To analyze this information, I have scraped data from </a:t>
            </a:r>
            <a:r>
              <a:rPr lang="en-US" i="1" dirty="0">
                <a:hlinkClick r:id="rId3"/>
              </a:rPr>
              <a:t>MyAnimeList</a:t>
            </a:r>
            <a:r>
              <a:rPr lang="en-US" dirty="0"/>
              <a:t> using </a:t>
            </a:r>
            <a:r>
              <a:rPr lang="en-US" i="1" dirty="0" err="1"/>
              <a:t>BeautifulSoup</a:t>
            </a:r>
            <a:r>
              <a:rPr lang="en-US" dirty="0"/>
              <a:t>, obtaining </a:t>
            </a:r>
            <a:r>
              <a:rPr lang="en-US" b="1" dirty="0"/>
              <a:t>the top 1000 anime shows by popularity and by rating (we will focus on popularity for most graphs).</a:t>
            </a:r>
            <a:r>
              <a:rPr lang="en-US" dirty="0"/>
              <a:t> Data is gathered on March 9 and 10.</a:t>
            </a:r>
            <a:endParaRPr lang="en-US" b="1" dirty="0"/>
          </a:p>
          <a:p>
            <a:pPr algn="just"/>
            <a:r>
              <a:rPr lang="en-US" i="1" dirty="0"/>
              <a:t>Pandas</a:t>
            </a:r>
            <a:r>
              <a:rPr lang="en-US" dirty="0"/>
              <a:t> were then used to clean and generate new helpful calculations. Data is then finally visualized using Tableau.</a:t>
            </a:r>
          </a:p>
          <a:p>
            <a:pPr algn="just"/>
            <a:r>
              <a:rPr lang="en-US" dirty="0"/>
              <a:t>Code for scraping and cleaning can be found on the same GitHub repository.</a:t>
            </a:r>
          </a:p>
        </p:txBody>
      </p:sp>
      <p:sp>
        <p:nvSpPr>
          <p:cNvPr id="8" name="TextBox 7">
            <a:extLst>
              <a:ext uri="{FF2B5EF4-FFF2-40B4-BE49-F238E27FC236}">
                <a16:creationId xmlns:a16="http://schemas.microsoft.com/office/drawing/2014/main" id="{06CD3228-71C9-5510-A84C-BD0D99196D88}"/>
              </a:ext>
            </a:extLst>
          </p:cNvPr>
          <p:cNvSpPr txBox="1"/>
          <p:nvPr/>
        </p:nvSpPr>
        <p:spPr>
          <a:xfrm>
            <a:off x="5401478" y="5280511"/>
            <a:ext cx="6236259" cy="369332"/>
          </a:xfrm>
          <a:prstGeom prst="rect">
            <a:avLst/>
          </a:prstGeom>
          <a:noFill/>
        </p:spPr>
        <p:txBody>
          <a:bodyPr wrap="none" rtlCol="0">
            <a:spAutoFit/>
          </a:bodyPr>
          <a:lstStyle/>
          <a:p>
            <a:r>
              <a:rPr lang="en-US" dirty="0"/>
              <a:t>Snapshot of the resulting concatenated dataset of the top shows</a:t>
            </a:r>
          </a:p>
        </p:txBody>
      </p:sp>
    </p:spTree>
    <p:extLst>
      <p:ext uri="{BB962C8B-B14F-4D97-AF65-F5344CB8AC3E}">
        <p14:creationId xmlns:p14="http://schemas.microsoft.com/office/powerpoint/2010/main" val="728231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2B01-FC62-93BB-538B-AFDF535275B2}"/>
              </a:ext>
            </a:extLst>
          </p:cNvPr>
          <p:cNvSpPr>
            <a:spLocks noGrp="1"/>
          </p:cNvSpPr>
          <p:nvPr>
            <p:ph type="title"/>
          </p:nvPr>
        </p:nvSpPr>
        <p:spPr>
          <a:xfrm>
            <a:off x="839788" y="457200"/>
            <a:ext cx="3932237" cy="831273"/>
          </a:xfrm>
        </p:spPr>
        <p:txBody>
          <a:bodyPr/>
          <a:lstStyle/>
          <a:p>
            <a:r>
              <a:rPr lang="en-US" b="1" dirty="0"/>
              <a:t>TLDR Summary</a:t>
            </a:r>
          </a:p>
        </p:txBody>
      </p:sp>
      <p:sp>
        <p:nvSpPr>
          <p:cNvPr id="4" name="Text Placeholder 3">
            <a:extLst>
              <a:ext uri="{FF2B5EF4-FFF2-40B4-BE49-F238E27FC236}">
                <a16:creationId xmlns:a16="http://schemas.microsoft.com/office/drawing/2014/main" id="{151E1509-891D-00EC-8A22-5FCE4ECD4EC4}"/>
              </a:ext>
            </a:extLst>
          </p:cNvPr>
          <p:cNvSpPr>
            <a:spLocks noGrp="1"/>
          </p:cNvSpPr>
          <p:nvPr>
            <p:ph type="body" sz="half" idx="2"/>
          </p:nvPr>
        </p:nvSpPr>
        <p:spPr>
          <a:xfrm>
            <a:off x="733353" y="1527906"/>
            <a:ext cx="10725294" cy="4633904"/>
          </a:xfrm>
        </p:spPr>
        <p:txBody>
          <a:bodyPr>
            <a:normAutofit lnSpcReduction="10000"/>
          </a:bodyPr>
          <a:lstStyle/>
          <a:p>
            <a:pPr marL="285750" indent="-285750" algn="just">
              <a:buFont typeface="Arial" panose="020B0604020202020204" pitchFamily="34" charset="0"/>
              <a:buChar char="•"/>
            </a:pPr>
            <a:r>
              <a:rPr lang="en-US" sz="1400" b="1" dirty="0"/>
              <a:t>Any shows that were extremely popular but scored very low?</a:t>
            </a:r>
          </a:p>
          <a:p>
            <a:pPr algn="just"/>
            <a:r>
              <a:rPr lang="en-US" sz="1400" dirty="0"/>
              <a:t>There were two shows that satisfies this description. They were “The Promised Neverland Season 2” and “School Days”.</a:t>
            </a:r>
          </a:p>
          <a:p>
            <a:pPr marL="285750" indent="-285750" algn="just">
              <a:buFont typeface="Arial" panose="020B0604020202020204" pitchFamily="34" charset="0"/>
              <a:buChar char="•"/>
            </a:pPr>
            <a:r>
              <a:rPr lang="en-US" sz="1400" b="1" dirty="0"/>
              <a:t>Outstanding genres and studios?</a:t>
            </a:r>
          </a:p>
          <a:p>
            <a:pPr algn="just"/>
            <a:r>
              <a:rPr lang="en-US" sz="1400" dirty="0"/>
              <a:t>From the charts, the most common genres (Action, Comedy, Romance etc.) had lower ratings while the less common genres had higher ratings. The least rated genres were “</a:t>
            </a:r>
            <a:r>
              <a:rPr lang="en-US" sz="1400" dirty="0" err="1"/>
              <a:t>Ecchi</a:t>
            </a:r>
            <a:r>
              <a:rPr lang="en-US" sz="1400" dirty="0"/>
              <a:t>” and “Erotica”. Regarding the studios, studio “Madhouse” and “Bones” followed by “Production I.G.” and “Kyoto Animations” have produced the highest number of popular shows with an overall high rating compared to other studios.</a:t>
            </a:r>
          </a:p>
          <a:p>
            <a:pPr marL="285750" indent="-285750" algn="just">
              <a:buFont typeface="Arial" panose="020B0604020202020204" pitchFamily="34" charset="0"/>
              <a:buChar char="•"/>
            </a:pPr>
            <a:r>
              <a:rPr lang="en-US" sz="1400" b="1" dirty="0"/>
              <a:t>Any trends in the popularity of titles by the year?</a:t>
            </a:r>
          </a:p>
          <a:p>
            <a:pPr algn="just"/>
            <a:r>
              <a:rPr lang="en-US" sz="1400" dirty="0"/>
              <a:t>Interestingly, there seems to be a somewhat inverse relationship between the number of titles and the average rating given by the users. When the number of popular titles increased, the average rating for all shows followed a decreasing trend. Vice versa, when the titles started decreasing, the average rating began to increase slightly. Though in recent couple years there seems to be a slight dip in proportion of members who have rated a show, the overall percentage seems to remain constant for the most popular shows and highest rated shows.</a:t>
            </a:r>
          </a:p>
          <a:p>
            <a:pPr marL="285750" indent="-285750" algn="just">
              <a:buFont typeface="Arial" panose="020B0604020202020204" pitchFamily="34" charset="0"/>
              <a:buChar char="•"/>
            </a:pPr>
            <a:r>
              <a:rPr lang="en-US" sz="1400" b="1" dirty="0"/>
              <a:t>Do the number of licensors affect the number of members per title?</a:t>
            </a:r>
          </a:p>
          <a:p>
            <a:pPr algn="just"/>
            <a:r>
              <a:rPr lang="en-US" sz="1400" dirty="0"/>
              <a:t>It is difficult to draw a correlation with the given information. As the number of members were declining, the number of titles and licensors were also declining. However, the number of members were declining at a similar rate to the number of licensors while the general patterns matches the number of titles per year.</a:t>
            </a:r>
          </a:p>
          <a:p>
            <a:pPr marL="285750" indent="-285750" algn="just">
              <a:buFont typeface="Arial" panose="020B0604020202020204" pitchFamily="34" charset="0"/>
              <a:buChar char="•"/>
            </a:pPr>
            <a:r>
              <a:rPr lang="en-US" sz="1400" b="1" dirty="0"/>
              <a:t>Is there any signs of COVID impacting the number of popular shows?</a:t>
            </a:r>
          </a:p>
          <a:p>
            <a:pPr algn="just"/>
            <a:r>
              <a:rPr lang="en-US" sz="1400" dirty="0"/>
              <a:t>One fascinating point between 2020 and 2021 is the sudden increase of popular shows. Multiple animation studios had faced a decline in work productivity due to COVID, causing delays in the production of animation. This delay </a:t>
            </a:r>
            <a:r>
              <a:rPr lang="en-US" sz="1400"/>
              <a:t>gave animators</a:t>
            </a:r>
            <a:endParaRPr lang="en-US" sz="1400" dirty="0"/>
          </a:p>
        </p:txBody>
      </p:sp>
    </p:spTree>
    <p:extLst>
      <p:ext uri="{BB962C8B-B14F-4D97-AF65-F5344CB8AC3E}">
        <p14:creationId xmlns:p14="http://schemas.microsoft.com/office/powerpoint/2010/main" val="1340295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DD4C-65B1-7334-5F6E-88527058C17A}"/>
              </a:ext>
            </a:extLst>
          </p:cNvPr>
          <p:cNvSpPr>
            <a:spLocks noGrp="1"/>
          </p:cNvSpPr>
          <p:nvPr>
            <p:ph type="title"/>
          </p:nvPr>
        </p:nvSpPr>
        <p:spPr/>
        <p:txBody>
          <a:bodyPr/>
          <a:lstStyle/>
          <a:p>
            <a:r>
              <a:rPr lang="en-US" dirty="0"/>
              <a:t>Tableau Visuals</a:t>
            </a:r>
          </a:p>
        </p:txBody>
      </p:sp>
      <p:sp>
        <p:nvSpPr>
          <p:cNvPr id="3" name="Text Placeholder 2">
            <a:extLst>
              <a:ext uri="{FF2B5EF4-FFF2-40B4-BE49-F238E27FC236}">
                <a16:creationId xmlns:a16="http://schemas.microsoft.com/office/drawing/2014/main" id="{29F5D287-AD91-0D37-AFA1-A60D0FC817C5}"/>
              </a:ext>
            </a:extLst>
          </p:cNvPr>
          <p:cNvSpPr>
            <a:spLocks noGrp="1"/>
          </p:cNvSpPr>
          <p:nvPr>
            <p:ph type="body" idx="1"/>
          </p:nvPr>
        </p:nvSpPr>
        <p:spPr/>
        <p:txBody>
          <a:bodyPr/>
          <a:lstStyle/>
          <a:p>
            <a:r>
              <a:rPr lang="en-US" dirty="0"/>
              <a:t>The following graphics are plots and dashboards built using Tableau to explore and analyze the cleaned data.</a:t>
            </a:r>
          </a:p>
          <a:p>
            <a:r>
              <a:rPr lang="en-US" dirty="0"/>
              <a:t>The focus of this study will be on finished tv anime shows.</a:t>
            </a:r>
          </a:p>
        </p:txBody>
      </p:sp>
    </p:spTree>
    <p:extLst>
      <p:ext uri="{BB962C8B-B14F-4D97-AF65-F5344CB8AC3E}">
        <p14:creationId xmlns:p14="http://schemas.microsoft.com/office/powerpoint/2010/main" val="1548259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de11" descr="Dashboard 7">
            <a:extLst>
              <a:ext uri="{FF2B5EF4-FFF2-40B4-BE49-F238E27FC236}">
                <a16:creationId xmlns:a16="http://schemas.microsoft.com/office/drawing/2014/main" id="{7E8CF9C5-D7B6-4D95-AB4D-9390E75298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195" y="0"/>
            <a:ext cx="8572500" cy="6858000"/>
          </a:xfrm>
          <a:prstGeom prst="rect">
            <a:avLst/>
          </a:prstGeom>
        </p:spPr>
      </p:pic>
      <p:sp>
        <p:nvSpPr>
          <p:cNvPr id="2" name="TextBox 1">
            <a:extLst>
              <a:ext uri="{FF2B5EF4-FFF2-40B4-BE49-F238E27FC236}">
                <a16:creationId xmlns:a16="http://schemas.microsoft.com/office/drawing/2014/main" id="{853F053C-36E8-A1B7-CE90-D8E402EA6E1A}"/>
              </a:ext>
            </a:extLst>
          </p:cNvPr>
          <p:cNvSpPr txBox="1"/>
          <p:nvPr/>
        </p:nvSpPr>
        <p:spPr>
          <a:xfrm>
            <a:off x="9154391" y="1289953"/>
            <a:ext cx="2651414" cy="4278094"/>
          </a:xfrm>
          <a:prstGeom prst="rect">
            <a:avLst/>
          </a:prstGeom>
          <a:noFill/>
        </p:spPr>
        <p:txBody>
          <a:bodyPr wrap="square" rtlCol="0">
            <a:spAutoFit/>
          </a:bodyPr>
          <a:lstStyle/>
          <a:p>
            <a:pPr algn="just"/>
            <a:r>
              <a:rPr lang="en-US" sz="1600" dirty="0"/>
              <a:t>This is a simple scatterplot that shows how the various titles are distributed with the ranking of the score plotted against the popularity.</a:t>
            </a:r>
          </a:p>
          <a:p>
            <a:pPr algn="just"/>
            <a:endParaRPr lang="en-US" sz="1600" dirty="0"/>
          </a:p>
          <a:p>
            <a:pPr algn="just"/>
            <a:r>
              <a:rPr lang="en-US" sz="1600" dirty="0"/>
              <a:t>The shade of the of the point represents the proportion of members that have scored the show. The dotted line represents the line of best fit.</a:t>
            </a:r>
          </a:p>
          <a:p>
            <a:pPr algn="just"/>
            <a:endParaRPr lang="en-US" sz="1600" dirty="0"/>
          </a:p>
          <a:p>
            <a:pPr algn="just"/>
            <a:r>
              <a:rPr lang="en-US" sz="1600" dirty="0"/>
              <a:t>Using the standard scaling, </a:t>
            </a:r>
            <a:r>
              <a:rPr lang="en-US" sz="1600" b="1" dirty="0"/>
              <a:t>this plot highlights outlying shows</a:t>
            </a:r>
            <a:r>
              <a:rPr lang="en-US" sz="1600" dirty="0"/>
              <a:t>: Shows that are extremely popular but scored lowly by the community.</a:t>
            </a:r>
          </a:p>
        </p:txBody>
      </p:sp>
      <p:sp>
        <p:nvSpPr>
          <p:cNvPr id="3" name="Oval 2">
            <a:extLst>
              <a:ext uri="{FF2B5EF4-FFF2-40B4-BE49-F238E27FC236}">
                <a16:creationId xmlns:a16="http://schemas.microsoft.com/office/drawing/2014/main" id="{C3312409-CADE-60A4-401B-901417947E77}"/>
              </a:ext>
            </a:extLst>
          </p:cNvPr>
          <p:cNvSpPr/>
          <p:nvPr/>
        </p:nvSpPr>
        <p:spPr>
          <a:xfrm rot="20578173">
            <a:off x="1485899" y="5204365"/>
            <a:ext cx="2317173" cy="105987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Dashboard 5">
            <a:extLst>
              <a:ext uri="{FF2B5EF4-FFF2-40B4-BE49-F238E27FC236}">
                <a16:creationId xmlns:a16="http://schemas.microsoft.com/office/drawing/2014/main" id="{A4F4B112-A95C-40C3-86F9-B26F4DD20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easonsInfo">
            <a:extLst>
              <a:ext uri="{FF2B5EF4-FFF2-40B4-BE49-F238E27FC236}">
                <a16:creationId xmlns:a16="http://schemas.microsoft.com/office/drawing/2014/main" id="{9318B7EA-A132-4804-B2CB-336C071C5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GenreDashboard">
            <a:extLst>
              <a:ext uri="{FF2B5EF4-FFF2-40B4-BE49-F238E27FC236}">
                <a16:creationId xmlns:a16="http://schemas.microsoft.com/office/drawing/2014/main" id="{915EE550-0E20-428A-B28B-8512B8811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Dashboard 6">
            <a:extLst>
              <a:ext uri="{FF2B5EF4-FFF2-40B4-BE49-F238E27FC236}">
                <a16:creationId xmlns:a16="http://schemas.microsoft.com/office/drawing/2014/main" id="{5B560608-765C-4487-A8B6-5BB8550B0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608</Words>
  <Application>Microsoft Macintosh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MyAnimeList Tableau Visualization</vt:lpstr>
      <vt:lpstr>Introduction</vt:lpstr>
      <vt:lpstr>TLDR Summary</vt:lpstr>
      <vt:lpstr>Tableau Visuals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MyAnimeList Tableau Visualization</dc:title>
  <dc:creator/>
  <cp:lastModifiedBy>Kang, Jonathan</cp:lastModifiedBy>
  <cp:revision>30</cp:revision>
  <dcterms:created xsi:type="dcterms:W3CDTF">2023-03-20T01:15:05Z</dcterms:created>
  <dcterms:modified xsi:type="dcterms:W3CDTF">2023-03-20T03:41:38Z</dcterms:modified>
</cp:coreProperties>
</file>