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301" r:id="rId6"/>
    <p:sldId id="273" r:id="rId7"/>
    <p:sldId id="277" r:id="rId8"/>
    <p:sldId id="278" r:id="rId9"/>
    <p:sldId id="279" r:id="rId10"/>
    <p:sldId id="284" r:id="rId11"/>
    <p:sldId id="285" r:id="rId12"/>
    <p:sldId id="286" r:id="rId13"/>
    <p:sldId id="281" r:id="rId14"/>
    <p:sldId id="287" r:id="rId15"/>
    <p:sldId id="289" r:id="rId16"/>
    <p:sldId id="288" r:id="rId17"/>
    <p:sldId id="295" r:id="rId18"/>
    <p:sldId id="298" r:id="rId19"/>
    <p:sldId id="296" r:id="rId20"/>
    <p:sldId id="297" r:id="rId21"/>
    <p:sldId id="275" r:id="rId22"/>
    <p:sldId id="291" r:id="rId23"/>
    <p:sldId id="292" r:id="rId24"/>
    <p:sldId id="294" r:id="rId25"/>
    <p:sldId id="293" r:id="rId26"/>
    <p:sldId id="299" r:id="rId27"/>
    <p:sldId id="300" r:id="rId28"/>
    <p:sldId id="290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>
      <p:cViewPr varScale="1">
        <p:scale>
          <a:sx n="108" d="100"/>
          <a:sy n="108" d="100"/>
        </p:scale>
        <p:origin x="540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</a:t>
            </a:r>
            <a:r>
              <a:rPr lang="en-CA" dirty="0" err="1"/>
              <a:t>mariHacks</a:t>
            </a:r>
            <a:r>
              <a:rPr lang="en-CA" dirty="0"/>
              <a:t> 2019 logo and shit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dip the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19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Keep these slides on standby, make sure will have enough time (maybe do them at the 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Find good place to explain the difference between the live console (remember name for it) and prewritten scripts.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52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Figure out a way to write the code that sanitizes the input yet minimizes questions about </a:t>
            </a:r>
            <a:r>
              <a:rPr lang="en-CA" dirty="0" err="1"/>
              <a:t>xss</a:t>
            </a:r>
            <a:r>
              <a:rPr lang="en-CA" dirty="0"/>
              <a:t> and input sanitization.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6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Zlotnik/marihacks2019-python-flas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Flask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“Hello World!” to web api’s in 45min?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7BCDE-6BD5-4D3D-BEDE-56F9EEB39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96"/>
          <a:stretch/>
        </p:blipFill>
        <p:spPr>
          <a:xfrm>
            <a:off x="9982844" y="4365104"/>
            <a:ext cx="2020441" cy="23042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9992-6245-4C16-B0A9-7B27AEAE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101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535ABC-1CBC-417A-8E73-9622341D5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write some code</a:t>
            </a:r>
          </a:p>
        </p:txBody>
      </p:sp>
    </p:spTree>
    <p:extLst>
      <p:ext uri="{BB962C8B-B14F-4D97-AF65-F5344CB8AC3E}">
        <p14:creationId xmlns:p14="http://schemas.microsoft.com/office/powerpoint/2010/main" val="26884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B7A52-0EE7-42EE-9EFD-D8CD2468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things to </a:t>
            </a:r>
            <a:r>
              <a:rPr lang="en-CA" dirty="0" err="1"/>
              <a:t>knote</a:t>
            </a:r>
            <a:r>
              <a:rPr lang="en-CA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3DABD-A3A4-4DDD-9313-D9EDBE82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We’ll be using Python 3 (not 2.7)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To follow along, clone my repo:</a:t>
            </a:r>
          </a:p>
          <a:p>
            <a:pPr marL="304746" lvl="1" indent="0">
              <a:buNone/>
            </a:pPr>
            <a:r>
              <a:rPr lang="en-CA" dirty="0">
                <a:hlinkClick r:id="rId2"/>
              </a:rPr>
              <a:t>https://github.com/jonZlotnik/marihacks2019-python-flask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 was told to assume none of you know how to code.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 will go fast, but I will teach you how to learn.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curse of the live demo.</a:t>
            </a:r>
          </a:p>
        </p:txBody>
      </p:sp>
    </p:spTree>
    <p:extLst>
      <p:ext uri="{BB962C8B-B14F-4D97-AF65-F5344CB8AC3E}">
        <p14:creationId xmlns:p14="http://schemas.microsoft.com/office/powerpoint/2010/main" val="39648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7B721-E742-4D65-8FBF-D652F79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1711-5DEB-42C9-B984-52A8E74F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Everycoder’s first words…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9103-F277-408D-9768-84294A4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1469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7B721-E742-4D65-8FBF-D652F79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1711-5DEB-42C9-B984-52A8E74F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Everycoder’s first words…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9103-F277-408D-9768-84294A4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print(“Hello, world!”)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41293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50B17-C1DD-4A35-B03A-F24C620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around the world…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8EDC-FA94-4325-9889-9D037D931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English</a:t>
            </a:r>
          </a:p>
          <a:p>
            <a:pPr lvl="1"/>
            <a:r>
              <a:rPr lang="en-CA" dirty="0"/>
              <a:t>Hi, I’m Jon!</a:t>
            </a:r>
          </a:p>
          <a:p>
            <a:r>
              <a:rPr lang="en-CA" dirty="0"/>
              <a:t>French</a:t>
            </a:r>
          </a:p>
          <a:p>
            <a:pPr lvl="1"/>
            <a:r>
              <a:rPr lang="en-CA" dirty="0"/>
              <a:t>Salut, je </a:t>
            </a:r>
            <a:r>
              <a:rPr lang="en-CA" dirty="0" err="1"/>
              <a:t>m’appelle</a:t>
            </a:r>
            <a:r>
              <a:rPr lang="en-CA" dirty="0"/>
              <a:t> Jon!</a:t>
            </a:r>
          </a:p>
          <a:p>
            <a:r>
              <a:rPr lang="en-CA" dirty="0"/>
              <a:t>Hebrew</a:t>
            </a:r>
          </a:p>
          <a:p>
            <a:pPr lvl="1"/>
            <a:r>
              <a:rPr lang="he-IL" dirty="0"/>
              <a:t>היי, אני ג 'ון.</a:t>
            </a:r>
            <a:endParaRPr lang="en-CA" dirty="0"/>
          </a:p>
          <a:p>
            <a:r>
              <a:rPr lang="en-CA" dirty="0"/>
              <a:t>Russian</a:t>
            </a:r>
          </a:p>
          <a:p>
            <a:pPr lvl="1"/>
            <a:r>
              <a:rPr lang="az-Cyrl-AZ" dirty="0"/>
              <a:t>Привет, я Джон.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50B17-C1DD-4A35-B03A-F24C620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around the world…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8EDC-FA94-4325-9889-9D037D931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English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Hi, I’m Jon!</a:t>
            </a: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French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Salut, je </a:t>
            </a:r>
            <a:r>
              <a:rPr lang="en-CA" dirty="0" err="1">
                <a:solidFill>
                  <a:schemeClr val="tx1">
                    <a:lumMod val="50000"/>
                  </a:schemeClr>
                </a:solidFill>
              </a:rPr>
              <a:t>m’appelle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 Jon!</a:t>
            </a: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Hebrew</a:t>
            </a:r>
          </a:p>
          <a:p>
            <a:pPr lvl="1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היי, אני ג 'ון.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Russian</a:t>
            </a:r>
          </a:p>
          <a:p>
            <a:pPr lvl="1"/>
            <a:r>
              <a:rPr lang="az-Cyrl-AZ" dirty="0">
                <a:solidFill>
                  <a:schemeClr val="tx1">
                    <a:lumMod val="50000"/>
                  </a:schemeClr>
                </a:solidFill>
              </a:rPr>
              <a:t>Привет, я Джон.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98EBC3A-8A0F-4610-9DF1-22175657B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English</a:t>
            </a:r>
          </a:p>
          <a:p>
            <a:pPr lvl="1"/>
            <a:r>
              <a:rPr lang="en-CA" dirty="0"/>
              <a:t>Where is the house?</a:t>
            </a:r>
          </a:p>
          <a:p>
            <a:r>
              <a:rPr lang="en-CA" dirty="0"/>
              <a:t>French</a:t>
            </a:r>
          </a:p>
          <a:p>
            <a:pPr lvl="1"/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la </a:t>
            </a:r>
            <a:r>
              <a:rPr lang="en-CA" dirty="0" err="1"/>
              <a:t>maison</a:t>
            </a:r>
            <a:r>
              <a:rPr lang="en-CA" dirty="0"/>
              <a:t>?</a:t>
            </a:r>
          </a:p>
          <a:p>
            <a:r>
              <a:rPr lang="en-CA" dirty="0"/>
              <a:t>Hebrew</a:t>
            </a:r>
          </a:p>
          <a:p>
            <a:pPr lvl="1"/>
            <a:r>
              <a:rPr lang="he-IL" dirty="0"/>
              <a:t>איפה הבית?</a:t>
            </a:r>
            <a:endParaRPr lang="en-CA" dirty="0"/>
          </a:p>
          <a:p>
            <a:r>
              <a:rPr lang="en-CA" dirty="0"/>
              <a:t>Russian</a:t>
            </a:r>
          </a:p>
          <a:p>
            <a:pPr lvl="1"/>
            <a:r>
              <a:rPr lang="az-Cyrl-AZ" dirty="0"/>
              <a:t>Где дом?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4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655-5B2A-49B4-95A3-03E916F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are the same…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F826C7-FD0F-43C0-BB6E-E1E925C0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9F8B2-4AA5-40C9-AE9E-A7915A6E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651393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print(“Hello, world!”)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31ADC2-D848-47C3-9EF8-83D1C273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300" y="1803400"/>
            <a:ext cx="5082740" cy="914400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268CAB-0969-401F-94B0-9BFBBEE2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0363" y="2717800"/>
            <a:ext cx="6460305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class HelloWorld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CA" sz="2000" dirty="0" err="1">
                <a:latin typeface="Consolas" panose="020B0609020204030204" pitchFamily="49" charset="0"/>
              </a:rPr>
              <a:t>args</a:t>
            </a:r>
            <a:r>
              <a:rPr lang="en-CA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</a:rPr>
              <a:t>System.out.println</a:t>
            </a:r>
            <a:r>
              <a:rPr lang="en-CA" sz="2000" dirty="0">
                <a:latin typeface="Consolas" panose="020B06090202040302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41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655-5B2A-49B4-95A3-03E916F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are the same…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F826C7-FD0F-43C0-BB6E-E1E925C0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9F8B2-4AA5-40C9-AE9E-A7915A6E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651393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print(“Hello, world!”)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31ADC2-D848-47C3-9EF8-83D1C273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300" y="1803400"/>
            <a:ext cx="5082740" cy="914400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268CAB-0969-401F-94B0-9BFBBEE2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0363" y="2717800"/>
            <a:ext cx="6460305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class HelloWorld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CA" sz="2000" dirty="0" err="1">
                <a:latin typeface="Consolas" panose="020B0609020204030204" pitchFamily="49" charset="0"/>
              </a:rPr>
              <a:t>args</a:t>
            </a:r>
            <a:r>
              <a:rPr lang="en-CA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</a:rPr>
              <a:t>System.out.println</a:t>
            </a:r>
            <a:r>
              <a:rPr lang="en-CA" sz="2000" dirty="0">
                <a:latin typeface="Consolas" panose="020B06090202040302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B9A1F-9BA0-492F-AA7D-8705049EE359}"/>
              </a:ext>
            </a:extLst>
          </p:cNvPr>
          <p:cNvSpPr txBox="1"/>
          <p:nvPr/>
        </p:nvSpPr>
        <p:spPr>
          <a:xfrm>
            <a:off x="1218883" y="6036462"/>
            <a:ext cx="201850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</a:rPr>
              <a:t>Hello, world!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540B5-F002-4EA8-A511-BE35F35DC2DA}"/>
              </a:ext>
            </a:extLst>
          </p:cNvPr>
          <p:cNvSpPr txBox="1"/>
          <p:nvPr/>
        </p:nvSpPr>
        <p:spPr>
          <a:xfrm>
            <a:off x="5086300" y="6036462"/>
            <a:ext cx="201850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67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10A-AEF3-4273-994F-1D9FDFE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Python?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A50F-BC19-42E1-8534-388620C6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3"/>
          <a:stretch/>
        </p:blipFill>
        <p:spPr>
          <a:xfrm>
            <a:off x="4253142" y="2060848"/>
            <a:ext cx="3281430" cy="1041270"/>
          </a:xfr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48289A9-CE06-4C85-8E33-B1A2D1FCA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4812" y="21242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C1EFD83-35EF-4C7E-88E3-19ADE00D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2554" y="212428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12520-7AE8-4A28-9C49-B5F846B9C4C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77988" y="2581483"/>
            <a:ext cx="197515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3A9EB-91B6-47DA-8381-E9152FC049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534572" y="2572395"/>
            <a:ext cx="1872208" cy="9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9C46A-1CBE-4624-A776-7347883D9AE7}"/>
              </a:ext>
            </a:extLst>
          </p:cNvPr>
          <p:cNvSpPr/>
          <p:nvPr/>
        </p:nvSpPr>
        <p:spPr>
          <a:xfrm>
            <a:off x="8467897" y="614626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https://www.python.org/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4A94F-8083-4201-967C-A778AA2E8F9A}"/>
              </a:ext>
            </a:extLst>
          </p:cNvPr>
          <p:cNvSpPr txBox="1"/>
          <p:nvPr/>
        </p:nvSpPr>
        <p:spPr>
          <a:xfrm>
            <a:off x="1689314" y="4345939"/>
            <a:ext cx="290553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Python Interpreter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0FB46-1922-40D0-B247-5BC692F72516}"/>
              </a:ext>
            </a:extLst>
          </p:cNvPr>
          <p:cNvSpPr txBox="1"/>
          <p:nvPr/>
        </p:nvSpPr>
        <p:spPr>
          <a:xfrm>
            <a:off x="5623770" y="4345939"/>
            <a:ext cx="94128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E5C1D-31D2-4369-89AF-FEB2F6768704}"/>
              </a:ext>
            </a:extLst>
          </p:cNvPr>
          <p:cNvSpPr txBox="1"/>
          <p:nvPr/>
        </p:nvSpPr>
        <p:spPr>
          <a:xfrm>
            <a:off x="7593970" y="4334796"/>
            <a:ext cx="290829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Assembly </a:t>
            </a:r>
            <a:r>
              <a:rPr lang="en-CA" sz="2800" dirty="0">
                <a:sym typeface="Wingdings" panose="05000000000000000000" pitchFamily="2" charset="2"/>
              </a:rPr>
              <a:t>&amp; Binary</a:t>
            </a:r>
            <a:endParaRPr lang="en-CA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F6096D-9B19-4EEB-9C8D-DF96CB47B80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594853" y="4607550"/>
            <a:ext cx="102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5F7633-55E6-4D37-B606-C22ADC8B50F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565053" y="4596407"/>
            <a:ext cx="1028917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91CF49-C119-4A9B-ADBC-D5086E65C0A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flipH="1">
            <a:off x="3142084" y="2581483"/>
            <a:ext cx="1111058" cy="176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D1E087-5819-4A7B-BC3D-33104911DE79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H="1" flipV="1">
            <a:off x="7534572" y="2581483"/>
            <a:ext cx="1513547" cy="175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15F-16B8-4E3C-A18C-2782573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build a riddle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69C4-027F-4B2D-960B-323C0698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Computer asks user a riddle.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User inputs an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saves user’s answer to a persistent file.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checks answer against correct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responds with a message letting the user know how they did.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shows past user attempts at the riddle.</a:t>
            </a:r>
          </a:p>
        </p:txBody>
      </p:sp>
    </p:spTree>
    <p:extLst>
      <p:ext uri="{BB962C8B-B14F-4D97-AF65-F5344CB8AC3E}">
        <p14:creationId xmlns:p14="http://schemas.microsoft.com/office/powerpoint/2010/main" val="35751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3717-3B13-4E32-B45E-F74DC56D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favorite mentor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69A4-6D64-481A-8C80-A53E2B15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study…</a:t>
            </a:r>
          </a:p>
          <a:p>
            <a:r>
              <a:rPr lang="en-CA" dirty="0"/>
              <a:t>I work…</a:t>
            </a:r>
          </a:p>
          <a:p>
            <a:r>
              <a:rPr lang="en-CA" dirty="0"/>
              <a:t>I research…</a:t>
            </a:r>
          </a:p>
          <a:p>
            <a:r>
              <a:rPr lang="en-CA" dirty="0"/>
              <a:t>I have been programming since…</a:t>
            </a:r>
          </a:p>
        </p:txBody>
      </p:sp>
    </p:spTree>
    <p:extLst>
      <p:ext uri="{BB962C8B-B14F-4D97-AF65-F5344CB8AC3E}">
        <p14:creationId xmlns:p14="http://schemas.microsoft.com/office/powerpoint/2010/main" val="40438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2E-7266-4AEC-B6FA-A7C070A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Computer asks user a riddle.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D0DB-7F5B-41D8-A844-EBE4DC0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We actually already know how to do this!</a:t>
            </a:r>
          </a:p>
        </p:txBody>
      </p:sp>
    </p:spTree>
    <p:extLst>
      <p:ext uri="{BB962C8B-B14F-4D97-AF65-F5344CB8AC3E}">
        <p14:creationId xmlns:p14="http://schemas.microsoft.com/office/powerpoint/2010/main" val="19806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2E-7266-4AEC-B6FA-A7C070A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Computer asks user a riddle.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D0DB-7F5B-41D8-A844-EBE4DC0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We actually already know how to do this!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17D30F-0939-4C9A-AFD8-9C068544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3" y="584200"/>
            <a:ext cx="6094412" cy="5588000"/>
          </a:xfrm>
        </p:spPr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print(“How much wood would a woodchuck chuck if a woodchuck could chuck wood?”)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How much wood would a woodchuck chuck if a woodchuck could chuck wood?</a:t>
            </a:r>
          </a:p>
        </p:txBody>
      </p:sp>
    </p:spTree>
    <p:extLst>
      <p:ext uri="{BB962C8B-B14F-4D97-AF65-F5344CB8AC3E}">
        <p14:creationId xmlns:p14="http://schemas.microsoft.com/office/powerpoint/2010/main" val="19313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98253C-D1CD-4FBC-A58E-F51F43BD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713999"/>
          </a:xfrm>
        </p:spPr>
        <p:txBody>
          <a:bodyPr/>
          <a:lstStyle/>
          <a:p>
            <a:r>
              <a:rPr lang="en-CA" dirty="0"/>
              <a:t>Okay, that’s great. </a:t>
            </a:r>
            <a:br>
              <a:rPr lang="en-CA" dirty="0"/>
            </a:br>
            <a:r>
              <a:rPr lang="en-CA" dirty="0"/>
              <a:t>Shall we ramp things up a bit?</a:t>
            </a:r>
          </a:p>
        </p:txBody>
      </p:sp>
      <p:pic>
        <p:nvPicPr>
          <p:cNvPr id="1028" name="Picture 4" descr="Image result for atom">
            <a:extLst>
              <a:ext uri="{FF2B5EF4-FFF2-40B4-BE49-F238E27FC236}">
                <a16:creationId xmlns:a16="http://schemas.microsoft.com/office/drawing/2014/main" id="{D2B51A46-03D1-4A7E-B312-3DFB5777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3140968"/>
            <a:ext cx="1871117" cy="171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1D72A-B517-4C55-AF14-670AC22095C5}"/>
              </a:ext>
            </a:extLst>
          </p:cNvPr>
          <p:cNvSpPr txBox="1"/>
          <p:nvPr/>
        </p:nvSpPr>
        <p:spPr>
          <a:xfrm>
            <a:off x="4222204" y="3736357"/>
            <a:ext cx="6545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I heard everybody uses Atom around here…</a:t>
            </a:r>
          </a:p>
        </p:txBody>
      </p:sp>
    </p:spTree>
    <p:extLst>
      <p:ext uri="{BB962C8B-B14F-4D97-AF65-F5344CB8AC3E}">
        <p14:creationId xmlns:p14="http://schemas.microsoft.com/office/powerpoint/2010/main" val="24432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48ADBF-C28E-46A4-987B-F86D1E8F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915B4-C400-4001-BDAC-B2B84085F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is python </a:t>
            </a:r>
            <a:r>
              <a:rPr lang="en-CA" dirty="0" err="1"/>
              <a:t>gonna</a:t>
            </a:r>
            <a:r>
              <a:rPr lang="en-CA" dirty="0"/>
              <a:t> help with building a web </a:t>
            </a:r>
            <a:r>
              <a:rPr lang="en-CA" dirty="0" err="1"/>
              <a:t>api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15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0B912-535F-4962-82AE-D7989A3E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where Flask comes in!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2E416-54BB-432A-BB02-08EB3230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But what is it?</a:t>
            </a:r>
          </a:p>
        </p:txBody>
      </p:sp>
      <p:pic>
        <p:nvPicPr>
          <p:cNvPr id="3076" name="Picture 4" descr="http://flask.pocoo.org/static/logo/flask.png">
            <a:extLst>
              <a:ext uri="{FF2B5EF4-FFF2-40B4-BE49-F238E27FC236}">
                <a16:creationId xmlns:a16="http://schemas.microsoft.com/office/drawing/2014/main" id="{6BCB7429-A702-4B48-ACA7-CD40D9D9A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67" y="2463751"/>
            <a:ext cx="4673504" cy="182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10A-AEF3-4273-994F-1D9FDFE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programming?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A50F-BC19-42E1-8534-388620C6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42" y="2060848"/>
            <a:ext cx="3682540" cy="1041270"/>
          </a:xfr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48289A9-CE06-4C85-8E33-B1A2D1FCA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4812" y="21242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C1EFD83-35EF-4C7E-88E3-19ADE00D7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2554" y="212428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12520-7AE8-4A28-9C49-B5F846B9C4C1}"/>
              </a:ext>
            </a:extLst>
          </p:cNvPr>
          <p:cNvCxnSpPr/>
          <p:nvPr/>
        </p:nvCxnSpPr>
        <p:spPr>
          <a:xfrm>
            <a:off x="2277988" y="2581483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3A9EB-91B6-47DA-8381-E9152FC049AE}"/>
              </a:ext>
            </a:extLst>
          </p:cNvPr>
          <p:cNvCxnSpPr/>
          <p:nvPr/>
        </p:nvCxnSpPr>
        <p:spPr>
          <a:xfrm>
            <a:off x="7678588" y="2572395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9C46A-1CBE-4624-A776-7347883D9AE7}"/>
              </a:ext>
            </a:extLst>
          </p:cNvPr>
          <p:cNvSpPr/>
          <p:nvPr/>
        </p:nvSpPr>
        <p:spPr>
          <a:xfrm>
            <a:off x="8467897" y="614626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https://www.python.org/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25419A3-F5BB-4406-B653-69CFE197DDEF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>
            <a:off x="5890883" y="-1222446"/>
            <a:ext cx="12700" cy="8522258"/>
          </a:xfrm>
          <a:prstGeom prst="curvedConnector3">
            <a:avLst>
              <a:gd name="adj1" fmla="val 168605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9DF3B5-A2A7-4A5C-B637-AF0BF5896D64}"/>
              </a:ext>
            </a:extLst>
          </p:cNvPr>
          <p:cNvSpPr txBox="1"/>
          <p:nvPr/>
        </p:nvSpPr>
        <p:spPr>
          <a:xfrm>
            <a:off x="5562846" y="4635851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4819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9E71C-2CED-4291-A927-A0CDC479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goals for the hour: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62D356-8E64-48CB-B363-969EC905F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CA" dirty="0"/>
              <a:t>Learn some python</a:t>
            </a:r>
          </a:p>
          <a:p>
            <a:pPr marL="514350" indent="-514350">
              <a:buAutoNum type="arabicParenR"/>
            </a:pPr>
            <a:r>
              <a:rPr lang="en-CA" dirty="0"/>
              <a:t>Make something cool with it</a:t>
            </a:r>
          </a:p>
        </p:txBody>
      </p:sp>
    </p:spTree>
    <p:extLst>
      <p:ext uri="{BB962C8B-B14F-4D97-AF65-F5344CB8AC3E}">
        <p14:creationId xmlns:p14="http://schemas.microsoft.com/office/powerpoint/2010/main" val="21865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D4629-7DC0-4071-A721-70684420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 by doing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4B2B7D-0F16-4EEA-9F28-AFC314D6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If all goes well we should end up with something like this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endParaRPr lang="en-CA" dirty="0"/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4E03DF30-105D-447E-922D-F83E1F918D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26" r="142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662" y="3284984"/>
            <a:ext cx="2145134" cy="2145134"/>
          </a:xfrm>
        </p:spPr>
      </p:pic>
      <p:pic>
        <p:nvPicPr>
          <p:cNvPr id="14" name="Content Placeholder 13" descr="Internet">
            <a:extLst>
              <a:ext uri="{FF2B5EF4-FFF2-40B4-BE49-F238E27FC236}">
                <a16:creationId xmlns:a16="http://schemas.microsoft.com/office/drawing/2014/main" id="{2F7B1800-E15A-4082-ADE4-BD9167F87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940" y="3300090"/>
            <a:ext cx="2145134" cy="2145134"/>
          </a:xfrm>
        </p:spPr>
      </p:pic>
    </p:spTree>
    <p:extLst>
      <p:ext uri="{BB962C8B-B14F-4D97-AF65-F5344CB8AC3E}">
        <p14:creationId xmlns:p14="http://schemas.microsoft.com/office/powerpoint/2010/main" val="30147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662" y="3284984"/>
            <a:ext cx="2145134" cy="214513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  <a:p>
            <a:r>
              <a:rPr lang="en-CA" dirty="0"/>
              <a:t>CSS</a:t>
            </a:r>
          </a:p>
          <a:p>
            <a:r>
              <a:rPr lang="en-CA" dirty="0" err="1"/>
              <a:t>Javascript</a:t>
            </a:r>
            <a:endParaRPr lang="en-CA" dirty="0"/>
          </a:p>
        </p:txBody>
      </p:sp>
      <p:pic>
        <p:nvPicPr>
          <p:cNvPr id="12" name="Content Placeholder 13" descr="Internet">
            <a:extLst>
              <a:ext uri="{FF2B5EF4-FFF2-40B4-BE49-F238E27FC236}">
                <a16:creationId xmlns:a16="http://schemas.microsoft.com/office/drawing/2014/main" id="{1D29A69C-B402-4543-9115-48AF70EE4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</a:t>
            </a:r>
          </a:p>
          <a:p>
            <a:r>
              <a:rPr lang="en-CA" dirty="0"/>
              <a:t>JSON</a:t>
            </a:r>
          </a:p>
        </p:txBody>
      </p:sp>
      <p:pic>
        <p:nvPicPr>
          <p:cNvPr id="11" name="Content Placeholder 13" descr="Internet">
            <a:extLst>
              <a:ext uri="{FF2B5EF4-FFF2-40B4-BE49-F238E27FC236}">
                <a16:creationId xmlns:a16="http://schemas.microsoft.com/office/drawing/2014/main" id="{DED72DC8-0B5B-4BB2-BA9B-B9416C5BB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940" y="3300090"/>
            <a:ext cx="2145134" cy="2145134"/>
          </a:xfrm>
          <a:prstGeom prst="rect">
            <a:avLst/>
          </a:prstGeom>
        </p:spPr>
      </p:pic>
      <p:pic>
        <p:nvPicPr>
          <p:cNvPr id="12" name="Content Placeholder 15" descr="Server">
            <a:extLst>
              <a:ext uri="{FF2B5EF4-FFF2-40B4-BE49-F238E27FC236}">
                <a16:creationId xmlns:a16="http://schemas.microsoft.com/office/drawing/2014/main" id="{4650D660-0376-4364-8DFA-AC05DAF6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 err="1"/>
              <a:t>Javascript</a:t>
            </a:r>
            <a:r>
              <a:rPr lang="en-CA" dirty="0"/>
              <a:t> (ES5)</a:t>
            </a:r>
          </a:p>
        </p:txBody>
      </p:sp>
      <p:pic>
        <p:nvPicPr>
          <p:cNvPr id="10" name="Content Placeholder 13" descr="Internet">
            <a:extLst>
              <a:ext uri="{FF2B5EF4-FFF2-40B4-BE49-F238E27FC236}">
                <a16:creationId xmlns:a16="http://schemas.microsoft.com/office/drawing/2014/main" id="{C7FDE645-0CF8-43C5-9765-50A22E1E8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 </a:t>
            </a:r>
          </a:p>
          <a:p>
            <a:pPr lvl="1"/>
            <a:r>
              <a:rPr lang="en-CA" dirty="0"/>
              <a:t>Flask</a:t>
            </a:r>
          </a:p>
          <a:p>
            <a:r>
              <a:rPr lang="en-CA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360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A4711C-6CF2-43AA-97A4-8AE8CEFDDCB7}"/>
              </a:ext>
            </a:extLst>
          </p:cNvPr>
          <p:cNvSpPr/>
          <p:nvPr/>
        </p:nvSpPr>
        <p:spPr>
          <a:xfrm>
            <a:off x="6297560" y="1772816"/>
            <a:ext cx="5341468" cy="4594523"/>
          </a:xfrm>
          <a:prstGeom prst="roundRect">
            <a:avLst>
              <a:gd name="adj" fmla="val 8998"/>
            </a:avLst>
          </a:prstGeom>
          <a:solidFill>
            <a:schemeClr val="accent4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HTML</a:t>
            </a:r>
          </a:p>
          <a:p>
            <a:r>
              <a:rPr lang="en-CA" dirty="0"/>
              <a:t>CSS</a:t>
            </a:r>
          </a:p>
          <a:p>
            <a:r>
              <a:rPr lang="en-CA" dirty="0" err="1"/>
              <a:t>Javascript</a:t>
            </a:r>
            <a:endParaRPr lang="en-CA" dirty="0"/>
          </a:p>
        </p:txBody>
      </p:sp>
      <p:pic>
        <p:nvPicPr>
          <p:cNvPr id="10" name="Content Placeholder 13" descr="Internet">
            <a:extLst>
              <a:ext uri="{FF2B5EF4-FFF2-40B4-BE49-F238E27FC236}">
                <a16:creationId xmlns:a16="http://schemas.microsoft.com/office/drawing/2014/main" id="{C7FDE645-0CF8-43C5-9765-50A22E1E8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</a:t>
            </a:r>
          </a:p>
          <a:p>
            <a:r>
              <a:rPr lang="en-CA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88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7270</TotalTime>
  <Words>684</Words>
  <Application>Microsoft Office PowerPoint</Application>
  <PresentationFormat>Custom</PresentationFormat>
  <Paragraphs>144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Gisha</vt:lpstr>
      <vt:lpstr>Wingdings</vt:lpstr>
      <vt:lpstr>Tech 16x9</vt:lpstr>
      <vt:lpstr>Python &amp; Flask</vt:lpstr>
      <vt:lpstr>Your favorite mentor</vt:lpstr>
      <vt:lpstr>Our goals for the hour:</vt:lpstr>
      <vt:lpstr>Learn by doing</vt:lpstr>
      <vt:lpstr>What do we need to build a web app?</vt:lpstr>
      <vt:lpstr>What do we need to build a web app?</vt:lpstr>
      <vt:lpstr>What do we need to build a web app?</vt:lpstr>
      <vt:lpstr>What do we need to build a web app?</vt:lpstr>
      <vt:lpstr>What do we need to build a web app?</vt:lpstr>
      <vt:lpstr>Python 101</vt:lpstr>
      <vt:lpstr>A few things to knote:</vt:lpstr>
      <vt:lpstr>Hello World</vt:lpstr>
      <vt:lpstr>Hello World</vt:lpstr>
      <vt:lpstr>Languages around the world…</vt:lpstr>
      <vt:lpstr>Languages around the world…</vt:lpstr>
      <vt:lpstr>Programming languages are the same…</vt:lpstr>
      <vt:lpstr>Programming languages are the same…</vt:lpstr>
      <vt:lpstr>What is Python?</vt:lpstr>
      <vt:lpstr>Let’s build a riddle game!</vt:lpstr>
      <vt:lpstr>1. Computer asks user a riddle.</vt:lpstr>
      <vt:lpstr>1. Computer asks user a riddle.</vt:lpstr>
      <vt:lpstr>Okay, that’s great.  Shall we ramp things up a bit?</vt:lpstr>
      <vt:lpstr>Web API</vt:lpstr>
      <vt:lpstr>Here’s where Flask comes in!</vt:lpstr>
      <vt:lpstr>What is programming?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Flask</dc:title>
  <dc:creator>Jon Zlotnik</dc:creator>
  <cp:lastModifiedBy>Jon Zlotnik</cp:lastModifiedBy>
  <cp:revision>56</cp:revision>
  <dcterms:created xsi:type="dcterms:W3CDTF">2019-02-23T20:43:44Z</dcterms:created>
  <dcterms:modified xsi:type="dcterms:W3CDTF">2019-03-03T13:31:16Z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