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49"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7" r:id="rId67"/>
    <p:sldId id="328" r:id="rId68"/>
    <p:sldId id="329" r:id="rId69"/>
    <p:sldId id="330" r:id="rId70"/>
    <p:sldId id="331" r:id="rId71"/>
    <p:sldId id="332" r:id="rId72"/>
    <p:sldId id="333" r:id="rId73"/>
    <p:sldId id="334" r:id="rId74"/>
    <p:sldId id="335" r:id="rId75"/>
    <p:sldId id="336" r:id="rId76"/>
    <p:sldId id="33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68" d="100"/>
          <a:sy n="68" d="100"/>
        </p:scale>
        <p:origin x="1496" y="192"/>
      </p:cViewPr>
      <p:guideLst/>
    </p:cSldViewPr>
  </p:slideViewPr>
  <p:notesTextViewPr>
    <p:cViewPr>
      <p:scale>
        <a:sx n="1" d="1"/>
        <a:sy n="1" d="1"/>
      </p:scale>
      <p:origin x="0" y="0"/>
    </p:cViewPr>
  </p:notesTextViewPr>
  <p:sorterViewPr>
    <p:cViewPr>
      <p:scale>
        <a:sx n="100" d="100"/>
        <a:sy n="100" d="100"/>
      </p:scale>
      <p:origin x="0" y="-281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2-01T15:05:08.437"/>
    </inkml:context>
    <inkml:brush xml:id="br0">
      <inkml:brushProperty name="width" value="0.05292" units="cm"/>
      <inkml:brushProperty name="height" value="0.05292" units="cm"/>
      <inkml:brushProperty name="color" value="#FC0128"/>
      <inkml:brushProperty name="fitToCurve" value="1"/>
      <inkml:brushProperty name="ignorePressure" value="1"/>
    </inkml:brush>
  </inkml:definitions>
  <inkml:trace contextRef="#ctx0" brushRef="#br0">167 0 18,'-5'4'25,"-1"3"1,-2-2-13,-1 0-1,4 3-1,-4-1-1,3 4-1,-2-1-1,4 5-2,-1 0-2,3 5-1,0-2 0,2 6-1,0-1 0,1 2 0,2-3-1,2-1 1,2 0-1,2-4 0,3 0 0,2-5 0,2 1-1,2-4 1,1-2-1,0-1 0,0 0 0,-3-3 0,-3 0 0,-3 0 0,-3-1 0,-6 2 0,-5 4 0,-3 2 0,-6 0 1,-4 5-1,-2 1 0,-1 1 0,0 0 0,2 0 0,3-1 0,1 0 0,5-2 0,5 0 0,4 0 1,3-1-1,5 2 1,2-1-3,2 2 3,2 0-1,-2 1 1,1-1-1,-3 1 1,0 1-1,-4-2 2,-2 2 1,-2-5 0,-3 0-1,-4-1 0,-2 0 2,-5-5-2,-3-2 2,-4-4-3,-3 0-2,-1-2-2,-3-1-7,4 0-24,-2-5-3,-3-5 1,-1-6-3</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2-01T15:05:08.437"/>
    </inkml:context>
    <inkml:brush xml:id="br0">
      <inkml:brushProperty name="width" value="0.05292" units="cm"/>
      <inkml:brushProperty name="height" value="0.05292" units="cm"/>
      <inkml:brushProperty name="color" value="#FC0128"/>
      <inkml:brushProperty name="fitToCurve" value="1"/>
      <inkml:brushProperty name="ignorePressure" value="1"/>
    </inkml:brush>
  </inkml:definitions>
  <inkml:trace contextRef="#ctx0" brushRef="#br0">167 0 18,'-5'4'25,"-1"3"1,-2-2-13,-1 0-1,4 3-1,-4-1-1,3 4-1,-2-1-1,4 5-2,-1 0-2,3 5-1,0-2 0,2 6-1,0-1 0,1 2 0,2-3-1,2-1 1,2 0-1,2-4 0,3 0 0,2-5 0,2 1-1,2-4 1,1-2-1,0-1 0,0 0 0,-3-3 0,-3 0 0,-3 0 0,-3-1 0,-6 2 0,-5 4 0,-3 2 0,-6 0 1,-4 5-1,-2 1 0,-1 1 0,0 0 0,2 0 0,3-1 0,1 0 0,5-2 0,5 0 0,4 0 1,3-1-1,5 2 1,2-1-3,2 2 3,2 0-1,-2 1 1,1-1-1,-3 1 1,0 1-1,-4-2 2,-2 2 1,-2-5 0,-3 0-1,-4-1 0,-2 0 2,-5-5-2,-3-2 2,-4-4-3,-3 0-2,-1-2-2,-3-1-7,4 0-24,-2-5-3,-3-5 1,-1-6-3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16898-3ED2-4EDF-BE0A-79C578B3B999}" type="datetimeFigureOut">
              <a:rPr lang="en-US" smtClean="0"/>
              <a:t>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A6FAF-F4A5-4D27-8D5E-1C96A005FA9E}" type="slidenum">
              <a:rPr lang="en-US" smtClean="0"/>
              <a:t>‹#›</a:t>
            </a:fld>
            <a:endParaRPr lang="en-US"/>
          </a:p>
        </p:txBody>
      </p:sp>
    </p:spTree>
    <p:extLst>
      <p:ext uri="{BB962C8B-B14F-4D97-AF65-F5344CB8AC3E}">
        <p14:creationId xmlns:p14="http://schemas.microsoft.com/office/powerpoint/2010/main" val="34921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31863" y="3821113"/>
            <a:ext cx="5121275" cy="4754562"/>
          </a:xfrm>
          <a:noFill/>
          <a:ln/>
        </p:spPr>
        <p:txBody>
          <a:bodyPr/>
          <a:lstStyle/>
          <a:p>
            <a:pPr>
              <a:spcAft>
                <a:spcPct val="75000"/>
              </a:spcAft>
            </a:pPr>
            <a:r>
              <a:rPr lang="en-US"/>
              <a:t>This lecture is an introduction to classes, telling what classes are and how they are implemented in C++.  The introduction is basic, not covering constructors or operators that are covered in the text. The best time for this lecture is just before students read Chapter 2--perhaps as early as the second day of class.</a:t>
            </a:r>
          </a:p>
          <a:p>
            <a:pPr>
              <a:spcAft>
                <a:spcPct val="75000"/>
              </a:spcAft>
            </a:pPr>
            <a:r>
              <a:rPr lang="en-US"/>
              <a:t>Before this lecture, students should have a some understanding of </a:t>
            </a:r>
          </a:p>
          <a:p>
            <a:pPr>
              <a:spcAft>
                <a:spcPct val="75000"/>
              </a:spcAft>
            </a:pPr>
            <a:r>
              <a:rPr lang="en-US"/>
              <a:t>1. How an array of characters can be used as a string in C++  programming, and</a:t>
            </a:r>
          </a:p>
          <a:p>
            <a:pPr>
              <a:spcAft>
                <a:spcPct val="75000"/>
              </a:spcAft>
            </a:pPr>
            <a:r>
              <a:rPr lang="en-US"/>
              <a:t>2. The meaning of the strlen and strcpy functions from string.h.</a:t>
            </a:r>
          </a:p>
        </p:txBody>
      </p:sp>
      <p:sp>
        <p:nvSpPr>
          <p:cNvPr id="5123" name="Rectangle 3"/>
          <p:cNvSpPr>
            <a:spLocks noGrp="1" noRot="1" noChangeAspect="1" noChangeArrowheads="1" noTextEdit="1"/>
          </p:cNvSpPr>
          <p:nvPr>
            <p:ph type="sldImg"/>
          </p:nvPr>
        </p:nvSpPr>
        <p:spPr>
          <a:xfrm>
            <a:off x="512763" y="701675"/>
            <a:ext cx="5359400" cy="3014663"/>
          </a:xfrm>
          <a:ln cap="flat"/>
        </p:spPr>
      </p:sp>
    </p:spTree>
    <p:extLst>
      <p:ext uri="{BB962C8B-B14F-4D97-AF65-F5344CB8AC3E}">
        <p14:creationId xmlns:p14="http://schemas.microsoft.com/office/powerpoint/2010/main" val="40436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In a class, the operations to manipulate the data are actually part of the class itself.  A prototype for each function is placed as part of the class definition.  </a:t>
            </a:r>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07089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In the jargon of OOP programmers, the class’s functions are called it’s </a:t>
            </a:r>
            <a:r>
              <a:rPr lang="en-US" u="sng"/>
              <a:t>member functions</a:t>
            </a:r>
            <a:r>
              <a:rPr lang="en-US"/>
              <a:t>, to distinguish them from ordinary functions that are not part of a class.</a:t>
            </a:r>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6507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867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One thing that you might have noticed in the definition is a keyword, const, which appears after two of my prototypes. This keyword means that these two functions will not change the data stored in a point ADT. In other words, when you do use these two functions, a point object remains “constant”.</a:t>
            </a:r>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8859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Typically, a class definition is placed in a separate </a:t>
            </a:r>
            <a:r>
              <a:rPr lang="en-US" u="sng"/>
              <a:t>header file</a:t>
            </a:r>
            <a:r>
              <a:rPr lang="en-US"/>
              <a:t> along with documentation that tells how to use the new class. The implementations of the member functions are placed in a separate file called the </a:t>
            </a:r>
            <a:r>
              <a:rPr lang="en-US" u="sng"/>
              <a:t>implementation file</a:t>
            </a:r>
            <a:r>
              <a:rPr lang="en-US"/>
              <a:t>.</a:t>
            </a:r>
          </a:p>
          <a:p>
            <a:endParaRPr lang="en-US"/>
          </a:p>
          <a:p>
            <a:r>
              <a:rPr lang="en-US"/>
              <a:t>At this point, I still haven't shown you exactly what those three implementations of member functions look like -- and I want to continue to postpone that.  Instead, I will next show you an example program which uses this point class.</a:t>
            </a:r>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11797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Any program that uses a class requires an include statement indicating the name of the header file that has the class definition. Note that we include only point.h, which is the header file, and do not include the implementation file.</a:t>
            </a:r>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0979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After the include statement, we may declare and use variables of the point abstract data type.  </a:t>
            </a:r>
          </a:p>
          <a:p>
            <a:r>
              <a:rPr lang="en-US"/>
              <a:t>This example actually has two point variables, named p1 and p2.</a:t>
            </a:r>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1987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In object-oriented terminology, we would call these two variables </a:t>
            </a:r>
            <a:r>
              <a:rPr lang="en-US" u="sng"/>
              <a:t>objects</a:t>
            </a:r>
            <a:r>
              <a:rPr lang="en-US"/>
              <a:t> of the point class.</a:t>
            </a:r>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0496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This illustrates how we call one of the point functions for the p1 object.</a:t>
            </a:r>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3666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2846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t>Information hiding by </a:t>
            </a:r>
            <a:r>
              <a:rPr lang="en-US" altLang="en-US"/>
              <a:t>Data Encapsulation</a:t>
            </a:r>
            <a:endParaRPr lang="en-US"/>
          </a:p>
        </p:txBody>
      </p:sp>
    </p:spTree>
    <p:extLst>
      <p:ext uri="{BB962C8B-B14F-4D97-AF65-F5344CB8AC3E}">
        <p14:creationId xmlns:p14="http://schemas.microsoft.com/office/powerpoint/2010/main" val="278420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The complete activation consists of four parts, beginning with the object name.  </a:t>
            </a:r>
          </a:p>
        </p:txBody>
      </p:sp>
      <p:sp>
        <p:nvSpPr>
          <p:cNvPr id="440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12583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The object name is followed by a period.</a:t>
            </a:r>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89064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After the period is the name of the member function that  you are activating.</a:t>
            </a:r>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56426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And finally there is the argument list.  In the case of the initialize member function, there are two double arguments: x (which is given the actual value –1.0 in this example) and y (which is given the actual value 0.8 in this example). </a:t>
            </a:r>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46995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Go ahead and write your answers before I move to the next slide.</a:t>
            </a:r>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36941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Remember that the get_x member function does not have any arguments, so the argument list is just a pair of parentheses.</a:t>
            </a: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17133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Here's a longer program.  What is the complete output?  Again, write your answers before I move to the next slide.</a:t>
            </a:r>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61286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The important thing to notice is that p1 and p2 are separate objects of the point class.  Each has its own x and y coordinates. Or to throw one more piece of jargon at you: Each has its own x and y </a:t>
            </a:r>
            <a:r>
              <a:rPr lang="en-US" u="sng"/>
              <a:t>member variables</a:t>
            </a:r>
            <a:r>
              <a:rPr lang="en-US"/>
              <a:t>.  Member variables are the data portion of a class. The activation of p1.initialize fills in the x and y data for p1, and the activation of p2.initialize fills in the x and y data forp2.</a:t>
            </a:r>
          </a:p>
          <a:p>
            <a:endParaRPr lang="en-US"/>
          </a:p>
          <a:p>
            <a:r>
              <a:rPr lang="en-US"/>
              <a:t>Once these member variables are filled in, we can activate the get_x and get_y member functions.  For example, p1.get_x accesses the x member variable of p1, whereas p2.get_x accesses the x member variable of p2.</a:t>
            </a:r>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88922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You now know quite a bit about OOP -- but the key missing piece is how to implement a class’s member functions.</a:t>
            </a:r>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895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You already know the location of these implementations: in a separate “implementation file” called point.cxx.</a:t>
            </a:r>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0210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71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64918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We'll start by looking at the implementation of the initialize member function.  The work which the function must accomplish is small: Copy the two arguments (init_x and init_y) to the two private member variables of the object (x and y).</a:t>
            </a:r>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21981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endParaRPr lang="en-US"/>
          </a:p>
          <a:p>
            <a:r>
              <a:rPr lang="en-US"/>
              <a:t>But the more interesting parts of this implementation are two special features that you need to know about.</a:t>
            </a:r>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04072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First of all, in the member function’s heading you must include the name of the class followed by two colons, as shown here. Otherwise, the C++ compiler will think that this is an ordinary function called initialize, rather than a member function of the point class.</a:t>
            </a:r>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9635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Within the body of the member function, we may access any of the members of the object.  In this example, we are accessing both the x and the y member variables, by assigning values to these member variables.  </a:t>
            </a: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91477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The use of these member variables is a bit confusing.  Which member variables are we talking about?  P1.x and p1.y?  Or are we referring to p2.x and p2.y?  Or member variables of some other object?</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11096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The answer depends on which object has activated its member function.  If p1.initialize is activated, then these two member variables will refer to p1.x and p1.y.</a:t>
            </a:r>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85510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Typically, a class definition is placed in a separate </a:t>
            </a:r>
            <a:r>
              <a:rPr lang="en-US" u="sng"/>
              <a:t>header file</a:t>
            </a:r>
            <a:r>
              <a:rPr lang="en-US"/>
              <a:t> along with documentation that tells how to use the new class. The implementations of the member functions are placed in a separate file called the </a:t>
            </a:r>
            <a:r>
              <a:rPr lang="en-US" u="sng"/>
              <a:t>implementation file</a:t>
            </a:r>
            <a:r>
              <a:rPr lang="en-US"/>
              <a:t>.</a:t>
            </a:r>
          </a:p>
          <a:p>
            <a:endParaRPr lang="en-US"/>
          </a:p>
          <a:p>
            <a:r>
              <a:rPr lang="en-US"/>
              <a:t>At this point, I still haven't shown you exactly what those three implementations of member functions look like -- and I want to continue to postpone that.  Instead, I will next show you an example program which uses this point class.</a:t>
            </a:r>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25055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Any program that uses a class requires an include statement indicating the name of the header file that has the class definition. Note that we include only point.h, which is the header file, and do not include the implementation file.</a:t>
            </a:r>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23842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After the include statement, we may declare and use variables of the point abstract data type.  </a:t>
            </a:r>
          </a:p>
          <a:p>
            <a:r>
              <a:rPr lang="en-US"/>
              <a:t>This example actually has two point variables, named p1 and p2.</a:t>
            </a:r>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90107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In object-oriented terminology, we would call these two variables </a:t>
            </a:r>
            <a:r>
              <a:rPr lang="en-US" u="sng"/>
              <a:t>objects</a:t>
            </a:r>
            <a:r>
              <a:rPr lang="en-US"/>
              <a:t> of the point class.</a:t>
            </a:r>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4363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42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47893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This illustrates how we call one of the point functions for the p1 object.</a:t>
            </a:r>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18021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30599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The complete activation consists of four parts, beginning with the object name.  </a:t>
            </a:r>
          </a:p>
        </p:txBody>
      </p:sp>
      <p:sp>
        <p:nvSpPr>
          <p:cNvPr id="440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486718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The object name is followed by a period.</a:t>
            </a:r>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64025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After the period is the name of the member function that  you are activating.</a:t>
            </a:r>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69856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And finally there is the argument list.  In the case of the initialize member function, there are two double arguments: x (which is given the actual value –1.0 in this example) and y (which is given the actual value 0.8 in this example). </a:t>
            </a:r>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19758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Go ahead and write your answers before I move to the next slide.</a:t>
            </a:r>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65719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Remember that the get_x member function does not have any arguments, so the argument list is just a pair of parentheses.</a:t>
            </a: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56025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Here's a longer program.  What is the complete output?  Again, write your answers before I move to the next slide.</a:t>
            </a:r>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74379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The important thing to notice is that p1 and p2 are separate objects of the point class.  Each has its own x and y coordinates. Or to throw one more piece of jargon at you: Each has its own x and y </a:t>
            </a:r>
            <a:r>
              <a:rPr lang="en-US" u="sng"/>
              <a:t>member variables</a:t>
            </a:r>
            <a:r>
              <a:rPr lang="en-US"/>
              <a:t>.  Member variables are the data portion of a class. The activation of p1.initialize fills in the x and y data for p1, and the activation of p2.initialize fills in the x and y data forp2.</a:t>
            </a:r>
          </a:p>
          <a:p>
            <a:endParaRPr lang="en-US"/>
          </a:p>
          <a:p>
            <a:r>
              <a:rPr lang="en-US"/>
              <a:t>Once these member variables are filled in, we can activate the get_x and get_y member functions.  For example, p1.get_x accesses the x member variable of p1, whereas p2.get_x accesses the x member variable of p2.</a:t>
            </a:r>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6371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83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37604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You now know quite a bit about OOP -- but the key missing piece is how to implement a class’s member functions.</a:t>
            </a:r>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94685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You already know the location of these implementations: in a separate “implementation file” called point.cxx.</a:t>
            </a:r>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42620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We'll start by looking at the implementation of the initialize member function.  The work which the function must accomplish is small: Copy the two arguments (init_x and init_y) to the two private member variables of the object (x and y).</a:t>
            </a:r>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14851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endParaRPr lang="en-US"/>
          </a:p>
          <a:p>
            <a:r>
              <a:rPr lang="en-US"/>
              <a:t>But the more interesting parts of this implementation are two special features that you need to know about.</a:t>
            </a:r>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336258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First of all, in the member function’s heading you must include the name of the class followed by two colons, as shown here. Otherwise, the C++ compiler will think that this is an ordinary function called initialize, rather than a member function of the point class.</a:t>
            </a:r>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42525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Within the body of the member function, we may access any of the members of the object.  In this example, we are accessing both the x and the y member variables, by assigning values to these member variables.  </a:t>
            </a: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40739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The use of these member variables is a bit confusing.  Which member variables are we talking about?  P1.x and p1.y?  Or are we referring to p2.x and p2.y?  Or member variables of some other object?</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31972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The answer depends on which object has activated its member function.  If p1.initialize is activated, then these two member variables will refer to p1.x and p1.y.</a:t>
            </a:r>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224617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t>Here's the implementation of the get_x member function.</a:t>
            </a:r>
          </a:p>
          <a:p>
            <a:endParaRPr 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36064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t>The important thing to notice is how the member function’s implementation uses the x member variable of the object.  If we activate p1.get_x, then the member function will use p1.x. And if we activate p2.get_x, then the member function will use p2.x. Note that we cannot use either  p1.x or p2.x outside the member functions of point ADT since x is private! </a:t>
            </a:r>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6788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en-US"/>
          </a:p>
        </p:txBody>
      </p:sp>
      <p:sp>
        <p:nvSpPr>
          <p:cNvPr id="962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17310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03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545876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24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25619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t>The member functions of the point  are all simple, but they do illustrate a common pattern: Often some member functions (such as initialize shift) will place information in the private member variables, so that other const member functions (such as get_x and get_y) may access the information in those member variables.</a:t>
            </a:r>
          </a:p>
        </p:txBody>
      </p:sp>
      <p:sp>
        <p:nvSpPr>
          <p:cNvPr id="829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369170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t>A quick summary . . . This presentation has only introduced classes. You should read all of Chapter 2 to get a better understanding of classes. Pay particular attention to the notion of a constructor, which is a special member function that can automatically initialize the member variables of an object. Also pay attention to the more advanced features such as operator overloading with the Point class given in Chapter 2.</a:t>
            </a:r>
          </a:p>
        </p:txBody>
      </p:sp>
      <p:sp>
        <p:nvSpPr>
          <p:cNvPr id="849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583624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10595"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4038034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2643"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68591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6739"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826842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8787"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2660787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4691"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199854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0835"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90861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We will implement the thinking cap in C++ using a feature called a class.</a:t>
            </a:r>
          </a:p>
        </p:txBody>
      </p:sp>
      <p:sp>
        <p:nvSpPr>
          <p:cNvPr id="174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126209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2883"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4145246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4931"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6965527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6979"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7239394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29027" name="Rectangle 3"/>
          <p:cNvSpPr>
            <a:spLocks noGrp="1" noRot="1" noChangeAspect="1" noChangeArrowheads="1" noTextEdit="1"/>
          </p:cNvSpPr>
          <p:nvPr>
            <p:ph type="sldImg"/>
          </p:nvPr>
        </p:nvSpPr>
        <p:spPr bwMode="auto">
          <a:xfrm>
            <a:off x="414338" y="701675"/>
            <a:ext cx="6157912"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09684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Some of you may have used classes before in your programming. Others might have used “structs”, which are similar to classes. But a C++ class has two new features that are not available in ordinary struct types...</a:t>
            </a:r>
          </a:p>
        </p:txBody>
      </p:sp>
      <p:sp>
        <p:nvSpPr>
          <p:cNvPr id="194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6669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first class feature is that class components are allowed to be </a:t>
            </a:r>
            <a:r>
              <a:rPr lang="en-US" u="sng"/>
              <a:t>private</a:t>
            </a:r>
            <a:r>
              <a:rPr lang="en-US"/>
              <a:t> components. The advantage of private components is that they prevent certain programmers from accessing the components directly.  Instead, programmers are forced to use only through the operations that we provide.</a:t>
            </a:r>
          </a:p>
          <a:p>
            <a:endParaRPr lang="en-US"/>
          </a:p>
        </p:txBody>
      </p:sp>
      <p:sp>
        <p:nvSpPr>
          <p:cNvPr id="21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3215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755C93-D1B4-4A87-920A-4A9732197588}"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393221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5C93-D1B4-4A87-920A-4A9732197588}"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205774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5C93-D1B4-4A87-920A-4A9732197588}"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254257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3429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981200"/>
            <a:ext cx="5080000" cy="4114800"/>
          </a:xfrm>
        </p:spPr>
        <p:txBody>
          <a:bodyPr/>
          <a:lstStyle/>
          <a:p>
            <a:endParaRPr lang="en-US"/>
          </a:p>
        </p:txBody>
      </p:sp>
    </p:spTree>
    <p:extLst>
      <p:ext uri="{BB962C8B-B14F-4D97-AF65-F5344CB8AC3E}">
        <p14:creationId xmlns:p14="http://schemas.microsoft.com/office/powerpoint/2010/main" val="367592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5C93-D1B4-4A87-920A-4A9732197588}"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191896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755C93-D1B4-4A87-920A-4A9732197588}"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102698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755C93-D1B4-4A87-920A-4A9732197588}"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186181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755C93-D1B4-4A87-920A-4A9732197588}" type="datetimeFigureOut">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24526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755C93-D1B4-4A87-920A-4A9732197588}" type="datetimeFigureOut">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357745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55C93-D1B4-4A87-920A-4A9732197588}" type="datetimeFigureOut">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279904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55C93-D1B4-4A87-920A-4A9732197588}"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172584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55C93-D1B4-4A87-920A-4A9732197588}"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5EA0-CAFB-4A1A-A589-0E49DDB7B767}" type="slidenum">
              <a:rPr lang="en-US" smtClean="0"/>
              <a:t>‹#›</a:t>
            </a:fld>
            <a:endParaRPr lang="en-US"/>
          </a:p>
        </p:txBody>
      </p:sp>
    </p:spTree>
    <p:extLst>
      <p:ext uri="{BB962C8B-B14F-4D97-AF65-F5344CB8AC3E}">
        <p14:creationId xmlns:p14="http://schemas.microsoft.com/office/powerpoint/2010/main" val="2616543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55C93-D1B4-4A87-920A-4A9732197588}" type="datetimeFigureOut">
              <a:rPr lang="en-US" smtClean="0"/>
              <a:t>2/12/18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75EA0-CAFB-4A1A-A589-0E49DDB7B767}" type="slidenum">
              <a:rPr lang="en-US" smtClean="0"/>
              <a:t>‹#›</a:t>
            </a:fld>
            <a:endParaRPr lang="en-US"/>
          </a:p>
        </p:txBody>
      </p:sp>
    </p:spTree>
    <p:extLst>
      <p:ext uri="{BB962C8B-B14F-4D97-AF65-F5344CB8AC3E}">
        <p14:creationId xmlns:p14="http://schemas.microsoft.com/office/powerpoint/2010/main" val="2570919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2.emf"/><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2.emf"/><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a:t>
            </a:r>
            <a:r>
              <a:rPr lang="en-US" dirty="0" smtClean="0"/>
              <a:t>244</a:t>
            </a:r>
            <a:endParaRPr lang="en-US" dirty="0"/>
          </a:p>
        </p:txBody>
      </p:sp>
      <p:sp>
        <p:nvSpPr>
          <p:cNvPr id="3" name="Subtitle 2"/>
          <p:cNvSpPr>
            <a:spLocks noGrp="1"/>
          </p:cNvSpPr>
          <p:nvPr>
            <p:ph type="subTitle" idx="1"/>
          </p:nvPr>
        </p:nvSpPr>
        <p:spPr/>
        <p:txBody>
          <a:bodyPr/>
          <a:lstStyle/>
          <a:p>
            <a:endParaRPr lang="en-US" dirty="0" smtClean="0"/>
          </a:p>
          <a:p>
            <a:r>
              <a:rPr lang="en-US" dirty="0" smtClean="0"/>
              <a:t>Object-Oriented Programming </a:t>
            </a:r>
            <a:endParaRPr lang="en-US" dirty="0"/>
          </a:p>
          <a:p>
            <a:r>
              <a:rPr lang="en-US" dirty="0" smtClean="0"/>
              <a:t>First example</a:t>
            </a:r>
            <a:endParaRPr lang="en-US" dirty="0"/>
          </a:p>
        </p:txBody>
      </p:sp>
    </p:spTree>
    <p:extLst>
      <p:ext uri="{BB962C8B-B14F-4D97-AF65-F5344CB8AC3E}">
        <p14:creationId xmlns:p14="http://schemas.microsoft.com/office/powerpoint/2010/main" val="4116288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8435" name="Rectangle 3"/>
          <p:cNvSpPr>
            <a:spLocks noGrp="1" noChangeArrowheads="1"/>
          </p:cNvSpPr>
          <p:nvPr>
            <p:ph type="body" sz="half" idx="1"/>
          </p:nvPr>
        </p:nvSpPr>
        <p:spPr>
          <a:noFill/>
          <a:ln/>
        </p:spPr>
        <p:txBody>
          <a:bodyPr/>
          <a:lstStyle/>
          <a:p>
            <a:r>
              <a:rPr lang="en-US"/>
              <a:t>The class will have two components called x and y.  These components are the x and y coordinates of this point.</a:t>
            </a:r>
          </a:p>
          <a:p>
            <a:r>
              <a:rPr lang="en-US"/>
              <a:t>Using a class permits two new features . . .</a:t>
            </a:r>
          </a:p>
        </p:txBody>
      </p:sp>
      <p:sp>
        <p:nvSpPr>
          <p:cNvPr id="18436" name="Rectangle 4"/>
          <p:cNvSpPr>
            <a:spLocks noChangeArrowheads="1"/>
          </p:cNvSpPr>
          <p:nvPr/>
        </p:nvSpPr>
        <p:spPr bwMode="auto">
          <a:xfrm>
            <a:off x="6011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7" name="Rectangle 5"/>
          <p:cNvSpPr>
            <a:spLocks noChangeArrowheads="1"/>
          </p:cNvSpPr>
          <p:nvPr/>
        </p:nvSpPr>
        <p:spPr bwMode="auto">
          <a:xfrm>
            <a:off x="6188075" y="2141538"/>
            <a:ext cx="4224338" cy="2582758"/>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 </a:t>
            </a:r>
          </a:p>
          <a:p>
            <a:r>
              <a:rPr lang="en-US" b="1">
                <a:solidFill>
                  <a:schemeClr val="bg2"/>
                </a:solidFill>
              </a:rPr>
              <a:t>      . . .</a:t>
            </a:r>
          </a:p>
          <a:p>
            <a:r>
              <a:rPr lang="en-US" b="1">
                <a:solidFill>
                  <a:srgbClr val="00FF00"/>
                </a:solidFill>
              </a:rPr>
              <a:t>      </a:t>
            </a:r>
            <a:r>
              <a:rPr lang="en-US" b="1">
                <a:solidFill>
                  <a:schemeClr val="bg2"/>
                </a:solidFill>
              </a:rPr>
              <a:t>double x;</a:t>
            </a:r>
          </a:p>
          <a:p>
            <a:r>
              <a:rPr lang="en-US" b="1">
                <a:solidFill>
                  <a:schemeClr val="bg2"/>
                </a:solidFill>
              </a:rPr>
              <a:t>      double y;</a:t>
            </a:r>
          </a:p>
          <a:p>
            <a:r>
              <a:rPr lang="en-US">
                <a:solidFill>
                  <a:schemeClr val="bg2"/>
                </a:solidFill>
              </a:rPr>
              <a:t>      </a:t>
            </a:r>
          </a:p>
          <a:p>
            <a:r>
              <a:rPr lang="en-US" b="1">
                <a:solidFill>
                  <a:schemeClr val="bg2"/>
                </a:solidFill>
              </a:rPr>
              <a:t>};</a:t>
            </a:r>
          </a:p>
          <a:p>
            <a:endParaRPr lang="en-US" b="1">
              <a:solidFill>
                <a:schemeClr val="accent2"/>
              </a:solidFill>
            </a:endParaRPr>
          </a:p>
          <a:p>
            <a:pPr eaLnBrk="1"/>
            <a:endParaRPr lang="en-US" b="1">
              <a:solidFill>
                <a:schemeClr val="accent2"/>
              </a:solidFill>
            </a:endParaRPr>
          </a:p>
        </p:txBody>
      </p:sp>
      <p:grpSp>
        <p:nvGrpSpPr>
          <p:cNvPr id="18444" name="Group 12"/>
          <p:cNvGrpSpPr>
            <a:grpSpLocks/>
          </p:cNvGrpSpPr>
          <p:nvPr/>
        </p:nvGrpSpPr>
        <p:grpSpPr bwMode="auto">
          <a:xfrm>
            <a:off x="8534400" y="152401"/>
            <a:ext cx="2057400" cy="1533525"/>
            <a:chOff x="3216" y="1440"/>
            <a:chExt cx="2160" cy="1871"/>
          </a:xfrm>
        </p:grpSpPr>
        <p:sp>
          <p:nvSpPr>
            <p:cNvPr id="184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8446" name="Group 14"/>
            <p:cNvGrpSpPr>
              <a:grpSpLocks/>
            </p:cNvGrpSpPr>
            <p:nvPr/>
          </p:nvGrpSpPr>
          <p:grpSpPr bwMode="auto">
            <a:xfrm>
              <a:off x="3216" y="1440"/>
              <a:ext cx="2017" cy="1871"/>
              <a:chOff x="3216" y="1056"/>
              <a:chExt cx="2017" cy="1871"/>
            </a:xfrm>
          </p:grpSpPr>
          <p:sp>
            <p:nvSpPr>
              <p:cNvPr id="184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84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84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84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84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84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84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84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84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84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84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84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9760487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0483" name="Rectangle 3"/>
          <p:cNvSpPr>
            <a:spLocks noGrp="1" noChangeArrowheads="1"/>
          </p:cNvSpPr>
          <p:nvPr>
            <p:ph type="body" sz="half" idx="1"/>
          </p:nvPr>
        </p:nvSpPr>
        <p:spPr>
          <a:noFill/>
          <a:ln/>
        </p:spPr>
        <p:txBody>
          <a:bodyPr/>
          <a:lstStyle/>
          <a:p>
            <a:pPr marL="454025" indent="-454025">
              <a:buSzPct val="100000"/>
              <a:buFont typeface="Monotype Sorts" charset="2"/>
              <a:buChar char="Ê"/>
            </a:pPr>
            <a:r>
              <a:rPr lang="en-US"/>
              <a:t>The two components will be </a:t>
            </a:r>
            <a:r>
              <a:rPr lang="en-US" u="sng"/>
              <a:t>private member variables</a:t>
            </a:r>
            <a:r>
              <a:rPr lang="en-US"/>
              <a:t>.  This ensures that nobody can directly access this information.  The only access is through functions that we provide for the class.</a:t>
            </a:r>
          </a:p>
        </p:txBody>
      </p:sp>
      <p:sp>
        <p:nvSpPr>
          <p:cNvPr id="20484" name="Rectangle 4"/>
          <p:cNvSpPr>
            <a:spLocks noChangeArrowheads="1"/>
          </p:cNvSpPr>
          <p:nvPr/>
        </p:nvSpPr>
        <p:spPr bwMode="auto">
          <a:xfrm>
            <a:off x="6011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6188075" y="2141538"/>
            <a:ext cx="4224338" cy="2582758"/>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      . . .</a:t>
            </a:r>
          </a:p>
          <a:p>
            <a:r>
              <a:rPr lang="en-US" b="1">
                <a:solidFill>
                  <a:schemeClr val="accent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a:p>
            <a:endParaRPr lang="en-US" b="1">
              <a:solidFill>
                <a:schemeClr val="accent2"/>
              </a:solidFill>
            </a:endParaRPr>
          </a:p>
          <a:p>
            <a:pPr eaLnBrk="1"/>
            <a:endParaRPr lang="en-US" b="1">
              <a:solidFill>
                <a:schemeClr val="accent2"/>
              </a:solidFill>
            </a:endParaRPr>
          </a:p>
        </p:txBody>
      </p:sp>
      <p:grpSp>
        <p:nvGrpSpPr>
          <p:cNvPr id="20492" name="Group 12"/>
          <p:cNvGrpSpPr>
            <a:grpSpLocks/>
          </p:cNvGrpSpPr>
          <p:nvPr/>
        </p:nvGrpSpPr>
        <p:grpSpPr bwMode="auto">
          <a:xfrm>
            <a:off x="8534400" y="152401"/>
            <a:ext cx="2057400" cy="1533525"/>
            <a:chOff x="3216" y="1440"/>
            <a:chExt cx="2160" cy="1871"/>
          </a:xfrm>
        </p:grpSpPr>
        <p:sp>
          <p:nvSpPr>
            <p:cNvPr id="2049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0494" name="Group 14"/>
            <p:cNvGrpSpPr>
              <a:grpSpLocks/>
            </p:cNvGrpSpPr>
            <p:nvPr/>
          </p:nvGrpSpPr>
          <p:grpSpPr bwMode="auto">
            <a:xfrm>
              <a:off x="3216" y="1440"/>
              <a:ext cx="2017" cy="1871"/>
              <a:chOff x="3216" y="1056"/>
              <a:chExt cx="2017" cy="1871"/>
            </a:xfrm>
          </p:grpSpPr>
          <p:sp>
            <p:nvSpPr>
              <p:cNvPr id="2049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049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049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049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050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050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050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050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050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050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050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3118584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2531"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2532" name="Rectangle 4"/>
          <p:cNvSpPr>
            <a:spLocks noChangeArrowheads="1"/>
          </p:cNvSpPr>
          <p:nvPr/>
        </p:nvSpPr>
        <p:spPr bwMode="auto">
          <a:xfrm>
            <a:off x="6011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6188075" y="2141539"/>
            <a:ext cx="4224338" cy="2859757"/>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accent2"/>
                </a:solidFill>
              </a:rPr>
              <a:t>public:</a:t>
            </a:r>
          </a:p>
          <a:p>
            <a:r>
              <a:rPr lang="en-US" b="1">
                <a:solidFill>
                  <a:schemeClr val="bg2"/>
                </a:solidFill>
              </a:rPr>
              <a:t>      . . .</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a:p>
            <a:endParaRPr lang="en-US" b="1">
              <a:solidFill>
                <a:schemeClr val="accent2"/>
              </a:solidFill>
            </a:endParaRPr>
          </a:p>
          <a:p>
            <a:pPr eaLnBrk="1"/>
            <a:endParaRPr lang="en-US" b="1">
              <a:solidFill>
                <a:schemeClr val="accent2"/>
              </a:solidFill>
            </a:endParaRPr>
          </a:p>
        </p:txBody>
      </p:sp>
      <p:sp>
        <p:nvSpPr>
          <p:cNvPr id="22540" name="Freeform 12"/>
          <p:cNvSpPr>
            <a:spLocks/>
          </p:cNvSpPr>
          <p:nvPr/>
        </p:nvSpPr>
        <p:spPr bwMode="auto">
          <a:xfrm>
            <a:off x="4989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2541" name="Rectangle 13"/>
          <p:cNvSpPr>
            <a:spLocks noChangeArrowheads="1"/>
          </p:cNvSpPr>
          <p:nvPr/>
        </p:nvSpPr>
        <p:spPr bwMode="auto">
          <a:xfrm>
            <a:off x="1676400" y="4800601"/>
            <a:ext cx="3695700" cy="1370013"/>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functions go here,</a:t>
            </a:r>
          </a:p>
          <a:p>
            <a:r>
              <a:rPr lang="en-US" sz="2800">
                <a:effectLst>
                  <a:outerShdw blurRad="38100" dist="38100" dir="2700000" algn="tl">
                    <a:srgbClr val="000000"/>
                  </a:outerShdw>
                </a:effectLst>
                <a:latin typeface="Times New Roman" pitchFamily="18" charset="0"/>
              </a:rPr>
              <a:t>after the word </a:t>
            </a:r>
            <a:r>
              <a:rPr lang="en-US" sz="2800" u="sng">
                <a:effectLst>
                  <a:outerShdw blurRad="38100" dist="38100" dir="2700000" algn="tl">
                    <a:srgbClr val="000000"/>
                  </a:outerShdw>
                </a:effectLst>
                <a:latin typeface="Times New Roman" pitchFamily="18" charset="0"/>
              </a:rPr>
              <a:t>public:</a:t>
            </a:r>
          </a:p>
        </p:txBody>
      </p:sp>
      <p:grpSp>
        <p:nvGrpSpPr>
          <p:cNvPr id="22542" name="Group 14"/>
          <p:cNvGrpSpPr>
            <a:grpSpLocks/>
          </p:cNvGrpSpPr>
          <p:nvPr/>
        </p:nvGrpSpPr>
        <p:grpSpPr bwMode="auto">
          <a:xfrm>
            <a:off x="8534400" y="152401"/>
            <a:ext cx="2057400" cy="1533525"/>
            <a:chOff x="3216" y="1440"/>
            <a:chExt cx="2160" cy="1871"/>
          </a:xfrm>
        </p:grpSpPr>
        <p:sp>
          <p:nvSpPr>
            <p:cNvPr id="225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2544" name="Group 16"/>
            <p:cNvGrpSpPr>
              <a:grpSpLocks/>
            </p:cNvGrpSpPr>
            <p:nvPr/>
          </p:nvGrpSpPr>
          <p:grpSpPr bwMode="auto">
            <a:xfrm>
              <a:off x="3216" y="1440"/>
              <a:ext cx="2017" cy="1871"/>
              <a:chOff x="3216" y="1056"/>
              <a:chExt cx="2017" cy="1871"/>
            </a:xfrm>
          </p:grpSpPr>
          <p:sp>
            <p:nvSpPr>
              <p:cNvPr id="225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5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5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5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5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5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5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5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25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25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25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5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74280211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4579"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4580" name="Rectangle 4"/>
          <p:cNvSpPr>
            <a:spLocks noChangeArrowheads="1"/>
          </p:cNvSpPr>
          <p:nvPr/>
        </p:nvSpPr>
        <p:spPr bwMode="auto">
          <a:xfrm>
            <a:off x="6011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188075" y="2141539"/>
            <a:ext cx="4224338" cy="2859757"/>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a:t>
            </a:r>
          </a:p>
          <a:p>
            <a:r>
              <a:rPr lang="en-US" b="1">
                <a:solidFill>
                  <a:schemeClr val="bg2"/>
                </a:solidFill>
              </a:rPr>
              <a:t>{</a:t>
            </a:r>
          </a:p>
          <a:p>
            <a:r>
              <a:rPr lang="en-US" b="1">
                <a:solidFill>
                  <a:schemeClr val="bg2"/>
                </a:solidFill>
              </a:rPr>
              <a:t>public:</a:t>
            </a:r>
          </a:p>
          <a:p>
            <a:r>
              <a:rPr lang="en-US" b="1">
                <a:solidFill>
                  <a:schemeClr val="bg2"/>
                </a:solidFill>
              </a:rPr>
              <a:t>      . . .</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a:p>
            <a:endParaRPr lang="en-US" b="1">
              <a:solidFill>
                <a:schemeClr val="accent2"/>
              </a:solidFill>
            </a:endParaRPr>
          </a:p>
          <a:p>
            <a:pPr eaLnBrk="1"/>
            <a:endParaRPr lang="en-US" b="1">
              <a:solidFill>
                <a:schemeClr val="accent2"/>
              </a:solidFill>
            </a:endParaRPr>
          </a:p>
        </p:txBody>
      </p:sp>
      <p:sp>
        <p:nvSpPr>
          <p:cNvPr id="24588" name="Freeform 12"/>
          <p:cNvSpPr>
            <a:spLocks/>
          </p:cNvSpPr>
          <p:nvPr/>
        </p:nvSpPr>
        <p:spPr bwMode="auto">
          <a:xfrm>
            <a:off x="4989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589" name="Rectangle 13"/>
          <p:cNvSpPr>
            <a:spLocks noChangeArrowheads="1"/>
          </p:cNvSpPr>
          <p:nvPr/>
        </p:nvSpPr>
        <p:spPr bwMode="auto">
          <a:xfrm>
            <a:off x="1828800" y="4876800"/>
            <a:ext cx="3771900" cy="1797050"/>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a:t>
            </a:r>
            <a:r>
              <a:rPr lang="en-US" sz="2800" u="sng">
                <a:effectLst>
                  <a:outerShdw blurRad="38100" dist="38100" dir="2700000" algn="tl">
                    <a:srgbClr val="000000"/>
                  </a:outerShdw>
                </a:effectLst>
                <a:latin typeface="Times New Roman" pitchFamily="18" charset="0"/>
              </a:rPr>
              <a:t>member functions </a:t>
            </a:r>
            <a:r>
              <a:rPr lang="en-US" sz="2800">
                <a:effectLst>
                  <a:outerShdw blurRad="38100" dist="38100" dir="2700000" algn="tl">
                    <a:srgbClr val="000000"/>
                  </a:outerShdw>
                </a:effectLst>
                <a:latin typeface="Times New Roman" pitchFamily="18" charset="0"/>
              </a:rPr>
              <a:t>go here</a:t>
            </a:r>
          </a:p>
          <a:p>
            <a:endParaRPr lang="en-US" sz="2800">
              <a:effectLst>
                <a:outerShdw blurRad="38100" dist="38100" dir="2700000" algn="tl">
                  <a:srgbClr val="000000"/>
                </a:outerShdw>
              </a:effectLst>
              <a:latin typeface="Times New Roman" pitchFamily="18" charset="0"/>
            </a:endParaRPr>
          </a:p>
        </p:txBody>
      </p:sp>
      <p:grpSp>
        <p:nvGrpSpPr>
          <p:cNvPr id="24590" name="Group 14"/>
          <p:cNvGrpSpPr>
            <a:grpSpLocks/>
          </p:cNvGrpSpPr>
          <p:nvPr/>
        </p:nvGrpSpPr>
        <p:grpSpPr bwMode="auto">
          <a:xfrm>
            <a:off x="8534400" y="152401"/>
            <a:ext cx="2057400" cy="1533525"/>
            <a:chOff x="3216" y="1440"/>
            <a:chExt cx="2160" cy="1871"/>
          </a:xfrm>
        </p:grpSpPr>
        <p:sp>
          <p:nvSpPr>
            <p:cNvPr id="245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4592" name="Group 16"/>
            <p:cNvGrpSpPr>
              <a:grpSpLocks/>
            </p:cNvGrpSpPr>
            <p:nvPr/>
          </p:nvGrpSpPr>
          <p:grpSpPr bwMode="auto">
            <a:xfrm>
              <a:off x="3216" y="1440"/>
              <a:ext cx="2017" cy="1871"/>
              <a:chOff x="3216" y="1056"/>
              <a:chExt cx="2017" cy="1871"/>
            </a:xfrm>
          </p:grpSpPr>
          <p:sp>
            <p:nvSpPr>
              <p:cNvPr id="245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45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45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45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45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45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45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46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46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46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46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46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723376049"/>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6627" name="Rectangle 3"/>
          <p:cNvSpPr>
            <a:spLocks noChangeArrowheads="1"/>
          </p:cNvSpPr>
          <p:nvPr/>
        </p:nvSpPr>
        <p:spPr bwMode="auto">
          <a:xfrm>
            <a:off x="1984375" y="2555876"/>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8" name="Rectangle 4"/>
          <p:cNvSpPr>
            <a:spLocks noChangeArrowheads="1"/>
          </p:cNvSpPr>
          <p:nvPr/>
        </p:nvSpPr>
        <p:spPr bwMode="auto">
          <a:xfrm>
            <a:off x="2087563" y="258762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accent2"/>
                </a:solidFill>
              </a:rPr>
              <a:t>     void initialize(double init_x, double init_y);</a:t>
            </a:r>
          </a:p>
          <a:p>
            <a:r>
              <a:rPr lang="en-US" b="1">
                <a:solidFill>
                  <a:schemeClr val="accent2"/>
                </a:solidFill>
              </a:rPr>
              <a:t>     void shift(double dx, double dy);</a:t>
            </a:r>
          </a:p>
          <a:p>
            <a:r>
              <a:rPr lang="en-US" b="1">
                <a:solidFill>
                  <a:schemeClr val="accent2"/>
                </a:solidFill>
              </a:rPr>
              <a:t>     double  get_x() const;</a:t>
            </a:r>
          </a:p>
          <a:p>
            <a:r>
              <a:rPr lang="en-US" b="1">
                <a:solidFill>
                  <a:schemeClr val="accent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
        <p:nvSpPr>
          <p:cNvPr id="26635" name="Rectangle 11"/>
          <p:cNvSpPr>
            <a:spLocks noChangeArrowheads="1"/>
          </p:cNvSpPr>
          <p:nvPr/>
        </p:nvSpPr>
        <p:spPr bwMode="auto">
          <a:xfrm>
            <a:off x="2014539" y="1995489"/>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Our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has at least four member functions:</a:t>
            </a:r>
          </a:p>
        </p:txBody>
      </p:sp>
      <p:sp>
        <p:nvSpPr>
          <p:cNvPr id="26636" name="AutoShape 12"/>
          <p:cNvSpPr>
            <a:spLocks noChangeArrowheads="1"/>
          </p:cNvSpPr>
          <p:nvPr/>
        </p:nvSpPr>
        <p:spPr bwMode="auto">
          <a:xfrm rot="18960000" flipH="1">
            <a:off x="7170738" y="4849814"/>
            <a:ext cx="3219450" cy="1552575"/>
          </a:xfrm>
          <a:prstGeom prst="rightArrow">
            <a:avLst>
              <a:gd name="adj1" fmla="val 50000"/>
              <a:gd name="adj2" fmla="val 103691"/>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rPr>
              <a:t>Function bodies</a:t>
            </a:r>
          </a:p>
          <a:p>
            <a:pPr algn="ctr"/>
            <a:r>
              <a:rPr lang="en-US" sz="2000" b="1">
                <a:solidFill>
                  <a:schemeClr val="bg2"/>
                </a:solidFill>
              </a:rPr>
              <a:t>will be elsewhere.</a:t>
            </a:r>
          </a:p>
        </p:txBody>
      </p:sp>
      <p:grpSp>
        <p:nvGrpSpPr>
          <p:cNvPr id="26637" name="Group 13"/>
          <p:cNvGrpSpPr>
            <a:grpSpLocks/>
          </p:cNvGrpSpPr>
          <p:nvPr/>
        </p:nvGrpSpPr>
        <p:grpSpPr bwMode="auto">
          <a:xfrm>
            <a:off x="8534400" y="152401"/>
            <a:ext cx="2057400" cy="1533525"/>
            <a:chOff x="3216" y="1440"/>
            <a:chExt cx="2160" cy="1871"/>
          </a:xfrm>
        </p:grpSpPr>
        <p:sp>
          <p:nvSpPr>
            <p:cNvPr id="2663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6639" name="Group 15"/>
            <p:cNvGrpSpPr>
              <a:grpSpLocks/>
            </p:cNvGrpSpPr>
            <p:nvPr/>
          </p:nvGrpSpPr>
          <p:grpSpPr bwMode="auto">
            <a:xfrm>
              <a:off x="3216" y="1440"/>
              <a:ext cx="2017" cy="1871"/>
              <a:chOff x="3216" y="1056"/>
              <a:chExt cx="2017" cy="1871"/>
            </a:xfrm>
          </p:grpSpPr>
          <p:sp>
            <p:nvSpPr>
              <p:cNvPr id="2664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664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664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664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664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664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664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664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664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664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665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665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41356646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8675" name="Rectangle 3"/>
          <p:cNvSpPr>
            <a:spLocks noChangeArrowheads="1"/>
          </p:cNvSpPr>
          <p:nvPr/>
        </p:nvSpPr>
        <p:spPr bwMode="auto">
          <a:xfrm>
            <a:off x="1984375" y="2625725"/>
            <a:ext cx="8459788" cy="41354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2087563" y="265747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bg2"/>
                </a:solidFill>
              </a:rPr>
              <a:t>     void initialize(double init_x, double init_y);</a:t>
            </a:r>
          </a:p>
          <a:p>
            <a:r>
              <a:rPr lang="en-US" b="1">
                <a:solidFill>
                  <a:schemeClr val="bg2"/>
                </a:solidFill>
              </a:rPr>
              <a:t>     void shift(double dx, double dy);</a:t>
            </a:r>
          </a:p>
          <a:p>
            <a:r>
              <a:rPr lang="en-US" b="1">
                <a:solidFill>
                  <a:schemeClr val="bg2"/>
                </a:solidFill>
              </a:rPr>
              <a:t>     double get_x( ) </a:t>
            </a:r>
            <a:r>
              <a:rPr lang="en-US" b="1">
                <a:solidFill>
                  <a:schemeClr val="accent2"/>
                </a:solidFill>
              </a:rPr>
              <a:t>const</a:t>
            </a:r>
            <a:r>
              <a:rPr lang="en-US" b="1">
                <a:solidFill>
                  <a:schemeClr val="bg2"/>
                </a:solidFill>
              </a:rPr>
              <a:t>;</a:t>
            </a:r>
          </a:p>
          <a:p>
            <a:r>
              <a:rPr lang="en-US" b="1">
                <a:solidFill>
                  <a:schemeClr val="bg2"/>
                </a:solidFill>
              </a:rPr>
              <a:t>     double get_y( ) </a:t>
            </a:r>
            <a:r>
              <a:rPr lang="en-US" b="1">
                <a:solidFill>
                  <a:schemeClr val="accent2"/>
                </a:solidFill>
              </a:rPr>
              <a:t>const</a:t>
            </a:r>
            <a:r>
              <a:rPr lang="en-US" b="1">
                <a:solidFill>
                  <a:schemeClr val="bg2"/>
                </a:solidFill>
              </a:rPr>
              <a:t>;</a:t>
            </a:r>
            <a:endParaRPr lang="en-US" b="1">
              <a:solidFill>
                <a:schemeClr val="accent2"/>
              </a:solidFill>
            </a:endParaRP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
        <p:nvSpPr>
          <p:cNvPr id="28683" name="Rectangle 11"/>
          <p:cNvSpPr>
            <a:spLocks noChangeArrowheads="1"/>
          </p:cNvSpPr>
          <p:nvPr/>
        </p:nvSpPr>
        <p:spPr bwMode="auto">
          <a:xfrm>
            <a:off x="2014539" y="1873250"/>
            <a:ext cx="8180387" cy="515938"/>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The keyword </a:t>
            </a:r>
            <a:r>
              <a:rPr lang="en-US" b="1">
                <a:effectLst>
                  <a:outerShdw blurRad="38100" dist="38100" dir="2700000" algn="tl">
                    <a:srgbClr val="000000"/>
                  </a:outerShdw>
                </a:effectLst>
              </a:rPr>
              <a:t>const</a:t>
            </a:r>
            <a:r>
              <a:rPr lang="en-US" sz="2800" b="1">
                <a:effectLst>
                  <a:outerShdw blurRad="38100" dist="38100" dir="2700000" algn="tl">
                    <a:srgbClr val="000000"/>
                  </a:outerShdw>
                </a:effectLst>
                <a:latin typeface="Times New Roman" pitchFamily="18" charset="0"/>
              </a:rPr>
              <a:t> </a:t>
            </a:r>
            <a:r>
              <a:rPr lang="en-US" sz="2800">
                <a:effectLst>
                  <a:outerShdw blurRad="38100" dist="38100" dir="2700000" algn="tl">
                    <a:srgbClr val="000000"/>
                  </a:outerShdw>
                </a:effectLst>
                <a:latin typeface="Times New Roman" pitchFamily="18" charset="0"/>
              </a:rPr>
              <a:t>appears after two prototypes:</a:t>
            </a:r>
          </a:p>
        </p:txBody>
      </p:sp>
      <p:sp>
        <p:nvSpPr>
          <p:cNvPr id="28684" name="AutoShape 12"/>
          <p:cNvSpPr>
            <a:spLocks noChangeArrowheads="1"/>
          </p:cNvSpPr>
          <p:nvPr/>
        </p:nvSpPr>
        <p:spPr bwMode="auto">
          <a:xfrm rot="300000" flipH="1">
            <a:off x="6203951" y="3535363"/>
            <a:ext cx="4454525" cy="2925762"/>
          </a:xfrm>
          <a:prstGeom prst="rightArrow">
            <a:avLst>
              <a:gd name="adj1" fmla="val 50000"/>
              <a:gd name="adj2" fmla="val 76133"/>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latin typeface="Times New Roman" pitchFamily="18" charset="0"/>
              </a:rPr>
              <a:t>This means that these</a:t>
            </a:r>
          </a:p>
          <a:p>
            <a:pPr algn="ctr"/>
            <a:r>
              <a:rPr lang="en-US" sz="2000" b="1">
                <a:solidFill>
                  <a:schemeClr val="bg2"/>
                </a:solidFill>
                <a:latin typeface="Times New Roman" pitchFamily="18" charset="0"/>
              </a:rPr>
              <a:t>functions will not change</a:t>
            </a:r>
          </a:p>
          <a:p>
            <a:pPr algn="ctr"/>
            <a:r>
              <a:rPr lang="en-US" sz="2000" b="1">
                <a:solidFill>
                  <a:schemeClr val="bg2"/>
                </a:solidFill>
                <a:latin typeface="Times New Roman" pitchFamily="18" charset="0"/>
              </a:rPr>
              <a:t>the data stored in a</a:t>
            </a:r>
          </a:p>
          <a:p>
            <a:pPr algn="ctr"/>
            <a:r>
              <a:rPr lang="en-US" sz="2000" b="1">
                <a:solidFill>
                  <a:schemeClr val="bg2"/>
                </a:solidFill>
              </a:rPr>
              <a:t>point ADT.</a:t>
            </a:r>
          </a:p>
        </p:txBody>
      </p:sp>
      <p:grpSp>
        <p:nvGrpSpPr>
          <p:cNvPr id="28685" name="Group 13"/>
          <p:cNvGrpSpPr>
            <a:grpSpLocks/>
          </p:cNvGrpSpPr>
          <p:nvPr/>
        </p:nvGrpSpPr>
        <p:grpSpPr bwMode="auto">
          <a:xfrm>
            <a:off x="8534400" y="152401"/>
            <a:ext cx="2057400" cy="1533525"/>
            <a:chOff x="3216" y="1440"/>
            <a:chExt cx="2160" cy="1871"/>
          </a:xfrm>
        </p:grpSpPr>
        <p:sp>
          <p:nvSpPr>
            <p:cNvPr id="286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8687" name="Group 15"/>
            <p:cNvGrpSpPr>
              <a:grpSpLocks/>
            </p:cNvGrpSpPr>
            <p:nvPr/>
          </p:nvGrpSpPr>
          <p:grpSpPr bwMode="auto">
            <a:xfrm>
              <a:off x="3216" y="1440"/>
              <a:ext cx="2017" cy="1871"/>
              <a:chOff x="3216" y="1056"/>
              <a:chExt cx="2017" cy="1871"/>
            </a:xfrm>
          </p:grpSpPr>
          <p:sp>
            <p:nvSpPr>
              <p:cNvPr id="286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86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86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86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86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86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86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86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86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86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86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86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41166222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Files for the </a:t>
            </a:r>
            <a:r>
              <a:rPr lang="en-US">
                <a:latin typeface="Arial" pitchFamily="34" charset="0"/>
              </a:rPr>
              <a:t>point</a:t>
            </a:r>
            <a:r>
              <a:rPr lang="en-US"/>
              <a:t> ADT	</a:t>
            </a:r>
          </a:p>
        </p:txBody>
      </p:sp>
      <p:sp>
        <p:nvSpPr>
          <p:cNvPr id="30729" name="Rectangle 9"/>
          <p:cNvSpPr>
            <a:spLocks noGrp="1" noChangeArrowheads="1"/>
          </p:cNvSpPr>
          <p:nvPr>
            <p:ph type="body" sz="half" idx="1"/>
          </p:nvPr>
        </p:nvSpPr>
        <p:spPr>
          <a:xfrm>
            <a:off x="2209801" y="1876425"/>
            <a:ext cx="4792663" cy="4114800"/>
          </a:xfrm>
          <a:noFill/>
          <a:ln/>
        </p:spPr>
        <p:txBody>
          <a:bodyPr/>
          <a:lstStyle/>
          <a:p>
            <a:r>
              <a:rPr lang="en-US" sz="2400" dirty="0"/>
              <a:t>The </a:t>
            </a:r>
            <a:r>
              <a:rPr lang="en-US" sz="2400" dirty="0">
                <a:latin typeface="Arial" pitchFamily="34" charset="0"/>
              </a:rPr>
              <a:t>point</a:t>
            </a:r>
            <a:r>
              <a:rPr lang="en-US" sz="2400" dirty="0"/>
              <a:t> class definition, which we have just seen, is placed with documentation in a file called </a:t>
            </a:r>
            <a:r>
              <a:rPr lang="en-US" sz="2400" u="sng" dirty="0" err="1">
                <a:solidFill>
                  <a:srgbClr val="FC0128"/>
                </a:solidFill>
              </a:rPr>
              <a:t>point.h</a:t>
            </a:r>
            <a:r>
              <a:rPr lang="en-US" sz="2400" dirty="0"/>
              <a:t>, outlined here.</a:t>
            </a:r>
          </a:p>
          <a:p>
            <a:r>
              <a:rPr lang="en-US" sz="2400" dirty="0"/>
              <a:t>The implementations of the                                      four member functions will be placed in a separate file called </a:t>
            </a:r>
            <a:r>
              <a:rPr lang="en-US" sz="2400" u="sng" dirty="0" err="1" smtClean="0">
                <a:solidFill>
                  <a:srgbClr val="FC0128"/>
                </a:solidFill>
              </a:rPr>
              <a:t>point.cc</a:t>
            </a:r>
            <a:r>
              <a:rPr lang="en-US" sz="2400" dirty="0" smtClean="0"/>
              <a:t>, </a:t>
            </a:r>
            <a:r>
              <a:rPr lang="en-US" sz="2400" dirty="0"/>
              <a:t>which we will examine in a few minutes.</a:t>
            </a:r>
          </a:p>
        </p:txBody>
      </p:sp>
      <p:sp>
        <p:nvSpPr>
          <p:cNvPr id="30730" name="Rectangle 10"/>
          <p:cNvSpPr>
            <a:spLocks noChangeArrowheads="1"/>
          </p:cNvSpPr>
          <p:nvPr/>
        </p:nvSpPr>
        <p:spPr bwMode="auto">
          <a:xfrm>
            <a:off x="7027863" y="2030413"/>
            <a:ext cx="3416300" cy="3695700"/>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7227888" y="2274889"/>
            <a:ext cx="3035300" cy="146367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sz="2000">
                <a:solidFill>
                  <a:schemeClr val="bg2"/>
                </a:solidFill>
              </a:rPr>
              <a:t>Documentation:</a:t>
            </a:r>
          </a:p>
          <a:p>
            <a:pPr algn="ctr"/>
            <a:r>
              <a:rPr lang="en-US" sz="2000">
                <a:solidFill>
                  <a:schemeClr val="bg2"/>
                </a:solidFill>
              </a:rPr>
              <a:t>(Preconditions and </a:t>
            </a:r>
          </a:p>
          <a:p>
            <a:pPr algn="ctr"/>
            <a:r>
              <a:rPr lang="en-US" sz="2000">
                <a:solidFill>
                  <a:schemeClr val="bg2"/>
                </a:solidFill>
              </a:rPr>
              <a:t>Postconditions)</a:t>
            </a:r>
          </a:p>
        </p:txBody>
      </p:sp>
      <p:sp>
        <p:nvSpPr>
          <p:cNvPr id="30732" name="Rectangle 12"/>
          <p:cNvSpPr>
            <a:spLocks noChangeArrowheads="1"/>
          </p:cNvSpPr>
          <p:nvPr/>
        </p:nvSpPr>
        <p:spPr bwMode="auto">
          <a:xfrm>
            <a:off x="7227888" y="4022725"/>
            <a:ext cx="3035300" cy="1485900"/>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sz="2000">
                <a:solidFill>
                  <a:schemeClr val="bg2"/>
                </a:solidFill>
              </a:rPr>
              <a:t>Class definition:</a:t>
            </a:r>
          </a:p>
          <a:p>
            <a:pPr marL="290513" indent="-127000">
              <a:buSzPct val="100000"/>
              <a:buFontTx/>
              <a:buChar char="•"/>
            </a:pPr>
            <a:r>
              <a:rPr lang="en-US">
                <a:solidFill>
                  <a:schemeClr val="bg2"/>
                </a:solidFill>
              </a:rPr>
              <a:t>point</a:t>
            </a:r>
            <a:r>
              <a:rPr lang="en-US" sz="2000">
                <a:solidFill>
                  <a:schemeClr val="bg2"/>
                </a:solidFill>
              </a:rPr>
              <a:t> class </a:t>
            </a:r>
          </a:p>
          <a:p>
            <a:pPr marL="290513" indent="-127000"/>
            <a:r>
              <a:rPr lang="en-US" sz="2000">
                <a:solidFill>
                  <a:schemeClr val="bg2"/>
                </a:solidFill>
              </a:rPr>
              <a:t>  definition which we </a:t>
            </a:r>
          </a:p>
          <a:p>
            <a:pPr marL="290513" indent="-127000"/>
            <a:r>
              <a:rPr lang="en-US" sz="2000">
                <a:solidFill>
                  <a:schemeClr val="bg2"/>
                </a:solidFill>
              </a:rPr>
              <a:t>  have already seen</a:t>
            </a:r>
          </a:p>
        </p:txBody>
      </p:sp>
      <p:grpSp>
        <p:nvGrpSpPr>
          <p:cNvPr id="30733" name="Group 13"/>
          <p:cNvGrpSpPr>
            <a:grpSpLocks/>
          </p:cNvGrpSpPr>
          <p:nvPr/>
        </p:nvGrpSpPr>
        <p:grpSpPr bwMode="auto">
          <a:xfrm>
            <a:off x="8534400" y="152401"/>
            <a:ext cx="2057400" cy="1533525"/>
            <a:chOff x="3216" y="1440"/>
            <a:chExt cx="2160" cy="1871"/>
          </a:xfrm>
        </p:grpSpPr>
        <p:sp>
          <p:nvSpPr>
            <p:cNvPr id="3073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0735" name="Group 15"/>
            <p:cNvGrpSpPr>
              <a:grpSpLocks/>
            </p:cNvGrpSpPr>
            <p:nvPr/>
          </p:nvGrpSpPr>
          <p:grpSpPr bwMode="auto">
            <a:xfrm>
              <a:off x="3216" y="1440"/>
              <a:ext cx="2017" cy="1871"/>
              <a:chOff x="3216" y="1056"/>
              <a:chExt cx="2017" cy="1871"/>
            </a:xfrm>
          </p:grpSpPr>
          <p:sp>
            <p:nvSpPr>
              <p:cNvPr id="3073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073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073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073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074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074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074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074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074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074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074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074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63523492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	</a:t>
            </a:r>
          </a:p>
        </p:txBody>
      </p:sp>
      <p:sp>
        <p:nvSpPr>
          <p:cNvPr id="32771" name="Rectangle 3"/>
          <p:cNvSpPr>
            <a:spLocks noGrp="1" noChangeArrowheads="1"/>
          </p:cNvSpPr>
          <p:nvPr>
            <p:ph type="body" sz="half" idx="1"/>
          </p:nvPr>
        </p:nvSpPr>
        <p:spPr>
          <a:xfrm>
            <a:off x="1295401" y="2079626"/>
            <a:ext cx="2943225" cy="4114800"/>
          </a:xfrm>
          <a:noFill/>
          <a:ln/>
        </p:spPr>
        <p:txBody>
          <a:bodyPr/>
          <a:lstStyle/>
          <a:p>
            <a:pPr>
              <a:lnSpc>
                <a:spcPct val="90000"/>
              </a:lnSpc>
            </a:pPr>
            <a:r>
              <a:rPr lang="en-US" dirty="0"/>
              <a:t>A program that wants to use the </a:t>
            </a:r>
            <a:r>
              <a:rPr lang="en-US" dirty="0">
                <a:latin typeface="Arial" pitchFamily="34" charset="0"/>
              </a:rPr>
              <a:t>point</a:t>
            </a:r>
            <a:r>
              <a:rPr lang="en-US" dirty="0"/>
              <a:t> ADT must </a:t>
            </a:r>
            <a:r>
              <a:rPr lang="en-US" b="1" dirty="0"/>
              <a:t>include</a:t>
            </a:r>
            <a:r>
              <a:rPr lang="en-US" dirty="0"/>
              <a:t> the </a:t>
            </a:r>
            <a:r>
              <a:rPr lang="en-US" dirty="0" err="1"/>
              <a:t>point.h</a:t>
            </a:r>
            <a:r>
              <a:rPr lang="en-US" dirty="0"/>
              <a:t> header file (along with its other header inclusions).</a:t>
            </a:r>
          </a:p>
          <a:p>
            <a:pPr>
              <a:lnSpc>
                <a:spcPct val="90000"/>
              </a:lnSpc>
            </a:pPr>
            <a:r>
              <a:rPr lang="en-US" dirty="0"/>
              <a:t>File </a:t>
            </a:r>
            <a:r>
              <a:rPr lang="en-US" dirty="0" smtClean="0">
                <a:solidFill>
                  <a:srgbClr val="FC0128"/>
                </a:solidFill>
              </a:rPr>
              <a:t>pointmain1.cc</a:t>
            </a:r>
            <a:endParaRPr lang="en-US" dirty="0">
              <a:solidFill>
                <a:srgbClr val="FC0128"/>
              </a:solidFill>
            </a:endParaRPr>
          </a:p>
        </p:txBody>
      </p:sp>
      <p:sp>
        <p:nvSpPr>
          <p:cNvPr id="32772"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5389563" y="2157413"/>
            <a:ext cx="4913312" cy="16129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a:t>
            </a:r>
          </a:p>
        </p:txBody>
      </p:sp>
      <p:grpSp>
        <p:nvGrpSpPr>
          <p:cNvPr id="32780" name="Group 12"/>
          <p:cNvGrpSpPr>
            <a:grpSpLocks/>
          </p:cNvGrpSpPr>
          <p:nvPr/>
        </p:nvGrpSpPr>
        <p:grpSpPr bwMode="auto">
          <a:xfrm>
            <a:off x="8534400" y="152401"/>
            <a:ext cx="2057400" cy="1533525"/>
            <a:chOff x="3216" y="1440"/>
            <a:chExt cx="2160" cy="1871"/>
          </a:xfrm>
        </p:grpSpPr>
        <p:sp>
          <p:nvSpPr>
            <p:cNvPr id="3278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2782" name="Group 14"/>
            <p:cNvGrpSpPr>
              <a:grpSpLocks/>
            </p:cNvGrpSpPr>
            <p:nvPr/>
          </p:nvGrpSpPr>
          <p:grpSpPr bwMode="auto">
            <a:xfrm>
              <a:off x="3216" y="1440"/>
              <a:ext cx="2017" cy="1871"/>
              <a:chOff x="3216" y="1056"/>
              <a:chExt cx="2017" cy="1871"/>
            </a:xfrm>
          </p:grpSpPr>
          <p:sp>
            <p:nvSpPr>
              <p:cNvPr id="3278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278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278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278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278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278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279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279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279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279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279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2789419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4819" name="Rectangle 3"/>
          <p:cNvSpPr>
            <a:spLocks noGrp="1" noChangeArrowheads="1"/>
          </p:cNvSpPr>
          <p:nvPr>
            <p:ph type="body" sz="half" idx="1"/>
          </p:nvPr>
        </p:nvSpPr>
        <p:spPr>
          <a:xfrm>
            <a:off x="1066801" y="2079626"/>
            <a:ext cx="3287713" cy="4114800"/>
          </a:xfrm>
          <a:noFill/>
          <a:ln/>
        </p:spPr>
        <p:txBody>
          <a:bodyPr/>
          <a:lstStyle/>
          <a:p>
            <a:r>
              <a:rPr lang="en-US"/>
              <a:t>Just for illustration, the example program will declare two </a:t>
            </a:r>
            <a:r>
              <a:rPr lang="en-US">
                <a:latin typeface="Arial" pitchFamily="34" charset="0"/>
              </a:rPr>
              <a:t>point</a:t>
            </a:r>
            <a:r>
              <a:rPr lang="en-US"/>
              <a:t> variables named p1 and p2.</a:t>
            </a:r>
          </a:p>
        </p:txBody>
      </p:sp>
      <p:sp>
        <p:nvSpPr>
          <p:cNvPr id="34826"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5292726" y="2241478"/>
            <a:ext cx="4913312" cy="2527300"/>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rPr>
              <a:t>#include &lt;</a:t>
            </a:r>
            <a:r>
              <a:rPr lang="en-US" sz="2000" b="1" dirty="0" err="1">
                <a:solidFill>
                  <a:schemeClr val="bg2"/>
                </a:solidFill>
              </a:rPr>
              <a:t>iostream.h</a:t>
            </a:r>
            <a:r>
              <a:rPr lang="en-US" sz="2000" b="1" dirty="0">
                <a:solidFill>
                  <a:schemeClr val="bg2"/>
                </a:solidFill>
              </a:rPr>
              <a:t>&gt;</a:t>
            </a:r>
          </a:p>
          <a:p>
            <a:r>
              <a:rPr lang="en-US" sz="2000" b="1" dirty="0">
                <a:solidFill>
                  <a:schemeClr val="bg2"/>
                </a:solidFill>
              </a:rPr>
              <a:t>#include &lt;</a:t>
            </a:r>
            <a:r>
              <a:rPr lang="en-US" sz="2000" b="1" dirty="0" err="1">
                <a:solidFill>
                  <a:schemeClr val="bg2"/>
                </a:solidFill>
              </a:rPr>
              <a:t>stdlib.h</a:t>
            </a:r>
            <a:r>
              <a:rPr lang="en-US" sz="2000" b="1" dirty="0">
                <a:solidFill>
                  <a:schemeClr val="bg2"/>
                </a:solidFill>
              </a:rPr>
              <a:t>&gt;</a:t>
            </a:r>
          </a:p>
          <a:p>
            <a:r>
              <a:rPr lang="en-US" sz="2000" b="1" dirty="0">
                <a:solidFill>
                  <a:schemeClr val="bg2"/>
                </a:solidFill>
              </a:rPr>
              <a:t>#include “</a:t>
            </a:r>
            <a:r>
              <a:rPr lang="en-US" sz="2000" b="1" dirty="0" err="1">
                <a:solidFill>
                  <a:schemeClr val="bg2"/>
                </a:solidFill>
              </a:rPr>
              <a:t>point.h</a:t>
            </a:r>
            <a:r>
              <a:rPr lang="en-US" sz="2000" b="1" dirty="0">
                <a:solidFill>
                  <a:schemeClr val="bg2"/>
                </a:solidFill>
              </a:rPr>
              <a:t>"</a:t>
            </a:r>
          </a:p>
          <a:p>
            <a:endParaRPr lang="en-US" sz="2000" b="1" dirty="0">
              <a:solidFill>
                <a:schemeClr val="bg2"/>
              </a:solidFill>
            </a:endParaRPr>
          </a:p>
          <a:p>
            <a:r>
              <a:rPr lang="en-US" sz="2000" b="1" dirty="0" err="1">
                <a:solidFill>
                  <a:schemeClr val="bg2"/>
                </a:solidFill>
              </a:rPr>
              <a:t>int</a:t>
            </a:r>
            <a:r>
              <a:rPr lang="en-US" sz="2000" b="1" dirty="0">
                <a:solidFill>
                  <a:schemeClr val="bg2"/>
                </a:solidFill>
              </a:rPr>
              <a:t> main( )</a:t>
            </a:r>
          </a:p>
          <a:p>
            <a:r>
              <a:rPr lang="en-US" sz="2000" b="1" dirty="0">
                <a:solidFill>
                  <a:schemeClr val="bg2"/>
                </a:solidFill>
              </a:rPr>
              <a:t>{</a:t>
            </a:r>
          </a:p>
          <a:p>
            <a:r>
              <a:rPr lang="en-US" sz="2000" dirty="0">
                <a:solidFill>
                  <a:schemeClr val="bg2"/>
                </a:solidFill>
              </a:rPr>
              <a:t>    </a:t>
            </a:r>
            <a:r>
              <a:rPr lang="en-US" sz="2000" b="1" dirty="0">
                <a:solidFill>
                  <a:schemeClr val="accent2"/>
                </a:solidFill>
              </a:rPr>
              <a:t>point p1;</a:t>
            </a:r>
          </a:p>
          <a:p>
            <a:r>
              <a:rPr lang="en-US" sz="2000" b="1" dirty="0">
                <a:solidFill>
                  <a:schemeClr val="accent2"/>
                </a:solidFill>
              </a:rPr>
              <a:t>    point p2;</a:t>
            </a:r>
          </a:p>
        </p:txBody>
      </p:sp>
      <p:grpSp>
        <p:nvGrpSpPr>
          <p:cNvPr id="34828" name="Group 12"/>
          <p:cNvGrpSpPr>
            <a:grpSpLocks/>
          </p:cNvGrpSpPr>
          <p:nvPr/>
        </p:nvGrpSpPr>
        <p:grpSpPr bwMode="auto">
          <a:xfrm>
            <a:off x="8534400" y="152401"/>
            <a:ext cx="2057400" cy="1533525"/>
            <a:chOff x="3216" y="1440"/>
            <a:chExt cx="2160" cy="1871"/>
          </a:xfrm>
        </p:grpSpPr>
        <p:sp>
          <p:nvSpPr>
            <p:cNvPr id="3482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4830" name="Group 14"/>
            <p:cNvGrpSpPr>
              <a:grpSpLocks/>
            </p:cNvGrpSpPr>
            <p:nvPr/>
          </p:nvGrpSpPr>
          <p:grpSpPr bwMode="auto">
            <a:xfrm>
              <a:off x="3216" y="1440"/>
              <a:ext cx="2017" cy="1871"/>
              <a:chOff x="3216" y="1056"/>
              <a:chExt cx="2017" cy="1871"/>
            </a:xfrm>
          </p:grpSpPr>
          <p:sp>
            <p:nvSpPr>
              <p:cNvPr id="3483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483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483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483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483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483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483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483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483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484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484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484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8769554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6867" name="Rectangle 3"/>
          <p:cNvSpPr>
            <a:spLocks noGrp="1" noChangeArrowheads="1"/>
          </p:cNvSpPr>
          <p:nvPr>
            <p:ph type="body" sz="half" idx="1"/>
          </p:nvPr>
        </p:nvSpPr>
        <p:spPr>
          <a:xfrm>
            <a:off x="1276351" y="2041526"/>
            <a:ext cx="3287713" cy="4114800"/>
          </a:xfrm>
          <a:noFill/>
          <a:ln/>
        </p:spPr>
        <p:txBody>
          <a:bodyPr/>
          <a:lstStyle/>
          <a:p>
            <a:r>
              <a:rPr lang="en-US" dirty="0"/>
              <a:t>Just for illustration, the example program will declare two </a:t>
            </a:r>
            <a:r>
              <a:rPr lang="en-US" dirty="0">
                <a:latin typeface="Arial" pitchFamily="34" charset="0"/>
              </a:rPr>
              <a:t>point</a:t>
            </a:r>
            <a:r>
              <a:rPr lang="en-US" dirty="0"/>
              <a:t> </a:t>
            </a:r>
            <a:r>
              <a:rPr lang="en-US" u="sng" dirty="0"/>
              <a:t>objects</a:t>
            </a:r>
            <a:r>
              <a:rPr lang="en-US" dirty="0">
                <a:solidFill>
                  <a:schemeClr val="folHlink"/>
                </a:solidFill>
              </a:rPr>
              <a:t> </a:t>
            </a:r>
            <a:r>
              <a:rPr lang="en-US" dirty="0"/>
              <a:t>named p1 and p2.</a:t>
            </a:r>
          </a:p>
        </p:txBody>
      </p:sp>
      <p:sp>
        <p:nvSpPr>
          <p:cNvPr id="36874"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p>
        </p:txBody>
      </p:sp>
      <p:grpSp>
        <p:nvGrpSpPr>
          <p:cNvPr id="36876" name="Group 12"/>
          <p:cNvGrpSpPr>
            <a:grpSpLocks/>
          </p:cNvGrpSpPr>
          <p:nvPr/>
        </p:nvGrpSpPr>
        <p:grpSpPr bwMode="auto">
          <a:xfrm>
            <a:off x="8534400" y="152401"/>
            <a:ext cx="2057400" cy="1533525"/>
            <a:chOff x="3216" y="1440"/>
            <a:chExt cx="2160" cy="1871"/>
          </a:xfrm>
        </p:grpSpPr>
        <p:sp>
          <p:nvSpPr>
            <p:cNvPr id="3687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6878" name="Group 14"/>
            <p:cNvGrpSpPr>
              <a:grpSpLocks/>
            </p:cNvGrpSpPr>
            <p:nvPr/>
          </p:nvGrpSpPr>
          <p:grpSpPr bwMode="auto">
            <a:xfrm>
              <a:off x="3216" y="1440"/>
              <a:ext cx="2017" cy="1871"/>
              <a:chOff x="3216" y="1056"/>
              <a:chExt cx="2017" cy="1871"/>
            </a:xfrm>
          </p:grpSpPr>
          <p:sp>
            <p:nvSpPr>
              <p:cNvPr id="3687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688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688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688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688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688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688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688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688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688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689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mc:AlternateContent xmlns:mc="http://schemas.openxmlformats.org/markup-compatibility/2006" xmlns:p14="http://schemas.microsoft.com/office/powerpoint/2010/main">
        <mc:Choice Requires="p14">
          <p:contentPart p14:bwMode="auto" r:id="rId3">
            <p14:nvContentPartPr>
              <p14:cNvPr id="36891" name="Ink 27"/>
              <p14:cNvContentPartPr>
                <a14:cpLocks xmlns:a14="http://schemas.microsoft.com/office/drawing/2010/main" noRot="1" noChangeAspect="1" noEditPoints="1" noChangeArrowheads="1" noChangeShapeType="1"/>
              </p14:cNvContentPartPr>
              <p14:nvPr/>
            </p14:nvContentPartPr>
            <p14:xfrm>
              <a:off x="5551489" y="5983288"/>
              <a:ext cx="103187" cy="284162"/>
            </p14:xfrm>
          </p:contentPart>
        </mc:Choice>
        <mc:Fallback xmlns="">
          <p:pic>
            <p:nvPicPr>
              <p:cNvPr id="36891" name="Ink 27"/>
              <p:cNvPicPr>
                <a:picLocks noRot="1" noChangeAspect="1" noEditPoints="1" noChangeArrowheads="1" noChangeShapeType="1"/>
              </p:cNvPicPr>
              <p:nvPr/>
            </p:nvPicPr>
            <p:blipFill>
              <a:blip r:embed="rId4"/>
              <a:stretch>
                <a:fillRect/>
              </a:stretch>
            </p:blipFill>
            <p:spPr>
              <a:xfrm>
                <a:off x="5542141" y="5973924"/>
                <a:ext cx="121883" cy="302890"/>
              </a:xfrm>
              <a:prstGeom prst="rect">
                <a:avLst/>
              </a:prstGeom>
            </p:spPr>
          </p:pic>
        </mc:Fallback>
      </mc:AlternateContent>
    </p:spTree>
    <p:extLst>
      <p:ext uri="{BB962C8B-B14F-4D97-AF65-F5344CB8AC3E}">
        <p14:creationId xmlns:p14="http://schemas.microsoft.com/office/powerpoint/2010/main" val="1578387103"/>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err="1" smtClean="0"/>
              <a:t>Powerpoint</a:t>
            </a:r>
            <a:r>
              <a:rPr lang="en-US" dirty="0" smtClean="0"/>
              <a:t> slides are provided by the textbook authors</a:t>
            </a:r>
          </a:p>
          <a:p>
            <a:r>
              <a:rPr lang="en-US" dirty="0" smtClean="0"/>
              <a:t>Some modifications from instructor</a:t>
            </a:r>
            <a:endParaRPr lang="en-US" dirty="0"/>
          </a:p>
        </p:txBody>
      </p:sp>
    </p:spTree>
    <p:extLst>
      <p:ext uri="{BB962C8B-B14F-4D97-AF65-F5344CB8AC3E}">
        <p14:creationId xmlns:p14="http://schemas.microsoft.com/office/powerpoint/2010/main" val="260353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8915" name="Rectangle 3"/>
          <p:cNvSpPr>
            <a:spLocks noGrp="1" noChangeArrowheads="1"/>
          </p:cNvSpPr>
          <p:nvPr>
            <p:ph type="body" sz="half" idx="1"/>
          </p:nvPr>
        </p:nvSpPr>
        <p:spPr>
          <a:xfrm>
            <a:off x="2209800" y="1981200"/>
            <a:ext cx="2979738" cy="4114800"/>
          </a:xfrm>
          <a:noFill/>
          <a:ln/>
        </p:spPr>
        <p:txBody>
          <a:bodyPr/>
          <a:lstStyle/>
          <a:p>
            <a:r>
              <a:rPr lang="en-US"/>
              <a:t>The program starts by     calling the     initialize member function for p1.</a:t>
            </a:r>
          </a:p>
        </p:txBody>
      </p:sp>
      <p:sp>
        <p:nvSpPr>
          <p:cNvPr id="38922"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5389563" y="2157414"/>
            <a:ext cx="4913312" cy="2954337"/>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2800" b="1">
                <a:solidFill>
                  <a:schemeClr val="accent2"/>
                </a:solidFill>
              </a:rPr>
              <a:t>.</a:t>
            </a:r>
            <a:r>
              <a:rPr lang="en-US" sz="2000" b="1">
                <a:solidFill>
                  <a:schemeClr val="accent2"/>
                </a:solidFill>
              </a:rPr>
              <a:t>initialize(-1.0, 0.8);</a:t>
            </a:r>
          </a:p>
        </p:txBody>
      </p:sp>
      <p:grpSp>
        <p:nvGrpSpPr>
          <p:cNvPr id="38924" name="Group 12"/>
          <p:cNvGrpSpPr>
            <a:grpSpLocks/>
          </p:cNvGrpSpPr>
          <p:nvPr/>
        </p:nvGrpSpPr>
        <p:grpSpPr bwMode="auto">
          <a:xfrm>
            <a:off x="8534400" y="152401"/>
            <a:ext cx="2057400" cy="1533525"/>
            <a:chOff x="3216" y="1440"/>
            <a:chExt cx="2160" cy="1871"/>
          </a:xfrm>
        </p:grpSpPr>
        <p:sp>
          <p:nvSpPr>
            <p:cNvPr id="3892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8926" name="Group 14"/>
            <p:cNvGrpSpPr>
              <a:grpSpLocks/>
            </p:cNvGrpSpPr>
            <p:nvPr/>
          </p:nvGrpSpPr>
          <p:grpSpPr bwMode="auto">
            <a:xfrm>
              <a:off x="3216" y="1440"/>
              <a:ext cx="2017" cy="1871"/>
              <a:chOff x="3216" y="1056"/>
              <a:chExt cx="2017" cy="1871"/>
            </a:xfrm>
          </p:grpSpPr>
          <p:sp>
            <p:nvSpPr>
              <p:cNvPr id="3892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892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892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893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893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893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893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893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893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893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893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893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86697396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0963" name="Rectangle 3"/>
          <p:cNvSpPr>
            <a:spLocks noGrp="1" noChangeArrowheads="1"/>
          </p:cNvSpPr>
          <p:nvPr>
            <p:ph type="body" sz="half" idx="1"/>
          </p:nvPr>
        </p:nvSpPr>
        <p:spPr>
          <a:xfrm>
            <a:off x="2209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40970"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5389563" y="2157414"/>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3600" b="1">
                <a:solidFill>
                  <a:schemeClr val="accent2"/>
                </a:solidFill>
              </a:rPr>
              <a:t>.</a:t>
            </a:r>
            <a:r>
              <a:rPr lang="en-US" sz="2000" b="1">
                <a:solidFill>
                  <a:schemeClr val="accent2"/>
                </a:solidFill>
              </a:rPr>
              <a:t>initialize(-1.0,  0.8);</a:t>
            </a:r>
          </a:p>
        </p:txBody>
      </p:sp>
      <p:grpSp>
        <p:nvGrpSpPr>
          <p:cNvPr id="40972" name="Group 12"/>
          <p:cNvGrpSpPr>
            <a:grpSpLocks/>
          </p:cNvGrpSpPr>
          <p:nvPr/>
        </p:nvGrpSpPr>
        <p:grpSpPr bwMode="auto">
          <a:xfrm>
            <a:off x="8534400" y="152401"/>
            <a:ext cx="2057400" cy="1533525"/>
            <a:chOff x="3216" y="1440"/>
            <a:chExt cx="2160" cy="1871"/>
          </a:xfrm>
        </p:grpSpPr>
        <p:sp>
          <p:nvSpPr>
            <p:cNvPr id="4097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0974" name="Group 14"/>
            <p:cNvGrpSpPr>
              <a:grpSpLocks/>
            </p:cNvGrpSpPr>
            <p:nvPr/>
          </p:nvGrpSpPr>
          <p:grpSpPr bwMode="auto">
            <a:xfrm>
              <a:off x="3216" y="1440"/>
              <a:ext cx="2017" cy="1871"/>
              <a:chOff x="3216" y="1056"/>
              <a:chExt cx="2017" cy="1871"/>
            </a:xfrm>
          </p:grpSpPr>
          <p:sp>
            <p:nvSpPr>
              <p:cNvPr id="4097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097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097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097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097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098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098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098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098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098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098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098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623959681"/>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3011"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Ê"/>
            </a:pPr>
            <a:r>
              <a:rPr lang="en-US"/>
              <a:t>The member function activation consists of four parts, starting with the object name.</a:t>
            </a:r>
          </a:p>
        </p:txBody>
      </p:sp>
      <p:sp>
        <p:nvSpPr>
          <p:cNvPr id="43018"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a:t>
            </a:r>
          </a:p>
          <a:p>
            <a:r>
              <a:rPr lang="en-US" sz="2000" b="1">
                <a:solidFill>
                  <a:schemeClr val="bg2"/>
                </a:solidFill>
              </a:rPr>
              <a:t>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accent2"/>
                </a:solidFill>
              </a:rPr>
              <a:t>    p1</a:t>
            </a:r>
            <a:r>
              <a:rPr lang="en-US" sz="3600" b="1">
                <a:solidFill>
                  <a:schemeClr val="bg2"/>
                </a:solidFill>
              </a:rPr>
              <a:t>.</a:t>
            </a:r>
            <a:r>
              <a:rPr lang="en-US" sz="2000" b="1">
                <a:solidFill>
                  <a:schemeClr val="bg2"/>
                </a:solidFill>
              </a:rPr>
              <a:t>initialize(-1.0, 0.8);</a:t>
            </a:r>
          </a:p>
        </p:txBody>
      </p:sp>
      <p:sp>
        <p:nvSpPr>
          <p:cNvPr id="43020" name="AutoShape 12"/>
          <p:cNvSpPr>
            <a:spLocks noChangeArrowheads="1"/>
          </p:cNvSpPr>
          <p:nvPr/>
        </p:nvSpPr>
        <p:spPr bwMode="auto">
          <a:xfrm rot="20160000">
            <a:off x="2286001" y="4876800"/>
            <a:ext cx="3730625" cy="895350"/>
          </a:xfrm>
          <a:prstGeom prst="rightArrow">
            <a:avLst>
              <a:gd name="adj1" fmla="val 50000"/>
              <a:gd name="adj2" fmla="val 208353"/>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Name of the object</a:t>
            </a:r>
          </a:p>
        </p:txBody>
      </p:sp>
      <p:grpSp>
        <p:nvGrpSpPr>
          <p:cNvPr id="43021" name="Group 13"/>
          <p:cNvGrpSpPr>
            <a:grpSpLocks/>
          </p:cNvGrpSpPr>
          <p:nvPr/>
        </p:nvGrpSpPr>
        <p:grpSpPr bwMode="auto">
          <a:xfrm>
            <a:off x="8534400" y="152401"/>
            <a:ext cx="2057400" cy="1533525"/>
            <a:chOff x="3216" y="1440"/>
            <a:chExt cx="2160" cy="1871"/>
          </a:xfrm>
        </p:grpSpPr>
        <p:sp>
          <p:nvSpPr>
            <p:cNvPr id="43022"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3023" name="Group 15"/>
            <p:cNvGrpSpPr>
              <a:grpSpLocks/>
            </p:cNvGrpSpPr>
            <p:nvPr/>
          </p:nvGrpSpPr>
          <p:grpSpPr bwMode="auto">
            <a:xfrm>
              <a:off x="3216" y="1440"/>
              <a:ext cx="2017" cy="1871"/>
              <a:chOff x="3216" y="1056"/>
              <a:chExt cx="2017" cy="1871"/>
            </a:xfrm>
          </p:grpSpPr>
          <p:sp>
            <p:nvSpPr>
              <p:cNvPr id="43024"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3025"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3026"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3027"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3028"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3029"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3030"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3031"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3032"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3033"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3034"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3035"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2032093839"/>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5059"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Ë"/>
            </a:pPr>
            <a:r>
              <a:rPr lang="en-US"/>
              <a:t>The instance  (object) name is followed by a period.</a:t>
            </a:r>
          </a:p>
        </p:txBody>
      </p:sp>
      <p:sp>
        <p:nvSpPr>
          <p:cNvPr id="45066" name="Rectangle 10"/>
          <p:cNvSpPr>
            <a:spLocks noChangeArrowheads="1"/>
          </p:cNvSpPr>
          <p:nvPr/>
        </p:nvSpPr>
        <p:spPr bwMode="auto">
          <a:xfrm>
            <a:off x="5176839" y="2222500"/>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accent2"/>
                </a:solidFill>
              </a:rPr>
              <a:t>.</a:t>
            </a:r>
            <a:r>
              <a:rPr lang="en-US" sz="2000" b="1">
                <a:solidFill>
                  <a:schemeClr val="bg2"/>
                </a:solidFill>
              </a:rPr>
              <a:t>initialize(-1.0, 0.8);</a:t>
            </a:r>
          </a:p>
        </p:txBody>
      </p:sp>
      <p:sp>
        <p:nvSpPr>
          <p:cNvPr id="45068" name="AutoShape 12"/>
          <p:cNvSpPr>
            <a:spLocks noChangeArrowheads="1"/>
          </p:cNvSpPr>
          <p:nvPr/>
        </p:nvSpPr>
        <p:spPr bwMode="auto">
          <a:xfrm rot="18000000">
            <a:off x="4556126" y="5121276"/>
            <a:ext cx="2016125" cy="765175"/>
          </a:xfrm>
          <a:prstGeom prst="rightArrow">
            <a:avLst>
              <a:gd name="adj1" fmla="val 50000"/>
              <a:gd name="adj2" fmla="val 131755"/>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A Period</a:t>
            </a:r>
          </a:p>
        </p:txBody>
      </p:sp>
      <p:grpSp>
        <p:nvGrpSpPr>
          <p:cNvPr id="45069" name="Group 13"/>
          <p:cNvGrpSpPr>
            <a:grpSpLocks/>
          </p:cNvGrpSpPr>
          <p:nvPr/>
        </p:nvGrpSpPr>
        <p:grpSpPr bwMode="auto">
          <a:xfrm>
            <a:off x="8534400" y="152401"/>
            <a:ext cx="2057400" cy="1533525"/>
            <a:chOff x="3216" y="1440"/>
            <a:chExt cx="2160" cy="1871"/>
          </a:xfrm>
        </p:grpSpPr>
        <p:sp>
          <p:nvSpPr>
            <p:cNvPr id="4507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5071" name="Group 15"/>
            <p:cNvGrpSpPr>
              <a:grpSpLocks/>
            </p:cNvGrpSpPr>
            <p:nvPr/>
          </p:nvGrpSpPr>
          <p:grpSpPr bwMode="auto">
            <a:xfrm>
              <a:off x="3216" y="1440"/>
              <a:ext cx="2017" cy="1871"/>
              <a:chOff x="3216" y="1056"/>
              <a:chExt cx="2017" cy="1871"/>
            </a:xfrm>
          </p:grpSpPr>
          <p:sp>
            <p:nvSpPr>
              <p:cNvPr id="4507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507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507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507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507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507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507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507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508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508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508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508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235626895"/>
      </p:ext>
    </p:extLst>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7107"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Ì"/>
            </a:pPr>
            <a:r>
              <a:rPr lang="en-US"/>
              <a:t>After the period is the name of the member function that you are activating.</a:t>
            </a:r>
          </a:p>
        </p:txBody>
      </p:sp>
      <p:sp>
        <p:nvSpPr>
          <p:cNvPr id="47114"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5389563" y="2157414"/>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accent2"/>
                </a:solidFill>
              </a:rPr>
              <a:t>initialize</a:t>
            </a:r>
            <a:r>
              <a:rPr lang="en-US" sz="2000" b="1">
                <a:solidFill>
                  <a:schemeClr val="bg2"/>
                </a:solidFill>
              </a:rPr>
              <a:t>(-1.0, 0.8);</a:t>
            </a:r>
          </a:p>
        </p:txBody>
      </p:sp>
      <p:sp>
        <p:nvSpPr>
          <p:cNvPr id="47116" name="AutoShape 12"/>
          <p:cNvSpPr>
            <a:spLocks noChangeArrowheads="1"/>
          </p:cNvSpPr>
          <p:nvPr/>
        </p:nvSpPr>
        <p:spPr bwMode="auto">
          <a:xfrm rot="2220000" flipH="1">
            <a:off x="6400800" y="4953000"/>
            <a:ext cx="3460750" cy="901700"/>
          </a:xfrm>
          <a:prstGeom prst="rightArrow">
            <a:avLst>
              <a:gd name="adj1" fmla="val 50000"/>
              <a:gd name="adj2" fmla="val 19191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Name of the Function</a:t>
            </a:r>
          </a:p>
        </p:txBody>
      </p:sp>
      <p:grpSp>
        <p:nvGrpSpPr>
          <p:cNvPr id="47117" name="Group 13"/>
          <p:cNvGrpSpPr>
            <a:grpSpLocks/>
          </p:cNvGrpSpPr>
          <p:nvPr/>
        </p:nvGrpSpPr>
        <p:grpSpPr bwMode="auto">
          <a:xfrm>
            <a:off x="8534400" y="152401"/>
            <a:ext cx="2057400" cy="1533525"/>
            <a:chOff x="3216" y="1440"/>
            <a:chExt cx="2160" cy="1871"/>
          </a:xfrm>
        </p:grpSpPr>
        <p:sp>
          <p:nvSpPr>
            <p:cNvPr id="4711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7119" name="Group 15"/>
            <p:cNvGrpSpPr>
              <a:grpSpLocks/>
            </p:cNvGrpSpPr>
            <p:nvPr/>
          </p:nvGrpSpPr>
          <p:grpSpPr bwMode="auto">
            <a:xfrm>
              <a:off x="3216" y="1440"/>
              <a:ext cx="2017" cy="1871"/>
              <a:chOff x="3216" y="1056"/>
              <a:chExt cx="2017" cy="1871"/>
            </a:xfrm>
          </p:grpSpPr>
          <p:sp>
            <p:nvSpPr>
              <p:cNvPr id="4712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712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712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712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712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712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712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712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712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712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713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713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959587478"/>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9155" name="Rectangle 3"/>
          <p:cNvSpPr>
            <a:spLocks noGrp="1" noChangeArrowheads="1"/>
          </p:cNvSpPr>
          <p:nvPr>
            <p:ph type="body" sz="half" idx="1"/>
          </p:nvPr>
        </p:nvSpPr>
        <p:spPr>
          <a:xfrm>
            <a:off x="2209800" y="1981200"/>
            <a:ext cx="2979738" cy="4114800"/>
          </a:xfrm>
          <a:noFill/>
          <a:ln/>
        </p:spPr>
        <p:txBody>
          <a:bodyPr/>
          <a:lstStyle/>
          <a:p>
            <a:pPr>
              <a:lnSpc>
                <a:spcPct val="90000"/>
              </a:lnSpc>
              <a:buSzPct val="100000"/>
              <a:buFont typeface="Monotype Sorts" charset="2"/>
              <a:buChar char="Í"/>
            </a:pPr>
            <a:r>
              <a:rPr lang="en-US"/>
              <a:t>Finally, the arguments for the member function.  In this example the first argument (x coordinate) and the second argument (y coordinate)</a:t>
            </a:r>
          </a:p>
        </p:txBody>
      </p:sp>
      <p:sp>
        <p:nvSpPr>
          <p:cNvPr id="49162"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5389563" y="2157414"/>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a:t>
            </a:r>
            <a:r>
              <a:rPr lang="en-US" sz="2000" b="1">
                <a:solidFill>
                  <a:schemeClr val="accent2"/>
                </a:solidFill>
              </a:rPr>
              <a:t>(-1.0, 0.8)</a:t>
            </a:r>
            <a:r>
              <a:rPr lang="en-US" sz="2000" b="1">
                <a:solidFill>
                  <a:schemeClr val="bg2"/>
                </a:solidFill>
              </a:rPr>
              <a:t>;</a:t>
            </a:r>
          </a:p>
        </p:txBody>
      </p:sp>
      <p:sp>
        <p:nvSpPr>
          <p:cNvPr id="49164" name="AutoShape 12"/>
          <p:cNvSpPr>
            <a:spLocks noChangeArrowheads="1"/>
          </p:cNvSpPr>
          <p:nvPr/>
        </p:nvSpPr>
        <p:spPr bwMode="auto">
          <a:xfrm rot="18540000" flipH="1">
            <a:off x="7577138" y="2557463"/>
            <a:ext cx="2457450" cy="695325"/>
          </a:xfrm>
          <a:prstGeom prst="rightArrow">
            <a:avLst>
              <a:gd name="adj1" fmla="val 50000"/>
              <a:gd name="adj2" fmla="val 17672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Arguments</a:t>
            </a:r>
          </a:p>
        </p:txBody>
      </p:sp>
      <p:grpSp>
        <p:nvGrpSpPr>
          <p:cNvPr id="49165" name="Group 13"/>
          <p:cNvGrpSpPr>
            <a:grpSpLocks/>
          </p:cNvGrpSpPr>
          <p:nvPr/>
        </p:nvGrpSpPr>
        <p:grpSpPr bwMode="auto">
          <a:xfrm>
            <a:off x="8534400" y="152401"/>
            <a:ext cx="2057400" cy="1533525"/>
            <a:chOff x="3216" y="1440"/>
            <a:chExt cx="2160" cy="1871"/>
          </a:xfrm>
        </p:grpSpPr>
        <p:sp>
          <p:nvSpPr>
            <p:cNvPr id="4916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9167" name="Group 15"/>
            <p:cNvGrpSpPr>
              <a:grpSpLocks/>
            </p:cNvGrpSpPr>
            <p:nvPr/>
          </p:nvGrpSpPr>
          <p:grpSpPr bwMode="auto">
            <a:xfrm>
              <a:off x="3216" y="1440"/>
              <a:ext cx="2017" cy="1871"/>
              <a:chOff x="3216" y="1056"/>
              <a:chExt cx="2017" cy="1871"/>
            </a:xfrm>
          </p:grpSpPr>
          <p:sp>
            <p:nvSpPr>
              <p:cNvPr id="4916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916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917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917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917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917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917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917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917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917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090288998"/>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A Quiz	</a:t>
            </a:r>
          </a:p>
        </p:txBody>
      </p:sp>
      <p:sp>
        <p:nvSpPr>
          <p:cNvPr id="51203" name="Rectangle 3"/>
          <p:cNvSpPr>
            <a:spLocks noGrp="1" noChangeArrowheads="1"/>
          </p:cNvSpPr>
          <p:nvPr>
            <p:ph type="body" sz="half" idx="1"/>
          </p:nvPr>
        </p:nvSpPr>
        <p:spPr>
          <a:xfrm>
            <a:off x="2209800" y="1981200"/>
            <a:ext cx="2979738" cy="4114800"/>
          </a:xfrm>
          <a:noFill/>
          <a:ln/>
        </p:spPr>
        <p:txBody>
          <a:bodyPr/>
          <a:lstStyle/>
          <a:p>
            <a:pPr marL="0" indent="0">
              <a:buNone/>
            </a:pPr>
            <a:r>
              <a:rPr lang="en-US" sz="2400" b="1" i="1">
                <a:latin typeface="Arial" pitchFamily="34" charset="0"/>
              </a:rPr>
              <a:t>How would you activate  p1's get_x member function ?</a:t>
            </a:r>
          </a:p>
          <a:p>
            <a:pPr marL="0" indent="0">
              <a:buNone/>
            </a:pPr>
            <a:endParaRPr lang="en-US" sz="2400" b="1" i="1">
              <a:latin typeface="Arial" pitchFamily="34" charset="0"/>
            </a:endParaRPr>
          </a:p>
          <a:p>
            <a:pPr marL="0" indent="0">
              <a:buNone/>
            </a:pPr>
            <a:r>
              <a:rPr lang="en-US" sz="2400" b="1" i="1">
                <a:latin typeface="Arial" pitchFamily="34" charset="0"/>
              </a:rPr>
              <a:t>What would be the output of p1's get_x member function at this point in the program ?</a:t>
            </a:r>
          </a:p>
        </p:txBody>
      </p:sp>
      <p:sp>
        <p:nvSpPr>
          <p:cNvPr id="51210"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initialize(-1.0,  0.8);</a:t>
            </a:r>
          </a:p>
        </p:txBody>
      </p:sp>
      <p:grpSp>
        <p:nvGrpSpPr>
          <p:cNvPr id="51212" name="Group 12"/>
          <p:cNvGrpSpPr>
            <a:grpSpLocks/>
          </p:cNvGrpSpPr>
          <p:nvPr/>
        </p:nvGrpSpPr>
        <p:grpSpPr bwMode="auto">
          <a:xfrm>
            <a:off x="8534400" y="152401"/>
            <a:ext cx="2057400" cy="1533525"/>
            <a:chOff x="3216" y="1440"/>
            <a:chExt cx="2160" cy="1871"/>
          </a:xfrm>
        </p:grpSpPr>
        <p:sp>
          <p:nvSpPr>
            <p:cNvPr id="5121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1214" name="Group 14"/>
            <p:cNvGrpSpPr>
              <a:grpSpLocks/>
            </p:cNvGrpSpPr>
            <p:nvPr/>
          </p:nvGrpSpPr>
          <p:grpSpPr bwMode="auto">
            <a:xfrm>
              <a:off x="3216" y="1440"/>
              <a:ext cx="2017" cy="1871"/>
              <a:chOff x="3216" y="1056"/>
              <a:chExt cx="2017" cy="1871"/>
            </a:xfrm>
          </p:grpSpPr>
          <p:sp>
            <p:nvSpPr>
              <p:cNvPr id="5121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121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121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122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122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122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122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122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122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122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28784420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A Quiz	</a:t>
            </a:r>
          </a:p>
        </p:txBody>
      </p:sp>
      <p:sp>
        <p:nvSpPr>
          <p:cNvPr id="53251" name="Rectangle 3"/>
          <p:cNvSpPr>
            <a:spLocks noGrp="1" noChangeArrowheads="1"/>
          </p:cNvSpPr>
          <p:nvPr>
            <p:ph type="body" sz="half" idx="1"/>
          </p:nvPr>
        </p:nvSpPr>
        <p:spPr>
          <a:xfrm>
            <a:off x="2017713" y="1981200"/>
            <a:ext cx="3287712" cy="4114800"/>
          </a:xfrm>
          <a:noFill/>
          <a:ln/>
        </p:spPr>
        <p:txBody>
          <a:bodyPr/>
          <a:lstStyle/>
          <a:p>
            <a:pPr marL="0" indent="0">
              <a:buNone/>
            </a:pPr>
            <a:r>
              <a:rPr lang="en-US"/>
              <a:t>Notice that the </a:t>
            </a:r>
            <a:r>
              <a:rPr lang="en-US" sz="2400" b="1">
                <a:latin typeface="Arial" pitchFamily="34" charset="0"/>
              </a:rPr>
              <a:t>get_x </a:t>
            </a:r>
            <a:r>
              <a:rPr lang="en-US"/>
              <a:t>member function has no arguments.</a:t>
            </a:r>
          </a:p>
          <a:p>
            <a:pPr marL="0" indent="0">
              <a:buNone/>
            </a:pPr>
            <a:endParaRPr lang="en-US"/>
          </a:p>
          <a:p>
            <a:pPr marL="0" indent="0">
              <a:buNone/>
            </a:pPr>
            <a:r>
              <a:rPr lang="en-US"/>
              <a:t>At this point, activating </a:t>
            </a:r>
            <a:r>
              <a:rPr lang="en-US" sz="2400" b="1">
                <a:latin typeface="Arial" pitchFamily="34" charset="0"/>
              </a:rPr>
              <a:t>p1.get_x </a:t>
            </a:r>
            <a:r>
              <a:rPr lang="en-US"/>
              <a:t>will return a double value</a:t>
            </a:r>
          </a:p>
          <a:p>
            <a:pPr marL="0" indent="0">
              <a:buNone/>
            </a:pPr>
            <a:r>
              <a:rPr lang="en-US" sz="2400" b="1">
                <a:latin typeface="Arial" pitchFamily="34" charset="0"/>
              </a:rPr>
              <a:t>-1.0</a:t>
            </a:r>
            <a:r>
              <a:rPr lang="en-US"/>
              <a:t>.</a:t>
            </a:r>
          </a:p>
        </p:txBody>
      </p:sp>
      <p:sp>
        <p:nvSpPr>
          <p:cNvPr id="53258"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5389563" y="2157413"/>
            <a:ext cx="4913312" cy="2589212"/>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initialize(-1.0,  0.8);</a:t>
            </a:r>
          </a:p>
          <a:p>
            <a:r>
              <a:rPr lang="en-US" sz="2000" b="1">
                <a:solidFill>
                  <a:schemeClr val="bg2"/>
                </a:solidFill>
              </a:rPr>
              <a:t>    cout &lt;&lt; </a:t>
            </a:r>
            <a:r>
              <a:rPr lang="en-US" sz="2000" b="1">
                <a:solidFill>
                  <a:schemeClr val="accent2"/>
                </a:solidFill>
              </a:rPr>
              <a:t>p1</a:t>
            </a:r>
            <a:r>
              <a:rPr lang="en-US" sz="2800" b="1">
                <a:solidFill>
                  <a:schemeClr val="accent2"/>
                </a:solidFill>
              </a:rPr>
              <a:t>.</a:t>
            </a:r>
            <a:r>
              <a:rPr lang="en-US" sz="2000" b="1">
                <a:solidFill>
                  <a:schemeClr val="accent2"/>
                </a:solidFill>
              </a:rPr>
              <a:t>get_x( ) </a:t>
            </a:r>
            <a:r>
              <a:rPr lang="en-US" sz="2000" b="1">
                <a:solidFill>
                  <a:schemeClr val="bg2"/>
                </a:solidFill>
              </a:rPr>
              <a:t>&lt;&lt;endl;</a:t>
            </a:r>
          </a:p>
        </p:txBody>
      </p:sp>
      <p:grpSp>
        <p:nvGrpSpPr>
          <p:cNvPr id="53260" name="Group 12"/>
          <p:cNvGrpSpPr>
            <a:grpSpLocks/>
          </p:cNvGrpSpPr>
          <p:nvPr/>
        </p:nvGrpSpPr>
        <p:grpSpPr bwMode="auto">
          <a:xfrm>
            <a:off x="8534400" y="152401"/>
            <a:ext cx="2057400" cy="1533525"/>
            <a:chOff x="3216" y="1440"/>
            <a:chExt cx="2160" cy="1871"/>
          </a:xfrm>
        </p:grpSpPr>
        <p:sp>
          <p:nvSpPr>
            <p:cNvPr id="5326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3262" name="Group 14"/>
            <p:cNvGrpSpPr>
              <a:grpSpLocks/>
            </p:cNvGrpSpPr>
            <p:nvPr/>
          </p:nvGrpSpPr>
          <p:grpSpPr bwMode="auto">
            <a:xfrm>
              <a:off x="3216" y="1440"/>
              <a:ext cx="2017" cy="1871"/>
              <a:chOff x="3216" y="1056"/>
              <a:chExt cx="2017" cy="1871"/>
            </a:xfrm>
          </p:grpSpPr>
          <p:sp>
            <p:nvSpPr>
              <p:cNvPr id="5326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326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326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326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326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326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326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327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327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327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327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327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4200750976"/>
      </p:ext>
    </p:extLst>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A Quiz	</a:t>
            </a:r>
          </a:p>
        </p:txBody>
      </p:sp>
      <p:sp>
        <p:nvSpPr>
          <p:cNvPr id="55299" name="Rectangle 3"/>
          <p:cNvSpPr>
            <a:spLocks noGrp="1" noChangeArrowheads="1"/>
          </p:cNvSpPr>
          <p:nvPr>
            <p:ph type="body" sz="half" idx="1"/>
          </p:nvPr>
        </p:nvSpPr>
        <p:spPr>
          <a:xfrm>
            <a:off x="7416800" y="2017714"/>
            <a:ext cx="2979738" cy="2898775"/>
          </a:xfrm>
          <a:noFill/>
          <a:ln/>
        </p:spPr>
        <p:txBody>
          <a:bodyPr/>
          <a:lstStyle/>
          <a:p>
            <a:pPr marL="0" indent="0">
              <a:buNone/>
            </a:pPr>
            <a:r>
              <a:rPr lang="en-US" sz="2400" b="1" i="1">
                <a:latin typeface="Arial" pitchFamily="34" charset="0"/>
              </a:rPr>
              <a:t>Trace through this program, and tell me the complete output.</a:t>
            </a:r>
            <a:endParaRPr lang="en-US" sz="2400" b="1" i="1">
              <a:solidFill>
                <a:schemeClr val="folHlink"/>
              </a:solidFill>
              <a:latin typeface="Arial" pitchFamily="34" charset="0"/>
            </a:endParaRPr>
          </a:p>
          <a:p>
            <a:pPr marL="0" indent="0">
              <a:buNone/>
            </a:pPr>
            <a:endParaRPr lang="en-US" sz="2400" b="1" i="1">
              <a:solidFill>
                <a:schemeClr val="folHlink"/>
              </a:solidFill>
              <a:latin typeface="Arial" pitchFamily="34" charset="0"/>
            </a:endParaRPr>
          </a:p>
        </p:txBody>
      </p:sp>
      <p:sp>
        <p:nvSpPr>
          <p:cNvPr id="55306" name="Rectangle 10"/>
          <p:cNvSpPr>
            <a:spLocks noChangeArrowheads="1"/>
          </p:cNvSpPr>
          <p:nvPr/>
        </p:nvSpPr>
        <p:spPr bwMode="auto">
          <a:xfrm>
            <a:off x="1911351" y="1957388"/>
            <a:ext cx="5267325" cy="47482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1905001"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int main( ) </a:t>
            </a:r>
          </a:p>
          <a:p>
            <a:r>
              <a:rPr lang="en-US" sz="2000" b="1">
                <a:solidFill>
                  <a:schemeClr val="bg2"/>
                </a:solidFill>
              </a:rPr>
              <a:t>{</a:t>
            </a:r>
            <a:r>
              <a:rPr lang="en-US" sz="2000">
                <a:solidFill>
                  <a:schemeClr val="bg2"/>
                </a:solidFill>
              </a:rPr>
              <a:t>   </a:t>
            </a:r>
            <a:endParaRPr lang="en-US" sz="2000" b="1">
              <a:solidFill>
                <a:schemeClr val="bg2"/>
              </a:solidFill>
            </a:endParaRPr>
          </a:p>
          <a:p>
            <a:r>
              <a:rPr lang="en-US" sz="2000">
                <a:solidFill>
                  <a:schemeClr val="bg2"/>
                </a:solidFill>
              </a:rPr>
              <a:t>    </a:t>
            </a:r>
            <a:r>
              <a:rPr lang="en-US" sz="2000" b="1">
                <a:solidFill>
                  <a:schemeClr val="bg2"/>
                </a:solidFill>
              </a:rPr>
              <a:t>point p1;</a:t>
            </a:r>
          </a:p>
          <a:p>
            <a:r>
              <a:rPr lang="en-US" sz="2000" b="1">
                <a:solidFill>
                  <a:schemeClr val="bg2"/>
                </a:solidFill>
              </a:rPr>
              <a:t>    point p2;</a:t>
            </a:r>
          </a:p>
          <a:p>
            <a:endParaRPr lang="en-US" sz="2000" b="1">
              <a:solidFill>
                <a:schemeClr val="bg2"/>
              </a:solidFill>
            </a:endParaRPr>
          </a:p>
          <a:p>
            <a:r>
              <a:rPr lang="en-US" sz="2000" b="1">
                <a:solidFill>
                  <a:schemeClr val="bg2"/>
                </a:solidFill>
              </a:rPr>
              <a:t>    p1.initialize(-1.0,  0.8);  </a:t>
            </a:r>
          </a:p>
          <a:p>
            <a:r>
              <a:rPr lang="en-US" sz="2000" b="1">
                <a:solidFill>
                  <a:schemeClr val="bg2"/>
                </a:solidFill>
              </a:rPr>
              <a:t>    cout &lt;&lt; </a:t>
            </a:r>
            <a:r>
              <a:rPr lang="en-US" sz="2000" b="1">
                <a:solidFill>
                  <a:schemeClr val="accent2"/>
                </a:solidFill>
              </a:rPr>
              <a:t>p1.get_x( ) </a:t>
            </a:r>
            <a:r>
              <a:rPr lang="en-US" sz="2000" b="1">
                <a:solidFill>
                  <a:schemeClr val="bg2"/>
                </a:solidFill>
              </a:rPr>
              <a:t>&lt;&lt;</a:t>
            </a:r>
            <a:r>
              <a:rPr lang="en-US" sz="2000" b="1">
                <a:solidFill>
                  <a:schemeClr val="accent2"/>
                </a:solidFill>
              </a:rPr>
              <a:t> p1.get_y() </a:t>
            </a:r>
            <a:r>
              <a:rPr lang="en-US" sz="2000" b="1">
                <a:solidFill>
                  <a:schemeClr val="bg2"/>
                </a:solidFill>
              </a:rPr>
              <a:t>&lt;&lt; endl;</a:t>
            </a:r>
          </a:p>
          <a:p>
            <a:r>
              <a:rPr lang="en-US" sz="2000" b="1">
                <a:solidFill>
                  <a:schemeClr val="bg2"/>
                </a:solidFill>
              </a:rPr>
              <a:t>    p2.initialize(p1.get_x(),  p1.get_y());</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r>
              <a:rPr lang="en-US" sz="2000" b="1">
                <a:solidFill>
                  <a:schemeClr val="bg2"/>
                </a:solidFill>
              </a:rPr>
              <a:t>    p2.shift(1.3, -1.4);</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endParaRPr lang="en-US" sz="2000" b="1">
              <a:solidFill>
                <a:schemeClr val="bg2"/>
              </a:solidFill>
            </a:endParaRPr>
          </a:p>
          <a:p>
            <a:r>
              <a:rPr lang="en-US" sz="2000" b="1">
                <a:solidFill>
                  <a:schemeClr val="bg2"/>
                </a:solidFill>
              </a:rPr>
              <a:t>    . . .</a:t>
            </a:r>
          </a:p>
          <a:p>
            <a:endParaRPr lang="en-US" sz="2000" b="1">
              <a:solidFill>
                <a:schemeClr val="bg2"/>
              </a:solidFill>
            </a:endParaRPr>
          </a:p>
        </p:txBody>
      </p:sp>
      <p:grpSp>
        <p:nvGrpSpPr>
          <p:cNvPr id="55308" name="Group 12"/>
          <p:cNvGrpSpPr>
            <a:grpSpLocks/>
          </p:cNvGrpSpPr>
          <p:nvPr/>
        </p:nvGrpSpPr>
        <p:grpSpPr bwMode="auto">
          <a:xfrm>
            <a:off x="8534400" y="152401"/>
            <a:ext cx="2057400" cy="1533525"/>
            <a:chOff x="3216" y="1440"/>
            <a:chExt cx="2160" cy="1871"/>
          </a:xfrm>
        </p:grpSpPr>
        <p:sp>
          <p:nvSpPr>
            <p:cNvPr id="5530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5310" name="Group 14"/>
            <p:cNvGrpSpPr>
              <a:grpSpLocks/>
            </p:cNvGrpSpPr>
            <p:nvPr/>
          </p:nvGrpSpPr>
          <p:grpSpPr bwMode="auto">
            <a:xfrm>
              <a:off x="3216" y="1440"/>
              <a:ext cx="2017" cy="1871"/>
              <a:chOff x="3216" y="1056"/>
              <a:chExt cx="2017" cy="1871"/>
            </a:xfrm>
          </p:grpSpPr>
          <p:sp>
            <p:nvSpPr>
              <p:cNvPr id="5531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531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531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531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531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531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531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531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531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532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532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532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8030356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A Quiz	</a:t>
            </a:r>
          </a:p>
        </p:txBody>
      </p:sp>
      <p:sp>
        <p:nvSpPr>
          <p:cNvPr id="57347" name="Rectangle 3"/>
          <p:cNvSpPr>
            <a:spLocks noGrp="1" noChangeArrowheads="1"/>
          </p:cNvSpPr>
          <p:nvPr>
            <p:ph type="body" sz="half" idx="1"/>
          </p:nvPr>
        </p:nvSpPr>
        <p:spPr>
          <a:xfrm>
            <a:off x="7416800" y="2017714"/>
            <a:ext cx="2979738" cy="2898775"/>
          </a:xfrm>
          <a:noFill/>
          <a:ln/>
        </p:spPr>
        <p:txBody>
          <a:bodyPr/>
          <a:lstStyle/>
          <a:p>
            <a:pPr marL="0" indent="0">
              <a:buNone/>
            </a:pPr>
            <a:r>
              <a:rPr lang="en-US" sz="2400" b="1">
                <a:solidFill>
                  <a:schemeClr val="folHlink"/>
                </a:solidFill>
                <a:latin typeface="Arial" pitchFamily="34" charset="0"/>
              </a:rPr>
              <a:t>-1.0  0.8</a:t>
            </a:r>
          </a:p>
          <a:p>
            <a:pPr marL="0" indent="0">
              <a:buNone/>
            </a:pPr>
            <a:r>
              <a:rPr lang="en-US" sz="2400" b="1">
                <a:solidFill>
                  <a:schemeClr val="folHlink"/>
                </a:solidFill>
                <a:latin typeface="Arial" pitchFamily="34" charset="0"/>
              </a:rPr>
              <a:t>-1.0  0.8</a:t>
            </a:r>
          </a:p>
          <a:p>
            <a:pPr marL="0" indent="0">
              <a:buNone/>
            </a:pPr>
            <a:r>
              <a:rPr lang="en-US" sz="2400" b="1">
                <a:solidFill>
                  <a:schemeClr val="folHlink"/>
                </a:solidFill>
                <a:latin typeface="Arial" pitchFamily="34" charset="0"/>
              </a:rPr>
              <a:t> 0.3  -0.6</a:t>
            </a:r>
            <a:endParaRPr lang="en-US">
              <a:solidFill>
                <a:schemeClr val="folHlink"/>
              </a:solidFill>
              <a:latin typeface="Monotype Corsiva" pitchFamily="66" charset="0"/>
            </a:endParaRPr>
          </a:p>
        </p:txBody>
      </p:sp>
      <p:sp>
        <p:nvSpPr>
          <p:cNvPr id="57358" name="Rectangle 14"/>
          <p:cNvSpPr>
            <a:spLocks noChangeArrowheads="1"/>
          </p:cNvSpPr>
          <p:nvPr/>
        </p:nvSpPr>
        <p:spPr bwMode="auto">
          <a:xfrm>
            <a:off x="1911351" y="1787526"/>
            <a:ext cx="5267325" cy="4748213"/>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57360" name="Group 16"/>
          <p:cNvGrpSpPr>
            <a:grpSpLocks/>
          </p:cNvGrpSpPr>
          <p:nvPr/>
        </p:nvGrpSpPr>
        <p:grpSpPr bwMode="auto">
          <a:xfrm>
            <a:off x="8534400" y="152401"/>
            <a:ext cx="2057400" cy="1533525"/>
            <a:chOff x="3216" y="1440"/>
            <a:chExt cx="2160" cy="1871"/>
          </a:xfrm>
        </p:grpSpPr>
        <p:sp>
          <p:nvSpPr>
            <p:cNvPr id="57361" name="Text Box 1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7362" name="Group 18"/>
            <p:cNvGrpSpPr>
              <a:grpSpLocks/>
            </p:cNvGrpSpPr>
            <p:nvPr/>
          </p:nvGrpSpPr>
          <p:grpSpPr bwMode="auto">
            <a:xfrm>
              <a:off x="3216" y="1440"/>
              <a:ext cx="2017" cy="1871"/>
              <a:chOff x="3216" y="1056"/>
              <a:chExt cx="2017" cy="1871"/>
            </a:xfrm>
          </p:grpSpPr>
          <p:sp>
            <p:nvSpPr>
              <p:cNvPr id="57363" name="Rectangle 1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7364" name="Line 2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7365" name="Line 2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7366" name="Line 2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7367" name="Line 2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7368" name="Line 2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7369" name="Line 2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7370" name="Text Box 2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7371" name="Text Box 2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7372" name="Text Box 2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7373" name="Oval 2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7374" name="Text Box 3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57375" name="Rectangle 31"/>
          <p:cNvSpPr>
            <a:spLocks noChangeArrowheads="1"/>
          </p:cNvSpPr>
          <p:nvPr/>
        </p:nvSpPr>
        <p:spPr bwMode="auto">
          <a:xfrm>
            <a:off x="1905001"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int main( ) </a:t>
            </a:r>
          </a:p>
          <a:p>
            <a:r>
              <a:rPr lang="en-US" sz="2000" b="1">
                <a:solidFill>
                  <a:schemeClr val="bg2"/>
                </a:solidFill>
              </a:rPr>
              <a:t>{</a:t>
            </a:r>
            <a:r>
              <a:rPr lang="en-US" sz="2000">
                <a:solidFill>
                  <a:schemeClr val="bg2"/>
                </a:solidFill>
              </a:rPr>
              <a:t>   </a:t>
            </a:r>
            <a:endParaRPr lang="en-US" sz="2000" b="1">
              <a:solidFill>
                <a:schemeClr val="bg2"/>
              </a:solidFill>
            </a:endParaRPr>
          </a:p>
          <a:p>
            <a:r>
              <a:rPr lang="en-US" sz="2000">
                <a:solidFill>
                  <a:schemeClr val="bg2"/>
                </a:solidFill>
              </a:rPr>
              <a:t>    </a:t>
            </a:r>
            <a:r>
              <a:rPr lang="en-US" sz="2000" b="1">
                <a:solidFill>
                  <a:schemeClr val="bg2"/>
                </a:solidFill>
              </a:rPr>
              <a:t>point p1;</a:t>
            </a:r>
          </a:p>
          <a:p>
            <a:r>
              <a:rPr lang="en-US" sz="2000" b="1">
                <a:solidFill>
                  <a:schemeClr val="bg2"/>
                </a:solidFill>
              </a:rPr>
              <a:t>    point p2;</a:t>
            </a:r>
          </a:p>
          <a:p>
            <a:endParaRPr lang="en-US" sz="2000" b="1">
              <a:solidFill>
                <a:schemeClr val="bg2"/>
              </a:solidFill>
            </a:endParaRPr>
          </a:p>
          <a:p>
            <a:r>
              <a:rPr lang="en-US" sz="2000" b="1">
                <a:solidFill>
                  <a:schemeClr val="bg2"/>
                </a:solidFill>
              </a:rPr>
              <a:t>    p1.initialize(-1.0,  0.8);  </a:t>
            </a:r>
          </a:p>
          <a:p>
            <a:r>
              <a:rPr lang="en-US" sz="2000" b="1">
                <a:solidFill>
                  <a:schemeClr val="bg2"/>
                </a:solidFill>
              </a:rPr>
              <a:t>    cout &lt;&lt; </a:t>
            </a:r>
            <a:r>
              <a:rPr lang="en-US" sz="2000" b="1">
                <a:solidFill>
                  <a:schemeClr val="accent2"/>
                </a:solidFill>
              </a:rPr>
              <a:t>p1.get_x( ) </a:t>
            </a:r>
            <a:r>
              <a:rPr lang="en-US" sz="2000" b="1">
                <a:solidFill>
                  <a:schemeClr val="bg2"/>
                </a:solidFill>
              </a:rPr>
              <a:t>&lt;&lt;</a:t>
            </a:r>
            <a:r>
              <a:rPr lang="en-US" sz="2000" b="1">
                <a:solidFill>
                  <a:schemeClr val="accent2"/>
                </a:solidFill>
              </a:rPr>
              <a:t> p1.get_y() </a:t>
            </a:r>
            <a:r>
              <a:rPr lang="en-US" sz="2000" b="1">
                <a:solidFill>
                  <a:schemeClr val="bg2"/>
                </a:solidFill>
              </a:rPr>
              <a:t>&lt;&lt; endl;</a:t>
            </a:r>
          </a:p>
          <a:p>
            <a:r>
              <a:rPr lang="en-US" sz="2000" b="1">
                <a:solidFill>
                  <a:schemeClr val="bg2"/>
                </a:solidFill>
              </a:rPr>
              <a:t>    p2.initialize(p1.get_x(),  p1.get_y());</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r>
              <a:rPr lang="en-US" sz="2000" b="1">
                <a:solidFill>
                  <a:schemeClr val="bg2"/>
                </a:solidFill>
              </a:rPr>
              <a:t>    p2.shift(1.3, -1.4);</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endParaRPr lang="en-US" sz="2000" b="1">
              <a:solidFill>
                <a:schemeClr val="bg2"/>
              </a:solidFill>
            </a:endParaRPr>
          </a:p>
          <a:p>
            <a:r>
              <a:rPr lang="en-US" sz="2000" b="1">
                <a:solidFill>
                  <a:schemeClr val="bg2"/>
                </a:solidFill>
              </a:rPr>
              <a:t>    . . .</a:t>
            </a:r>
          </a:p>
          <a:p>
            <a:endParaRPr lang="en-US" sz="2000" b="1">
              <a:solidFill>
                <a:schemeClr val="bg2"/>
              </a:solidFill>
            </a:endParaRPr>
          </a:p>
        </p:txBody>
      </p:sp>
    </p:spTree>
    <p:extLst>
      <p:ext uri="{BB962C8B-B14F-4D97-AF65-F5344CB8AC3E}">
        <p14:creationId xmlns:p14="http://schemas.microsoft.com/office/powerpoint/2010/main" val="3472221981"/>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1905000" y="1981200"/>
            <a:ext cx="8382000" cy="4114800"/>
          </a:xfrm>
          <a:noFill/>
          <a:ln/>
        </p:spPr>
        <p:txBody>
          <a:bodyPr/>
          <a:lstStyle/>
          <a:p>
            <a:pPr marL="0" indent="0">
              <a:buNone/>
            </a:pPr>
            <a:endParaRPr lang="en-US" dirty="0"/>
          </a:p>
          <a:p>
            <a:endParaRPr lang="en-US" dirty="0"/>
          </a:p>
          <a:p>
            <a:r>
              <a:rPr lang="en-US" dirty="0"/>
              <a:t>OOP is the typical approach to programming which supports the creation of new data types and operations to manipulate those types.</a:t>
            </a:r>
          </a:p>
          <a:p>
            <a:endParaRPr lang="en-US" dirty="0"/>
          </a:p>
          <a:p>
            <a:r>
              <a:rPr lang="en-US" dirty="0"/>
              <a:t>This lecture </a:t>
            </a:r>
            <a:r>
              <a:rPr lang="en-US" dirty="0" smtClean="0"/>
              <a:t>discusses </a:t>
            </a:r>
            <a:r>
              <a:rPr lang="en-US" dirty="0"/>
              <a:t>C++ Classes and introduces ADTs.</a:t>
            </a:r>
          </a:p>
        </p:txBody>
      </p:sp>
      <p:pic>
        <p:nvPicPr>
          <p:cNvPr id="4100" name="Picture 4"/>
          <p:cNvPicPr>
            <a:picLocks noChangeArrowheads="1"/>
          </p:cNvPicPr>
          <p:nvPr/>
        </p:nvPicPr>
        <p:blipFill>
          <a:blip r:embed="rId3" cstate="print"/>
          <a:srcRect l="21890"/>
          <a:stretch>
            <a:fillRect/>
          </a:stretch>
        </p:blipFill>
        <p:spPr bwMode="auto">
          <a:xfrm>
            <a:off x="1565275" y="1"/>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2514600" y="266700"/>
            <a:ext cx="7772400" cy="1143000"/>
          </a:xfrm>
          <a:noFill/>
          <a:ln/>
        </p:spPr>
        <p:txBody>
          <a:bodyPr/>
          <a:lstStyle/>
          <a:p>
            <a:r>
              <a:rPr lang="en-US"/>
              <a:t>Object Oriented Programming</a:t>
            </a:r>
          </a:p>
        </p:txBody>
      </p:sp>
    </p:spTree>
    <p:extLst>
      <p:ext uri="{BB962C8B-B14F-4D97-AF65-F5344CB8AC3E}">
        <p14:creationId xmlns:p14="http://schemas.microsoft.com/office/powerpoint/2010/main" val="3513434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What you know about Objects</a:t>
            </a:r>
          </a:p>
        </p:txBody>
      </p:sp>
      <p:sp>
        <p:nvSpPr>
          <p:cNvPr id="59395" name="Rectangle 3"/>
          <p:cNvSpPr>
            <a:spLocks noGrp="1" noChangeArrowheads="1"/>
          </p:cNvSpPr>
          <p:nvPr>
            <p:ph type="body" idx="1"/>
          </p:nvPr>
        </p:nvSpPr>
        <p:spPr>
          <a:xfrm>
            <a:off x="2209801" y="1981200"/>
            <a:ext cx="8258175" cy="4114800"/>
          </a:xfrm>
          <a:noFill/>
          <a:ln/>
        </p:spPr>
        <p:txBody>
          <a:bodyPr/>
          <a:lstStyle/>
          <a:p>
            <a:pPr>
              <a:buSzPct val="90000"/>
              <a:buFont typeface="Monotype Sorts" charset="2"/>
              <a:buChar char="4"/>
            </a:pPr>
            <a:r>
              <a:rPr lang="en-US"/>
              <a:t>Class = Data + Member Functions.</a:t>
            </a:r>
          </a:p>
          <a:p>
            <a:pPr>
              <a:buSzPct val="90000"/>
              <a:buFont typeface="Monotype Sorts" charset="2"/>
              <a:buChar char="4"/>
            </a:pPr>
            <a:r>
              <a:rPr lang="en-US"/>
              <a:t>You know how to </a:t>
            </a:r>
            <a:r>
              <a:rPr lang="en-US">
                <a:solidFill>
                  <a:srgbClr val="00FF00"/>
                </a:solidFill>
              </a:rPr>
              <a:t>define</a:t>
            </a:r>
            <a:r>
              <a:rPr lang="en-US"/>
              <a:t> a new class type, and place the definition in a header file.</a:t>
            </a:r>
          </a:p>
          <a:p>
            <a:pPr>
              <a:buSzPct val="90000"/>
              <a:buFont typeface="Monotype Sorts" charset="2"/>
              <a:buChar char="4"/>
            </a:pPr>
            <a:r>
              <a:rPr lang="en-US"/>
              <a:t>You know how to </a:t>
            </a:r>
            <a:r>
              <a:rPr lang="en-US">
                <a:solidFill>
                  <a:srgbClr val="00FF00"/>
                </a:solidFill>
              </a:rPr>
              <a:t>use</a:t>
            </a:r>
            <a:r>
              <a:rPr lang="en-US"/>
              <a:t> the header file in a program which declares instances of the class type.</a:t>
            </a:r>
          </a:p>
          <a:p>
            <a:pPr>
              <a:buSzPct val="90000"/>
              <a:buFont typeface="Monotype Sorts" charset="2"/>
              <a:buChar char="4"/>
            </a:pPr>
            <a:r>
              <a:rPr lang="en-US"/>
              <a:t>You know how to </a:t>
            </a:r>
            <a:r>
              <a:rPr lang="en-US">
                <a:solidFill>
                  <a:srgbClr val="00FF00"/>
                </a:solidFill>
              </a:rPr>
              <a:t>activate</a:t>
            </a:r>
            <a:r>
              <a:rPr lang="en-US"/>
              <a:t> member functions.</a:t>
            </a:r>
          </a:p>
          <a:p>
            <a:pPr>
              <a:buClr>
                <a:srgbClr val="FC0128"/>
              </a:buClr>
              <a:buFont typeface="Monotype Sorts" charset="2"/>
              <a:buChar char="6"/>
            </a:pPr>
            <a:r>
              <a:rPr lang="en-US"/>
              <a:t>But you still need to learn how to </a:t>
            </a:r>
            <a:r>
              <a:rPr lang="en-US">
                <a:solidFill>
                  <a:srgbClr val="FC0128"/>
                </a:solidFill>
              </a:rPr>
              <a:t>write</a:t>
            </a:r>
            <a:r>
              <a:rPr lang="en-US"/>
              <a:t> the bodies of a class’s member functions.</a:t>
            </a:r>
          </a:p>
        </p:txBody>
      </p:sp>
    </p:spTree>
    <p:extLst>
      <p:ext uri="{BB962C8B-B14F-4D97-AF65-F5344CB8AC3E}">
        <p14:creationId xmlns:p14="http://schemas.microsoft.com/office/powerpoint/2010/main" val="1047194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1443" name="Rectangle 3"/>
          <p:cNvSpPr>
            <a:spLocks noChangeArrowheads="1"/>
          </p:cNvSpPr>
          <p:nvPr/>
        </p:nvSpPr>
        <p:spPr bwMode="auto">
          <a:xfrm>
            <a:off x="1981201" y="2800350"/>
            <a:ext cx="8462963" cy="39814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dirty="0">
                <a:effectLst>
                  <a:outerShdw blurRad="38100" dist="38100" dir="2700000" algn="tl">
                    <a:srgbClr val="000000"/>
                  </a:outerShdw>
                </a:effectLst>
                <a:latin typeface="Times New Roman" pitchFamily="18" charset="0"/>
              </a:rPr>
              <a:t>Remember that the member function’s bodies generally appear in a separate </a:t>
            </a:r>
            <a:r>
              <a:rPr lang="en-US" sz="2800" dirty="0" err="1" smtClean="0">
                <a:solidFill>
                  <a:srgbClr val="FC0128"/>
                </a:solidFill>
                <a:effectLst>
                  <a:outerShdw blurRad="38100" dist="38100" dir="2700000" algn="tl">
                    <a:srgbClr val="000000"/>
                  </a:outerShdw>
                </a:effectLst>
                <a:latin typeface="Times New Roman" pitchFamily="18" charset="0"/>
              </a:rPr>
              <a:t>point.cc</a:t>
            </a:r>
            <a:r>
              <a:rPr lang="en-US" sz="2800" dirty="0" smtClean="0">
                <a:effectLst>
                  <a:outerShdw blurRad="38100" dist="38100" dir="2700000" algn="tl">
                    <a:srgbClr val="000000"/>
                  </a:outerShdw>
                </a:effectLst>
                <a:latin typeface="Times New Roman" pitchFamily="18" charset="0"/>
              </a:rPr>
              <a:t> </a:t>
            </a:r>
            <a:r>
              <a:rPr lang="en-US" sz="2800" dirty="0">
                <a:effectLst>
                  <a:outerShdw blurRad="38100" dist="38100" dir="2700000" algn="tl">
                    <a:srgbClr val="000000"/>
                  </a:outerShdw>
                </a:effectLst>
                <a:latin typeface="Times New Roman" pitchFamily="18" charset="0"/>
              </a:rPr>
              <a:t>file.</a:t>
            </a:r>
          </a:p>
        </p:txBody>
      </p:sp>
      <p:sp>
        <p:nvSpPr>
          <p:cNvPr id="61452" name="AutoShape 12"/>
          <p:cNvSpPr>
            <a:spLocks noChangeArrowheads="1"/>
          </p:cNvSpPr>
          <p:nvPr/>
        </p:nvSpPr>
        <p:spPr bwMode="auto">
          <a:xfrm rot="18960000" flipH="1">
            <a:off x="7170738" y="4849814"/>
            <a:ext cx="3219450" cy="1552575"/>
          </a:xfrm>
          <a:prstGeom prst="rightArrow">
            <a:avLst>
              <a:gd name="adj1" fmla="val 50000"/>
              <a:gd name="adj2" fmla="val 103691"/>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Function bodies</a:t>
            </a:r>
          </a:p>
          <a:p>
            <a:pPr algn="ctr"/>
            <a:r>
              <a:rPr lang="en-US" sz="2000" b="1">
                <a:solidFill>
                  <a:schemeClr val="bg2"/>
                </a:solidFill>
              </a:rPr>
              <a:t>will be in .cxx file.</a:t>
            </a:r>
          </a:p>
        </p:txBody>
      </p:sp>
      <p:grpSp>
        <p:nvGrpSpPr>
          <p:cNvPr id="61453" name="Group 13"/>
          <p:cNvGrpSpPr>
            <a:grpSpLocks/>
          </p:cNvGrpSpPr>
          <p:nvPr/>
        </p:nvGrpSpPr>
        <p:grpSpPr bwMode="auto">
          <a:xfrm>
            <a:off x="8534400" y="152401"/>
            <a:ext cx="2057400" cy="1533525"/>
            <a:chOff x="3216" y="1440"/>
            <a:chExt cx="2160" cy="1871"/>
          </a:xfrm>
        </p:grpSpPr>
        <p:sp>
          <p:nvSpPr>
            <p:cNvPr id="6145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1455" name="Group 15"/>
            <p:cNvGrpSpPr>
              <a:grpSpLocks/>
            </p:cNvGrpSpPr>
            <p:nvPr/>
          </p:nvGrpSpPr>
          <p:grpSpPr bwMode="auto">
            <a:xfrm>
              <a:off x="3216" y="1440"/>
              <a:ext cx="2017" cy="1871"/>
              <a:chOff x="3216" y="1056"/>
              <a:chExt cx="2017" cy="1871"/>
            </a:xfrm>
          </p:grpSpPr>
          <p:sp>
            <p:nvSpPr>
              <p:cNvPr id="6145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45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45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45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46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46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46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46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146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146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146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46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1468" name="Rectangle 28"/>
          <p:cNvSpPr>
            <a:spLocks noChangeArrowheads="1"/>
          </p:cNvSpPr>
          <p:nvPr/>
        </p:nvSpPr>
        <p:spPr bwMode="auto">
          <a:xfrm>
            <a:off x="2057400" y="275272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bg2"/>
                </a:solidFill>
              </a:rPr>
              <a:t>     void initialize(double init_x, double init_y);</a:t>
            </a:r>
          </a:p>
          <a:p>
            <a:r>
              <a:rPr lang="en-US" b="1">
                <a:solidFill>
                  <a:schemeClr val="bg2"/>
                </a:solidFill>
              </a:rPr>
              <a:t>     void shift(double dx, double dy);</a:t>
            </a:r>
          </a:p>
          <a:p>
            <a:r>
              <a:rPr lang="en-US" b="1">
                <a:solidFill>
                  <a:schemeClr val="bg2"/>
                </a:solidFill>
              </a:rPr>
              <a:t>     double get_x( )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Tree>
    <p:extLst>
      <p:ext uri="{BB962C8B-B14F-4D97-AF65-F5344CB8AC3E}">
        <p14:creationId xmlns:p14="http://schemas.microsoft.com/office/powerpoint/2010/main" val="36395363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3491" name="Rectangle 3"/>
          <p:cNvSpPr>
            <a:spLocks noChangeArrowheads="1"/>
          </p:cNvSpPr>
          <p:nvPr/>
        </p:nvSpPr>
        <p:spPr bwMode="auto">
          <a:xfrm>
            <a:off x="1984375" y="2800350"/>
            <a:ext cx="8459788" cy="40576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1978026" y="1851026"/>
            <a:ext cx="8397875"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will look at the body of </a:t>
            </a:r>
            <a:r>
              <a:rPr lang="en-US" sz="2800">
                <a:effectLst>
                  <a:outerShdw blurRad="38100" dist="38100" dir="2700000" algn="tl">
                    <a:srgbClr val="000000"/>
                  </a:outerShdw>
                </a:effectLst>
              </a:rPr>
              <a:t>intialize</a:t>
            </a:r>
            <a:r>
              <a:rPr lang="en-US" sz="2800">
                <a:effectLst>
                  <a:outerShdw blurRad="38100" dist="38100" dir="2700000" algn="tl">
                    <a:srgbClr val="000000"/>
                  </a:outerShdw>
                </a:effectLst>
                <a:latin typeface="Times New Roman" pitchFamily="18" charset="0"/>
              </a:rPr>
              <a:t>, which must assign its two arguments to the two private member variables.</a:t>
            </a:r>
          </a:p>
        </p:txBody>
      </p:sp>
      <p:grpSp>
        <p:nvGrpSpPr>
          <p:cNvPr id="63500" name="Group 12"/>
          <p:cNvGrpSpPr>
            <a:grpSpLocks/>
          </p:cNvGrpSpPr>
          <p:nvPr/>
        </p:nvGrpSpPr>
        <p:grpSpPr bwMode="auto">
          <a:xfrm>
            <a:off x="8534400" y="152401"/>
            <a:ext cx="2057400" cy="1533525"/>
            <a:chOff x="3216" y="1440"/>
            <a:chExt cx="2160" cy="1871"/>
          </a:xfrm>
        </p:grpSpPr>
        <p:sp>
          <p:nvSpPr>
            <p:cNvPr id="6350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3502" name="Group 14"/>
            <p:cNvGrpSpPr>
              <a:grpSpLocks/>
            </p:cNvGrpSpPr>
            <p:nvPr/>
          </p:nvGrpSpPr>
          <p:grpSpPr bwMode="auto">
            <a:xfrm>
              <a:off x="3216" y="1440"/>
              <a:ext cx="2017" cy="1871"/>
              <a:chOff x="3216" y="1056"/>
              <a:chExt cx="2017" cy="1871"/>
            </a:xfrm>
          </p:grpSpPr>
          <p:sp>
            <p:nvSpPr>
              <p:cNvPr id="6350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350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350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350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350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350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350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351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351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351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351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3515" name="Rectangle 27"/>
          <p:cNvSpPr>
            <a:spLocks noChangeArrowheads="1"/>
          </p:cNvSpPr>
          <p:nvPr/>
        </p:nvSpPr>
        <p:spPr bwMode="auto">
          <a:xfrm>
            <a:off x="2057400" y="2747963"/>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rgbClr val="FC0128"/>
                </a:solidFill>
              </a:rPr>
              <a:t>     void initialize(double init_x, double init_y);</a:t>
            </a:r>
          </a:p>
          <a:p>
            <a:r>
              <a:rPr lang="en-US" b="1">
                <a:solidFill>
                  <a:schemeClr val="bg2"/>
                </a:solidFill>
              </a:rPr>
              <a:t>     void shift(double dx, double dy);</a:t>
            </a:r>
          </a:p>
          <a:p>
            <a:r>
              <a:rPr lang="en-US" b="1">
                <a:solidFill>
                  <a:schemeClr val="bg2"/>
                </a:solidFill>
              </a:rPr>
              <a:t>     double get_x( )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Tree>
    <p:extLst>
      <p:ext uri="{BB962C8B-B14F-4D97-AF65-F5344CB8AC3E}">
        <p14:creationId xmlns:p14="http://schemas.microsoft.com/office/powerpoint/2010/main" val="284140332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5539" name="Rectangle 3"/>
          <p:cNvSpPr>
            <a:spLocks noChangeArrowheads="1"/>
          </p:cNvSpPr>
          <p:nvPr/>
        </p:nvSpPr>
        <p:spPr bwMode="auto">
          <a:xfrm>
            <a:off x="1912939" y="30480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5540" name="Rectangle 4"/>
          <p:cNvSpPr>
            <a:spLocks noChangeArrowheads="1"/>
          </p:cNvSpPr>
          <p:nvPr/>
        </p:nvSpPr>
        <p:spPr bwMode="auto">
          <a:xfrm>
            <a:off x="1943101" y="30480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point::initialize(double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
        <p:nvSpPr>
          <p:cNvPr id="65547" name="Rectangle 11"/>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function’s body is no different than any other function body.</a:t>
            </a:r>
          </a:p>
        </p:txBody>
      </p:sp>
      <p:sp>
        <p:nvSpPr>
          <p:cNvPr id="65548" name="Rectangle 12"/>
          <p:cNvSpPr>
            <a:spLocks noGrp="1" noChangeArrowheads="1"/>
          </p:cNvSpPr>
          <p:nvPr>
            <p:ph type="body" idx="1"/>
          </p:nvPr>
        </p:nvSpPr>
        <p:spPr>
          <a:xfrm>
            <a:off x="2667001" y="5791201"/>
            <a:ext cx="7019925" cy="835025"/>
          </a:xfrm>
          <a:noFill/>
          <a:ln/>
        </p:spPr>
        <p:txBody>
          <a:bodyPr>
            <a:normAutofit lnSpcReduction="10000"/>
          </a:bodyPr>
          <a:lstStyle/>
          <a:p>
            <a:pPr>
              <a:lnSpc>
                <a:spcPct val="90000"/>
              </a:lnSpc>
              <a:buFont typeface="Monotype Sorts" charset="2"/>
              <a:buNone/>
            </a:pPr>
            <a:r>
              <a:rPr lang="en-US"/>
              <a:t>But there are two special features about a member function’s body . . .</a:t>
            </a:r>
          </a:p>
        </p:txBody>
      </p:sp>
      <p:grpSp>
        <p:nvGrpSpPr>
          <p:cNvPr id="65549" name="Group 13"/>
          <p:cNvGrpSpPr>
            <a:grpSpLocks/>
          </p:cNvGrpSpPr>
          <p:nvPr/>
        </p:nvGrpSpPr>
        <p:grpSpPr bwMode="auto">
          <a:xfrm>
            <a:off x="8534400" y="152401"/>
            <a:ext cx="2057400" cy="1533525"/>
            <a:chOff x="3216" y="1440"/>
            <a:chExt cx="2160" cy="1871"/>
          </a:xfrm>
        </p:grpSpPr>
        <p:sp>
          <p:nvSpPr>
            <p:cNvPr id="6555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5551" name="Group 15"/>
            <p:cNvGrpSpPr>
              <a:grpSpLocks/>
            </p:cNvGrpSpPr>
            <p:nvPr/>
          </p:nvGrpSpPr>
          <p:grpSpPr bwMode="auto">
            <a:xfrm>
              <a:off x="3216" y="1440"/>
              <a:ext cx="2017" cy="1871"/>
              <a:chOff x="3216" y="1056"/>
              <a:chExt cx="2017" cy="1871"/>
            </a:xfrm>
          </p:grpSpPr>
          <p:sp>
            <p:nvSpPr>
              <p:cNvPr id="6555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555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555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555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555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555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555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555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556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556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556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556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23961141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5548">
                                            <p:txEl>
                                              <p:pRg st="0" end="0"/>
                                            </p:txEl>
                                          </p:spTgt>
                                        </p:tgtEl>
                                        <p:attrNameLst>
                                          <p:attrName>style.visibility</p:attrName>
                                        </p:attrNameLst>
                                      </p:cBhvr>
                                      <p:to>
                                        <p:strVal val="visible"/>
                                      </p:to>
                                    </p:set>
                                    <p:animEffect transition="in" filter="randombar(vertical)">
                                      <p:cBhvr>
                                        <p:cTn id="7" dur="500"/>
                                        <p:tgtEl>
                                          <p:spTgt spid="65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7594" name="Rectangle 10"/>
          <p:cNvSpPr>
            <a:spLocks noGrp="1" noChangeArrowheads="1"/>
          </p:cNvSpPr>
          <p:nvPr>
            <p:ph type="body" idx="1"/>
          </p:nvPr>
        </p:nvSpPr>
        <p:spPr>
          <a:xfrm>
            <a:off x="1995489" y="2068514"/>
            <a:ext cx="8181975" cy="835025"/>
          </a:xfrm>
          <a:noFill/>
          <a:ln/>
        </p:spPr>
        <p:txBody>
          <a:bodyPr>
            <a:normAutofit fontScale="77500" lnSpcReduction="20000"/>
          </a:bodyPr>
          <a:lstStyle/>
          <a:p>
            <a:pPr>
              <a:buSzPct val="100000"/>
              <a:buFont typeface="Monotype Sorts" charset="2"/>
              <a:buChar char="Ê"/>
            </a:pPr>
            <a:r>
              <a:rPr lang="en-US"/>
              <a:t>In the heading, the function's name is preceded by the class name and :: - otherwise C++ won't realize this is a class’s member function.</a:t>
            </a:r>
          </a:p>
        </p:txBody>
      </p:sp>
      <p:grpSp>
        <p:nvGrpSpPr>
          <p:cNvPr id="67596" name="Group 12"/>
          <p:cNvGrpSpPr>
            <a:grpSpLocks/>
          </p:cNvGrpSpPr>
          <p:nvPr/>
        </p:nvGrpSpPr>
        <p:grpSpPr bwMode="auto">
          <a:xfrm>
            <a:off x="8534400" y="152401"/>
            <a:ext cx="2057400" cy="1533525"/>
            <a:chOff x="3216" y="1440"/>
            <a:chExt cx="2160" cy="1871"/>
          </a:xfrm>
        </p:grpSpPr>
        <p:sp>
          <p:nvSpPr>
            <p:cNvPr id="6759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7598" name="Group 14"/>
            <p:cNvGrpSpPr>
              <a:grpSpLocks/>
            </p:cNvGrpSpPr>
            <p:nvPr/>
          </p:nvGrpSpPr>
          <p:grpSpPr bwMode="auto">
            <a:xfrm>
              <a:off x="3216" y="1440"/>
              <a:ext cx="2017" cy="1871"/>
              <a:chOff x="3216" y="1056"/>
              <a:chExt cx="2017" cy="1871"/>
            </a:xfrm>
          </p:grpSpPr>
          <p:sp>
            <p:nvSpPr>
              <p:cNvPr id="6759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760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760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760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760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760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760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760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760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760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760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761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7611" name="Rectangle 27"/>
          <p:cNvSpPr>
            <a:spLocks noChangeArrowheads="1"/>
          </p:cNvSpPr>
          <p:nvPr/>
        </p:nvSpPr>
        <p:spPr bwMode="auto">
          <a:xfrm>
            <a:off x="1912939" y="36576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7612" name="Rectangle 28"/>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chemeClr val="accent2"/>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Tree>
    <p:extLst>
      <p:ext uri="{BB962C8B-B14F-4D97-AF65-F5344CB8AC3E}">
        <p14:creationId xmlns:p14="http://schemas.microsoft.com/office/powerpoint/2010/main" val="222745853"/>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9641" name="Rectangle 9"/>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69642" name="Rectangle 10"/>
          <p:cNvSpPr>
            <a:spLocks noChangeArrowheads="1"/>
          </p:cNvSpPr>
          <p:nvPr/>
        </p:nvSpPr>
        <p:spPr bwMode="auto">
          <a:xfrm>
            <a:off x="1784351" y="3635376"/>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69644" name="Group 12"/>
          <p:cNvGrpSpPr>
            <a:grpSpLocks/>
          </p:cNvGrpSpPr>
          <p:nvPr/>
        </p:nvGrpSpPr>
        <p:grpSpPr bwMode="auto">
          <a:xfrm>
            <a:off x="8534400" y="152401"/>
            <a:ext cx="2057400" cy="1533525"/>
            <a:chOff x="3216" y="1440"/>
            <a:chExt cx="2160" cy="1871"/>
          </a:xfrm>
        </p:grpSpPr>
        <p:sp>
          <p:nvSpPr>
            <p:cNvPr id="696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9646" name="Group 14"/>
            <p:cNvGrpSpPr>
              <a:grpSpLocks/>
            </p:cNvGrpSpPr>
            <p:nvPr/>
          </p:nvGrpSpPr>
          <p:grpSpPr bwMode="auto">
            <a:xfrm>
              <a:off x="3216" y="1440"/>
              <a:ext cx="2017" cy="1871"/>
              <a:chOff x="3216" y="1056"/>
              <a:chExt cx="2017" cy="1871"/>
            </a:xfrm>
          </p:grpSpPr>
          <p:sp>
            <p:nvSpPr>
              <p:cNvPr id="696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96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96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96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96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96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96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96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96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96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96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9660" name="Rectangle 28"/>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spTree>
    <p:extLst>
      <p:ext uri="{BB962C8B-B14F-4D97-AF65-F5344CB8AC3E}">
        <p14:creationId xmlns:p14="http://schemas.microsoft.com/office/powerpoint/2010/main" val="165164749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784351" y="3635376"/>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1711" name="Rectangle 31"/>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sp>
        <p:nvSpPr>
          <p:cNvPr id="71683"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1690" name="Rectangle 10"/>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71692" name="AutoShape 12"/>
          <p:cNvSpPr>
            <a:spLocks noChangeArrowheads="1"/>
          </p:cNvSpPr>
          <p:nvPr/>
        </p:nvSpPr>
        <p:spPr bwMode="auto">
          <a:xfrm>
            <a:off x="6338889" y="3198814"/>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1693" name="Rectangle 13"/>
          <p:cNvSpPr>
            <a:spLocks noChangeArrowheads="1"/>
          </p:cNvSpPr>
          <p:nvPr/>
        </p:nvSpPr>
        <p:spPr bwMode="auto">
          <a:xfrm>
            <a:off x="6643689" y="3408364"/>
            <a:ext cx="3932237" cy="2028761"/>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rPr>
              <a:t>But, whose member variables are </a:t>
            </a:r>
          </a:p>
          <a:p>
            <a:pPr>
              <a:spcBef>
                <a:spcPct val="20000"/>
              </a:spcBef>
            </a:pPr>
            <a:r>
              <a:rPr lang="en-US" b="1" i="1">
                <a:solidFill>
                  <a:schemeClr val="bg2"/>
                </a:solidFill>
              </a:rPr>
              <a:t>these?  Are they</a:t>
            </a:r>
          </a:p>
          <a:p>
            <a:pPr>
              <a:spcBef>
                <a:spcPct val="20000"/>
              </a:spcBef>
            </a:pPr>
            <a:r>
              <a:rPr lang="en-US" b="1" i="1">
                <a:solidFill>
                  <a:schemeClr val="bg2"/>
                </a:solidFill>
              </a:rPr>
              <a:t>	p1.x</a:t>
            </a:r>
          </a:p>
          <a:p>
            <a:pPr>
              <a:spcBef>
                <a:spcPct val="20000"/>
              </a:spcBef>
            </a:pPr>
            <a:r>
              <a:rPr lang="en-US" b="1" i="1">
                <a:solidFill>
                  <a:schemeClr val="bg2"/>
                </a:solidFill>
              </a:rPr>
              <a:t>	p1.y</a:t>
            </a:r>
          </a:p>
          <a:p>
            <a:pPr>
              <a:spcBef>
                <a:spcPct val="20000"/>
              </a:spcBef>
            </a:pPr>
            <a:r>
              <a:rPr lang="en-US" b="1" i="1">
                <a:solidFill>
                  <a:schemeClr val="bg2"/>
                </a:solidFill>
              </a:rPr>
              <a:t>  	p2.x</a:t>
            </a:r>
          </a:p>
          <a:p>
            <a:pPr>
              <a:spcBef>
                <a:spcPct val="20000"/>
              </a:spcBef>
            </a:pPr>
            <a:r>
              <a:rPr lang="en-US" b="1" i="1">
                <a:solidFill>
                  <a:schemeClr val="bg2"/>
                </a:solidFill>
              </a:rPr>
              <a:t>	p2.y</a:t>
            </a:r>
          </a:p>
        </p:txBody>
      </p:sp>
      <p:sp>
        <p:nvSpPr>
          <p:cNvPr id="71694" name="Rectangle 14"/>
          <p:cNvSpPr>
            <a:spLocks noChangeArrowheads="1"/>
          </p:cNvSpPr>
          <p:nvPr/>
        </p:nvSpPr>
        <p:spPr bwMode="auto">
          <a:xfrm>
            <a:off x="9415463" y="5378451"/>
            <a:ext cx="503344" cy="920765"/>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5400" b="1" i="1">
                <a:solidFill>
                  <a:schemeClr val="folHlink"/>
                </a:solidFill>
              </a:rPr>
              <a:t>?</a:t>
            </a:r>
          </a:p>
        </p:txBody>
      </p:sp>
      <p:grpSp>
        <p:nvGrpSpPr>
          <p:cNvPr id="71695" name="Group 15"/>
          <p:cNvGrpSpPr>
            <a:grpSpLocks/>
          </p:cNvGrpSpPr>
          <p:nvPr/>
        </p:nvGrpSpPr>
        <p:grpSpPr bwMode="auto">
          <a:xfrm>
            <a:off x="8534400" y="152401"/>
            <a:ext cx="2057400" cy="1533525"/>
            <a:chOff x="3216" y="1440"/>
            <a:chExt cx="2160" cy="1871"/>
          </a:xfrm>
        </p:grpSpPr>
        <p:sp>
          <p:nvSpPr>
            <p:cNvPr id="71696"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1697" name="Group 17"/>
            <p:cNvGrpSpPr>
              <a:grpSpLocks/>
            </p:cNvGrpSpPr>
            <p:nvPr/>
          </p:nvGrpSpPr>
          <p:grpSpPr bwMode="auto">
            <a:xfrm>
              <a:off x="3216" y="1440"/>
              <a:ext cx="2017" cy="1871"/>
              <a:chOff x="3216" y="1056"/>
              <a:chExt cx="2017" cy="1871"/>
            </a:xfrm>
          </p:grpSpPr>
          <p:sp>
            <p:nvSpPr>
              <p:cNvPr id="71698"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1699"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1700"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1701"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1702"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1703"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1704"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1705"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1706"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1707"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1708"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1709"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2551545082"/>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8" name="Group 30"/>
          <p:cNvGrpSpPr>
            <a:grpSpLocks/>
          </p:cNvGrpSpPr>
          <p:nvPr/>
        </p:nvGrpSpPr>
        <p:grpSpPr bwMode="auto">
          <a:xfrm>
            <a:off x="1784351" y="3635376"/>
            <a:ext cx="8810625" cy="2581275"/>
            <a:chOff x="164" y="2290"/>
            <a:chExt cx="5550" cy="1626"/>
          </a:xfrm>
        </p:grpSpPr>
        <p:sp>
          <p:nvSpPr>
            <p:cNvPr id="73730" name="Rectangle 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3757" name="Rectangle 29"/>
            <p:cNvSpPr>
              <a:spLocks noChangeArrowheads="1"/>
            </p:cNvSpPr>
            <p:nvPr/>
          </p:nvSpPr>
          <p:spPr bwMode="auto">
            <a:xfrm>
              <a:off x="264" y="2304"/>
              <a:ext cx="5450" cy="13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grpSp>
      <p:sp>
        <p:nvSpPr>
          <p:cNvPr id="73731"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3738" name="Rectangle 10"/>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73740" name="AutoShape 12"/>
          <p:cNvSpPr>
            <a:spLocks noChangeArrowheads="1"/>
          </p:cNvSpPr>
          <p:nvPr/>
        </p:nvSpPr>
        <p:spPr bwMode="auto">
          <a:xfrm>
            <a:off x="6338889" y="3198814"/>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3741" name="Rectangle 13"/>
          <p:cNvSpPr>
            <a:spLocks noChangeArrowheads="1"/>
          </p:cNvSpPr>
          <p:nvPr/>
        </p:nvSpPr>
        <p:spPr bwMode="auto">
          <a:xfrm>
            <a:off x="6643689" y="3408363"/>
            <a:ext cx="3932237" cy="1881028"/>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rPr>
              <a:t>If we activate </a:t>
            </a:r>
          </a:p>
          <a:p>
            <a:pPr>
              <a:spcBef>
                <a:spcPct val="20000"/>
              </a:spcBef>
            </a:pPr>
            <a:r>
              <a:rPr lang="en-US" b="1" i="1">
                <a:solidFill>
                  <a:schemeClr val="bg2"/>
                </a:solidFill>
              </a:rPr>
              <a:t>	p1.initialize:</a:t>
            </a:r>
          </a:p>
          <a:p>
            <a:pPr lvl="1">
              <a:spcBef>
                <a:spcPct val="20000"/>
              </a:spcBef>
            </a:pPr>
            <a:r>
              <a:rPr lang="en-US" b="1" i="1">
                <a:solidFill>
                  <a:schemeClr val="bg2"/>
                </a:solidFill>
              </a:rPr>
              <a:t>p1.x</a:t>
            </a:r>
          </a:p>
          <a:p>
            <a:pPr lvl="1">
              <a:spcBef>
                <a:spcPct val="20000"/>
              </a:spcBef>
            </a:pPr>
            <a:r>
              <a:rPr lang="en-US" b="1" i="1">
                <a:solidFill>
                  <a:schemeClr val="bg2"/>
                </a:solidFill>
              </a:rPr>
              <a:t>p1.y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grpSp>
        <p:nvGrpSpPr>
          <p:cNvPr id="73742" name="Group 14"/>
          <p:cNvGrpSpPr>
            <a:grpSpLocks/>
          </p:cNvGrpSpPr>
          <p:nvPr/>
        </p:nvGrpSpPr>
        <p:grpSpPr bwMode="auto">
          <a:xfrm>
            <a:off x="8534400" y="152401"/>
            <a:ext cx="2057400" cy="1533525"/>
            <a:chOff x="3216" y="1440"/>
            <a:chExt cx="2160" cy="1871"/>
          </a:xfrm>
        </p:grpSpPr>
        <p:sp>
          <p:nvSpPr>
            <p:cNvPr id="737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3744" name="Group 16"/>
            <p:cNvGrpSpPr>
              <a:grpSpLocks/>
            </p:cNvGrpSpPr>
            <p:nvPr/>
          </p:nvGrpSpPr>
          <p:grpSpPr bwMode="auto">
            <a:xfrm>
              <a:off x="3216" y="1440"/>
              <a:ext cx="2017" cy="1871"/>
              <a:chOff x="3216" y="1056"/>
              <a:chExt cx="2017" cy="1871"/>
            </a:xfrm>
          </p:grpSpPr>
          <p:sp>
            <p:nvSpPr>
              <p:cNvPr id="737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37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37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37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37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37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37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37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37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37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37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37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50564998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Files for the </a:t>
            </a:r>
            <a:r>
              <a:rPr lang="en-US">
                <a:latin typeface="Arial" pitchFamily="34" charset="0"/>
              </a:rPr>
              <a:t>point</a:t>
            </a:r>
            <a:r>
              <a:rPr lang="en-US"/>
              <a:t> ADT	</a:t>
            </a:r>
          </a:p>
        </p:txBody>
      </p:sp>
      <p:sp>
        <p:nvSpPr>
          <p:cNvPr id="30729" name="Rectangle 9"/>
          <p:cNvSpPr>
            <a:spLocks noGrp="1" noChangeArrowheads="1"/>
          </p:cNvSpPr>
          <p:nvPr>
            <p:ph type="body" sz="half" idx="1"/>
          </p:nvPr>
        </p:nvSpPr>
        <p:spPr>
          <a:xfrm>
            <a:off x="2209801" y="1876425"/>
            <a:ext cx="4792663" cy="4114800"/>
          </a:xfrm>
          <a:noFill/>
          <a:ln/>
        </p:spPr>
        <p:txBody>
          <a:bodyPr/>
          <a:lstStyle/>
          <a:p>
            <a:r>
              <a:rPr lang="en-US" sz="2400"/>
              <a:t>The </a:t>
            </a:r>
            <a:r>
              <a:rPr lang="en-US" sz="2400">
                <a:latin typeface="Arial" pitchFamily="34" charset="0"/>
              </a:rPr>
              <a:t>point</a:t>
            </a:r>
            <a:r>
              <a:rPr lang="en-US" sz="2400"/>
              <a:t> class definition, which we have just seen, is placed with documentation in a file called </a:t>
            </a:r>
            <a:r>
              <a:rPr lang="en-US" sz="2400" u="sng">
                <a:solidFill>
                  <a:srgbClr val="FC0128"/>
                </a:solidFill>
              </a:rPr>
              <a:t>point.h</a:t>
            </a:r>
            <a:r>
              <a:rPr lang="en-US" sz="2400"/>
              <a:t>, outlined here.</a:t>
            </a:r>
          </a:p>
          <a:p>
            <a:r>
              <a:rPr lang="en-US" sz="2400"/>
              <a:t>The implementations of the                                      four member functions will be placed in a separate file called </a:t>
            </a:r>
            <a:r>
              <a:rPr lang="en-US" sz="2400" u="sng">
                <a:solidFill>
                  <a:srgbClr val="FC0128"/>
                </a:solidFill>
              </a:rPr>
              <a:t>point.cxx</a:t>
            </a:r>
            <a:r>
              <a:rPr lang="en-US" sz="2400"/>
              <a:t>, which we will examine in a few minutes.</a:t>
            </a:r>
          </a:p>
        </p:txBody>
      </p:sp>
      <p:sp>
        <p:nvSpPr>
          <p:cNvPr id="30730" name="Rectangle 10"/>
          <p:cNvSpPr>
            <a:spLocks noChangeArrowheads="1"/>
          </p:cNvSpPr>
          <p:nvPr/>
        </p:nvSpPr>
        <p:spPr bwMode="auto">
          <a:xfrm>
            <a:off x="7027863" y="2030413"/>
            <a:ext cx="3416300" cy="3695700"/>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7227888" y="2274889"/>
            <a:ext cx="3035300" cy="146367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sz="2000">
                <a:solidFill>
                  <a:schemeClr val="bg2"/>
                </a:solidFill>
              </a:rPr>
              <a:t>Documentation:</a:t>
            </a:r>
          </a:p>
          <a:p>
            <a:pPr algn="ctr"/>
            <a:r>
              <a:rPr lang="en-US" sz="2000">
                <a:solidFill>
                  <a:schemeClr val="bg2"/>
                </a:solidFill>
              </a:rPr>
              <a:t>(Preconditions and </a:t>
            </a:r>
          </a:p>
          <a:p>
            <a:pPr algn="ctr"/>
            <a:r>
              <a:rPr lang="en-US" sz="2000">
                <a:solidFill>
                  <a:schemeClr val="bg2"/>
                </a:solidFill>
              </a:rPr>
              <a:t>Postconditions)</a:t>
            </a:r>
          </a:p>
        </p:txBody>
      </p:sp>
      <p:sp>
        <p:nvSpPr>
          <p:cNvPr id="30732" name="Rectangle 12"/>
          <p:cNvSpPr>
            <a:spLocks noChangeArrowheads="1"/>
          </p:cNvSpPr>
          <p:nvPr/>
        </p:nvSpPr>
        <p:spPr bwMode="auto">
          <a:xfrm>
            <a:off x="7227888" y="4022725"/>
            <a:ext cx="3035300" cy="1485900"/>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sz="2000">
                <a:solidFill>
                  <a:schemeClr val="bg2"/>
                </a:solidFill>
              </a:rPr>
              <a:t>Class definition:</a:t>
            </a:r>
          </a:p>
          <a:p>
            <a:pPr marL="290513" indent="-127000">
              <a:buSzPct val="100000"/>
              <a:buFontTx/>
              <a:buChar char="•"/>
            </a:pPr>
            <a:r>
              <a:rPr lang="en-US">
                <a:solidFill>
                  <a:schemeClr val="bg2"/>
                </a:solidFill>
              </a:rPr>
              <a:t>point</a:t>
            </a:r>
            <a:r>
              <a:rPr lang="en-US" sz="2000">
                <a:solidFill>
                  <a:schemeClr val="bg2"/>
                </a:solidFill>
              </a:rPr>
              <a:t> class </a:t>
            </a:r>
          </a:p>
          <a:p>
            <a:pPr marL="290513" indent="-127000"/>
            <a:r>
              <a:rPr lang="en-US" sz="2000">
                <a:solidFill>
                  <a:schemeClr val="bg2"/>
                </a:solidFill>
              </a:rPr>
              <a:t>  definition which we </a:t>
            </a:r>
          </a:p>
          <a:p>
            <a:pPr marL="290513" indent="-127000"/>
            <a:r>
              <a:rPr lang="en-US" sz="2000">
                <a:solidFill>
                  <a:schemeClr val="bg2"/>
                </a:solidFill>
              </a:rPr>
              <a:t>  have already seen</a:t>
            </a:r>
          </a:p>
        </p:txBody>
      </p:sp>
      <p:grpSp>
        <p:nvGrpSpPr>
          <p:cNvPr id="30733" name="Group 13"/>
          <p:cNvGrpSpPr>
            <a:grpSpLocks/>
          </p:cNvGrpSpPr>
          <p:nvPr/>
        </p:nvGrpSpPr>
        <p:grpSpPr bwMode="auto">
          <a:xfrm>
            <a:off x="8534400" y="152401"/>
            <a:ext cx="2057400" cy="1533525"/>
            <a:chOff x="3216" y="1440"/>
            <a:chExt cx="2160" cy="1871"/>
          </a:xfrm>
        </p:grpSpPr>
        <p:sp>
          <p:nvSpPr>
            <p:cNvPr id="3073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0735" name="Group 15"/>
            <p:cNvGrpSpPr>
              <a:grpSpLocks/>
            </p:cNvGrpSpPr>
            <p:nvPr/>
          </p:nvGrpSpPr>
          <p:grpSpPr bwMode="auto">
            <a:xfrm>
              <a:off x="3216" y="1440"/>
              <a:ext cx="2017" cy="1871"/>
              <a:chOff x="3216" y="1056"/>
              <a:chExt cx="2017" cy="1871"/>
            </a:xfrm>
          </p:grpSpPr>
          <p:sp>
            <p:nvSpPr>
              <p:cNvPr id="3073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073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073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073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074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074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074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074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074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074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074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074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429420870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	</a:t>
            </a:r>
          </a:p>
        </p:txBody>
      </p:sp>
      <p:sp>
        <p:nvSpPr>
          <p:cNvPr id="32771" name="Rectangle 3"/>
          <p:cNvSpPr>
            <a:spLocks noGrp="1" noChangeArrowheads="1"/>
          </p:cNvSpPr>
          <p:nvPr>
            <p:ph type="body" sz="half" idx="1"/>
          </p:nvPr>
        </p:nvSpPr>
        <p:spPr>
          <a:xfrm>
            <a:off x="2209801" y="1981200"/>
            <a:ext cx="2943225" cy="4114800"/>
          </a:xfrm>
          <a:noFill/>
          <a:ln/>
        </p:spPr>
        <p:txBody>
          <a:bodyPr/>
          <a:lstStyle/>
          <a:p>
            <a:pPr>
              <a:lnSpc>
                <a:spcPct val="90000"/>
              </a:lnSpc>
            </a:pPr>
            <a:r>
              <a:rPr lang="en-US"/>
              <a:t>A program that wants to use the </a:t>
            </a:r>
            <a:r>
              <a:rPr lang="en-US">
                <a:latin typeface="Arial" pitchFamily="34" charset="0"/>
              </a:rPr>
              <a:t>point</a:t>
            </a:r>
            <a:r>
              <a:rPr lang="en-US"/>
              <a:t> ADT must </a:t>
            </a:r>
            <a:r>
              <a:rPr lang="en-US" b="1"/>
              <a:t>include</a:t>
            </a:r>
            <a:r>
              <a:rPr lang="en-US"/>
              <a:t> the point.h header file (along with its other header inclusions).</a:t>
            </a:r>
          </a:p>
          <a:p>
            <a:pPr>
              <a:lnSpc>
                <a:spcPct val="90000"/>
              </a:lnSpc>
            </a:pPr>
            <a:r>
              <a:rPr lang="en-US"/>
              <a:t>File </a:t>
            </a:r>
            <a:r>
              <a:rPr lang="en-US">
                <a:solidFill>
                  <a:srgbClr val="FC0128"/>
                </a:solidFill>
              </a:rPr>
              <a:t>pointmain1.cxx</a:t>
            </a:r>
          </a:p>
        </p:txBody>
      </p:sp>
      <p:sp>
        <p:nvSpPr>
          <p:cNvPr id="32772"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5389563" y="2157413"/>
            <a:ext cx="4913312" cy="16129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a:t>
            </a:r>
          </a:p>
        </p:txBody>
      </p:sp>
      <p:grpSp>
        <p:nvGrpSpPr>
          <p:cNvPr id="32780" name="Group 12"/>
          <p:cNvGrpSpPr>
            <a:grpSpLocks/>
          </p:cNvGrpSpPr>
          <p:nvPr/>
        </p:nvGrpSpPr>
        <p:grpSpPr bwMode="auto">
          <a:xfrm>
            <a:off x="8534400" y="152401"/>
            <a:ext cx="2057400" cy="1533525"/>
            <a:chOff x="3216" y="1440"/>
            <a:chExt cx="2160" cy="1871"/>
          </a:xfrm>
        </p:grpSpPr>
        <p:sp>
          <p:nvSpPr>
            <p:cNvPr id="3278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2782" name="Group 14"/>
            <p:cNvGrpSpPr>
              <a:grpSpLocks/>
            </p:cNvGrpSpPr>
            <p:nvPr/>
          </p:nvGrpSpPr>
          <p:grpSpPr bwMode="auto">
            <a:xfrm>
              <a:off x="3216" y="1440"/>
              <a:ext cx="2017" cy="1871"/>
              <a:chOff x="3216" y="1056"/>
              <a:chExt cx="2017" cy="1871"/>
            </a:xfrm>
          </p:grpSpPr>
          <p:sp>
            <p:nvSpPr>
              <p:cNvPr id="3278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278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278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278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278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278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279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279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279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279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279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22159538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 Classes and ADTs</a:t>
            </a:r>
          </a:p>
        </p:txBody>
      </p:sp>
      <p:sp>
        <p:nvSpPr>
          <p:cNvPr id="92163" name="Rectangle 3"/>
          <p:cNvSpPr>
            <a:spLocks noGrp="1" noChangeArrowheads="1"/>
          </p:cNvSpPr>
          <p:nvPr>
            <p:ph type="body" idx="1"/>
          </p:nvPr>
        </p:nvSpPr>
        <p:spPr/>
        <p:txBody>
          <a:bodyPr/>
          <a:lstStyle/>
          <a:p>
            <a:pPr>
              <a:lnSpc>
                <a:spcPct val="90000"/>
              </a:lnSpc>
            </a:pPr>
            <a:r>
              <a:rPr lang="en-US" dirty="0"/>
              <a:t> Class</a:t>
            </a:r>
          </a:p>
          <a:p>
            <a:pPr lvl="1">
              <a:lnSpc>
                <a:spcPct val="90000"/>
              </a:lnSpc>
            </a:pPr>
            <a:r>
              <a:rPr lang="en-US" dirty="0"/>
              <a:t>Mechanism to create objects and member functions</a:t>
            </a:r>
          </a:p>
          <a:p>
            <a:pPr lvl="1">
              <a:lnSpc>
                <a:spcPct val="90000"/>
              </a:lnSpc>
            </a:pPr>
            <a:r>
              <a:rPr lang="en-US" dirty="0"/>
              <a:t>Support information hiding</a:t>
            </a:r>
          </a:p>
          <a:p>
            <a:pPr>
              <a:lnSpc>
                <a:spcPct val="90000"/>
              </a:lnSpc>
            </a:pPr>
            <a:r>
              <a:rPr lang="en-US" dirty="0"/>
              <a:t>Abstract Date Types (ADTs)</a:t>
            </a:r>
          </a:p>
          <a:p>
            <a:pPr marL="457200" lvl="1" indent="0">
              <a:lnSpc>
                <a:spcPct val="90000"/>
              </a:lnSpc>
              <a:buNone/>
            </a:pPr>
            <a:r>
              <a:rPr lang="en-US" dirty="0"/>
              <a:t> </a:t>
            </a:r>
            <a:r>
              <a:rPr lang="en-US" dirty="0"/>
              <a:t>-</a:t>
            </a:r>
            <a:r>
              <a:rPr lang="en-US" dirty="0" smtClean="0"/>
              <a:t>mathematical </a:t>
            </a:r>
            <a:r>
              <a:rPr lang="en-US" dirty="0"/>
              <a:t>data </a:t>
            </a:r>
            <a:r>
              <a:rPr lang="en-US" dirty="0" smtClean="0"/>
              <a:t>type or abstraction, can be defined without implementation details</a:t>
            </a:r>
            <a:endParaRPr lang="en-US" dirty="0"/>
          </a:p>
          <a:p>
            <a:pPr marL="457200" lvl="1" indent="0">
              <a:lnSpc>
                <a:spcPct val="90000"/>
              </a:lnSpc>
              <a:buNone/>
            </a:pPr>
            <a:r>
              <a:rPr lang="en-US" dirty="0" smtClean="0"/>
              <a:t>-Class </a:t>
            </a:r>
            <a:r>
              <a:rPr lang="en-US" dirty="0"/>
              <a:t>i</a:t>
            </a:r>
            <a:r>
              <a:rPr lang="en-US" dirty="0" smtClean="0"/>
              <a:t>s similar to an </a:t>
            </a:r>
            <a:r>
              <a:rPr lang="en-US" dirty="0"/>
              <a:t>ADT </a:t>
            </a:r>
            <a:r>
              <a:rPr lang="en-US" dirty="0" smtClean="0"/>
              <a:t>in that </a:t>
            </a:r>
            <a:r>
              <a:rPr lang="en-US" dirty="0"/>
              <a:t>programmers can use without knowing how the member functions are implemented  - i.e. with information </a:t>
            </a:r>
            <a:r>
              <a:rPr lang="en-US" dirty="0" smtClean="0"/>
              <a:t>hiding. However, a class is defined with the implementation of member functions.</a:t>
            </a:r>
          </a:p>
        </p:txBody>
      </p:sp>
    </p:spTree>
    <p:extLst>
      <p:ext uri="{BB962C8B-B14F-4D97-AF65-F5344CB8AC3E}">
        <p14:creationId xmlns:p14="http://schemas.microsoft.com/office/powerpoint/2010/main" val="394434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4819" name="Rectangle 3"/>
          <p:cNvSpPr>
            <a:spLocks noGrp="1" noChangeArrowheads="1"/>
          </p:cNvSpPr>
          <p:nvPr>
            <p:ph type="body" sz="half" idx="1"/>
          </p:nvPr>
        </p:nvSpPr>
        <p:spPr>
          <a:xfrm>
            <a:off x="2209801" y="1981200"/>
            <a:ext cx="3287713" cy="4114800"/>
          </a:xfrm>
          <a:noFill/>
          <a:ln/>
        </p:spPr>
        <p:txBody>
          <a:bodyPr/>
          <a:lstStyle/>
          <a:p>
            <a:r>
              <a:rPr lang="en-US"/>
              <a:t>Just for illustration, the example program will declare two </a:t>
            </a:r>
            <a:r>
              <a:rPr lang="en-US">
                <a:latin typeface="Arial" pitchFamily="34" charset="0"/>
              </a:rPr>
              <a:t>point</a:t>
            </a:r>
            <a:r>
              <a:rPr lang="en-US"/>
              <a:t> variables named p1 and p2.</a:t>
            </a:r>
          </a:p>
        </p:txBody>
      </p:sp>
      <p:sp>
        <p:nvSpPr>
          <p:cNvPr id="34826"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p>
        </p:txBody>
      </p:sp>
      <p:grpSp>
        <p:nvGrpSpPr>
          <p:cNvPr id="34828" name="Group 12"/>
          <p:cNvGrpSpPr>
            <a:grpSpLocks/>
          </p:cNvGrpSpPr>
          <p:nvPr/>
        </p:nvGrpSpPr>
        <p:grpSpPr bwMode="auto">
          <a:xfrm>
            <a:off x="8534400" y="152401"/>
            <a:ext cx="2057400" cy="1533525"/>
            <a:chOff x="3216" y="1440"/>
            <a:chExt cx="2160" cy="1871"/>
          </a:xfrm>
        </p:grpSpPr>
        <p:sp>
          <p:nvSpPr>
            <p:cNvPr id="3482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4830" name="Group 14"/>
            <p:cNvGrpSpPr>
              <a:grpSpLocks/>
            </p:cNvGrpSpPr>
            <p:nvPr/>
          </p:nvGrpSpPr>
          <p:grpSpPr bwMode="auto">
            <a:xfrm>
              <a:off x="3216" y="1440"/>
              <a:ext cx="2017" cy="1871"/>
              <a:chOff x="3216" y="1056"/>
              <a:chExt cx="2017" cy="1871"/>
            </a:xfrm>
          </p:grpSpPr>
          <p:sp>
            <p:nvSpPr>
              <p:cNvPr id="3483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483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483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483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483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483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483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483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483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484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484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484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21847491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6867" name="Rectangle 3"/>
          <p:cNvSpPr>
            <a:spLocks noGrp="1" noChangeArrowheads="1"/>
          </p:cNvSpPr>
          <p:nvPr>
            <p:ph type="body" sz="half" idx="1"/>
          </p:nvPr>
        </p:nvSpPr>
        <p:spPr>
          <a:xfrm>
            <a:off x="2209801" y="1981200"/>
            <a:ext cx="3287713" cy="4114800"/>
          </a:xfrm>
          <a:noFill/>
          <a:ln/>
        </p:spPr>
        <p:txBody>
          <a:bodyPr/>
          <a:lstStyle/>
          <a:p>
            <a:r>
              <a:rPr lang="en-US"/>
              <a:t>Just for illustration, the example program will declare two </a:t>
            </a:r>
            <a:r>
              <a:rPr lang="en-US">
                <a:latin typeface="Arial" pitchFamily="34" charset="0"/>
              </a:rPr>
              <a:t>point</a:t>
            </a:r>
            <a:r>
              <a:rPr lang="en-US"/>
              <a:t> </a:t>
            </a:r>
            <a:r>
              <a:rPr lang="en-US" u="sng"/>
              <a:t>objects</a:t>
            </a:r>
            <a:r>
              <a:rPr lang="en-US">
                <a:solidFill>
                  <a:schemeClr val="folHlink"/>
                </a:solidFill>
              </a:rPr>
              <a:t> </a:t>
            </a:r>
            <a:r>
              <a:rPr lang="en-US"/>
              <a:t>named p1 and p2.</a:t>
            </a:r>
          </a:p>
        </p:txBody>
      </p:sp>
      <p:sp>
        <p:nvSpPr>
          <p:cNvPr id="36874"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p>
        </p:txBody>
      </p:sp>
      <p:grpSp>
        <p:nvGrpSpPr>
          <p:cNvPr id="36876" name="Group 12"/>
          <p:cNvGrpSpPr>
            <a:grpSpLocks/>
          </p:cNvGrpSpPr>
          <p:nvPr/>
        </p:nvGrpSpPr>
        <p:grpSpPr bwMode="auto">
          <a:xfrm>
            <a:off x="8534400" y="152401"/>
            <a:ext cx="2057400" cy="1533525"/>
            <a:chOff x="3216" y="1440"/>
            <a:chExt cx="2160" cy="1871"/>
          </a:xfrm>
        </p:grpSpPr>
        <p:sp>
          <p:nvSpPr>
            <p:cNvPr id="3687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6878" name="Group 14"/>
            <p:cNvGrpSpPr>
              <a:grpSpLocks/>
            </p:cNvGrpSpPr>
            <p:nvPr/>
          </p:nvGrpSpPr>
          <p:grpSpPr bwMode="auto">
            <a:xfrm>
              <a:off x="3216" y="1440"/>
              <a:ext cx="2017" cy="1871"/>
              <a:chOff x="3216" y="1056"/>
              <a:chExt cx="2017" cy="1871"/>
            </a:xfrm>
          </p:grpSpPr>
          <p:sp>
            <p:nvSpPr>
              <p:cNvPr id="3687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688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688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688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688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688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688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688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688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688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689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mc:AlternateContent xmlns:mc="http://schemas.openxmlformats.org/markup-compatibility/2006" xmlns:p14="http://schemas.microsoft.com/office/powerpoint/2010/main">
        <mc:Choice Requires="p14">
          <p:contentPart p14:bwMode="auto" r:id="rId3">
            <p14:nvContentPartPr>
              <p14:cNvPr id="36891" name="Ink 27"/>
              <p14:cNvContentPartPr>
                <a14:cpLocks xmlns:a14="http://schemas.microsoft.com/office/drawing/2010/main" noRot="1" noChangeAspect="1" noEditPoints="1" noChangeArrowheads="1" noChangeShapeType="1"/>
              </p14:cNvContentPartPr>
              <p14:nvPr/>
            </p14:nvContentPartPr>
            <p14:xfrm>
              <a:off x="5551489" y="5983288"/>
              <a:ext cx="103187" cy="284162"/>
            </p14:xfrm>
          </p:contentPart>
        </mc:Choice>
        <mc:Fallback xmlns="">
          <p:pic>
            <p:nvPicPr>
              <p:cNvPr id="36891" name="Ink 27"/>
              <p:cNvPicPr>
                <a:picLocks noRot="1" noChangeAspect="1" noEditPoints="1" noChangeArrowheads="1" noChangeShapeType="1"/>
              </p:cNvPicPr>
              <p:nvPr/>
            </p:nvPicPr>
            <p:blipFill>
              <a:blip r:embed="rId4"/>
              <a:stretch>
                <a:fillRect/>
              </a:stretch>
            </p:blipFill>
            <p:spPr>
              <a:xfrm>
                <a:off x="5542141" y="5973924"/>
                <a:ext cx="121883" cy="302890"/>
              </a:xfrm>
              <a:prstGeom prst="rect">
                <a:avLst/>
              </a:prstGeom>
            </p:spPr>
          </p:pic>
        </mc:Fallback>
      </mc:AlternateContent>
    </p:spTree>
    <p:extLst>
      <p:ext uri="{BB962C8B-B14F-4D97-AF65-F5344CB8AC3E}">
        <p14:creationId xmlns:p14="http://schemas.microsoft.com/office/powerpoint/2010/main" val="1937683084"/>
      </p:ext>
    </p:extLst>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8915" name="Rectangle 3"/>
          <p:cNvSpPr>
            <a:spLocks noGrp="1" noChangeArrowheads="1"/>
          </p:cNvSpPr>
          <p:nvPr>
            <p:ph type="body" sz="half" idx="1"/>
          </p:nvPr>
        </p:nvSpPr>
        <p:spPr>
          <a:xfrm>
            <a:off x="2209800" y="1981200"/>
            <a:ext cx="2979738" cy="4114800"/>
          </a:xfrm>
          <a:noFill/>
          <a:ln/>
        </p:spPr>
        <p:txBody>
          <a:bodyPr/>
          <a:lstStyle/>
          <a:p>
            <a:r>
              <a:rPr lang="en-US"/>
              <a:t>The program starts by     calling the     initialize member function for p1.</a:t>
            </a:r>
          </a:p>
        </p:txBody>
      </p:sp>
      <p:sp>
        <p:nvSpPr>
          <p:cNvPr id="38922"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5389563" y="2157414"/>
            <a:ext cx="4913312" cy="2954337"/>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2800" b="1">
                <a:solidFill>
                  <a:schemeClr val="accent2"/>
                </a:solidFill>
              </a:rPr>
              <a:t>.</a:t>
            </a:r>
            <a:r>
              <a:rPr lang="en-US" sz="2000" b="1">
                <a:solidFill>
                  <a:schemeClr val="accent2"/>
                </a:solidFill>
              </a:rPr>
              <a:t>initialize(-1.0, 0.8);</a:t>
            </a:r>
          </a:p>
        </p:txBody>
      </p:sp>
      <p:grpSp>
        <p:nvGrpSpPr>
          <p:cNvPr id="38924" name="Group 12"/>
          <p:cNvGrpSpPr>
            <a:grpSpLocks/>
          </p:cNvGrpSpPr>
          <p:nvPr/>
        </p:nvGrpSpPr>
        <p:grpSpPr bwMode="auto">
          <a:xfrm>
            <a:off x="8534400" y="152401"/>
            <a:ext cx="2057400" cy="1533525"/>
            <a:chOff x="3216" y="1440"/>
            <a:chExt cx="2160" cy="1871"/>
          </a:xfrm>
        </p:grpSpPr>
        <p:sp>
          <p:nvSpPr>
            <p:cNvPr id="3892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8926" name="Group 14"/>
            <p:cNvGrpSpPr>
              <a:grpSpLocks/>
            </p:cNvGrpSpPr>
            <p:nvPr/>
          </p:nvGrpSpPr>
          <p:grpSpPr bwMode="auto">
            <a:xfrm>
              <a:off x="3216" y="1440"/>
              <a:ext cx="2017" cy="1871"/>
              <a:chOff x="3216" y="1056"/>
              <a:chExt cx="2017" cy="1871"/>
            </a:xfrm>
          </p:grpSpPr>
          <p:sp>
            <p:nvSpPr>
              <p:cNvPr id="3892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892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892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893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893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893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893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893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893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893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893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893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4314667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0963" name="Rectangle 3"/>
          <p:cNvSpPr>
            <a:spLocks noGrp="1" noChangeArrowheads="1"/>
          </p:cNvSpPr>
          <p:nvPr>
            <p:ph type="body" sz="half" idx="1"/>
          </p:nvPr>
        </p:nvSpPr>
        <p:spPr>
          <a:xfrm>
            <a:off x="2209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40970"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5389563" y="2157414"/>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3600" b="1">
                <a:solidFill>
                  <a:schemeClr val="accent2"/>
                </a:solidFill>
              </a:rPr>
              <a:t>.</a:t>
            </a:r>
            <a:r>
              <a:rPr lang="en-US" sz="2000" b="1">
                <a:solidFill>
                  <a:schemeClr val="accent2"/>
                </a:solidFill>
              </a:rPr>
              <a:t>initialize(-1.0,  0.8);</a:t>
            </a:r>
          </a:p>
        </p:txBody>
      </p:sp>
      <p:grpSp>
        <p:nvGrpSpPr>
          <p:cNvPr id="40972" name="Group 12"/>
          <p:cNvGrpSpPr>
            <a:grpSpLocks/>
          </p:cNvGrpSpPr>
          <p:nvPr/>
        </p:nvGrpSpPr>
        <p:grpSpPr bwMode="auto">
          <a:xfrm>
            <a:off x="8534400" y="152401"/>
            <a:ext cx="2057400" cy="1533525"/>
            <a:chOff x="3216" y="1440"/>
            <a:chExt cx="2160" cy="1871"/>
          </a:xfrm>
        </p:grpSpPr>
        <p:sp>
          <p:nvSpPr>
            <p:cNvPr id="4097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0974" name="Group 14"/>
            <p:cNvGrpSpPr>
              <a:grpSpLocks/>
            </p:cNvGrpSpPr>
            <p:nvPr/>
          </p:nvGrpSpPr>
          <p:grpSpPr bwMode="auto">
            <a:xfrm>
              <a:off x="3216" y="1440"/>
              <a:ext cx="2017" cy="1871"/>
              <a:chOff x="3216" y="1056"/>
              <a:chExt cx="2017" cy="1871"/>
            </a:xfrm>
          </p:grpSpPr>
          <p:sp>
            <p:nvSpPr>
              <p:cNvPr id="4097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097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097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097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097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098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098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098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098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098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098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098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401720170"/>
      </p:ext>
    </p:extLst>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3011"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Ê"/>
            </a:pPr>
            <a:r>
              <a:rPr lang="en-US"/>
              <a:t>The member function activation consists of four parts, starting with the object name.</a:t>
            </a:r>
          </a:p>
        </p:txBody>
      </p:sp>
      <p:sp>
        <p:nvSpPr>
          <p:cNvPr id="43018"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a:t>
            </a:r>
          </a:p>
          <a:p>
            <a:r>
              <a:rPr lang="en-US" sz="2000" b="1">
                <a:solidFill>
                  <a:schemeClr val="bg2"/>
                </a:solidFill>
              </a:rPr>
              <a:t>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accent2"/>
                </a:solidFill>
              </a:rPr>
              <a:t>    p1</a:t>
            </a:r>
            <a:r>
              <a:rPr lang="en-US" sz="3600" b="1">
                <a:solidFill>
                  <a:schemeClr val="bg2"/>
                </a:solidFill>
              </a:rPr>
              <a:t>.</a:t>
            </a:r>
            <a:r>
              <a:rPr lang="en-US" sz="2000" b="1">
                <a:solidFill>
                  <a:schemeClr val="bg2"/>
                </a:solidFill>
              </a:rPr>
              <a:t>initialize(-1.0, 0.8);</a:t>
            </a:r>
          </a:p>
        </p:txBody>
      </p:sp>
      <p:sp>
        <p:nvSpPr>
          <p:cNvPr id="43020" name="AutoShape 12"/>
          <p:cNvSpPr>
            <a:spLocks noChangeArrowheads="1"/>
          </p:cNvSpPr>
          <p:nvPr/>
        </p:nvSpPr>
        <p:spPr bwMode="auto">
          <a:xfrm rot="20160000">
            <a:off x="2286001" y="4876800"/>
            <a:ext cx="3730625" cy="895350"/>
          </a:xfrm>
          <a:prstGeom prst="rightArrow">
            <a:avLst>
              <a:gd name="adj1" fmla="val 50000"/>
              <a:gd name="adj2" fmla="val 208353"/>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Name of the object</a:t>
            </a:r>
          </a:p>
        </p:txBody>
      </p:sp>
      <p:grpSp>
        <p:nvGrpSpPr>
          <p:cNvPr id="43021" name="Group 13"/>
          <p:cNvGrpSpPr>
            <a:grpSpLocks/>
          </p:cNvGrpSpPr>
          <p:nvPr/>
        </p:nvGrpSpPr>
        <p:grpSpPr bwMode="auto">
          <a:xfrm>
            <a:off x="8534400" y="152401"/>
            <a:ext cx="2057400" cy="1533525"/>
            <a:chOff x="3216" y="1440"/>
            <a:chExt cx="2160" cy="1871"/>
          </a:xfrm>
        </p:grpSpPr>
        <p:sp>
          <p:nvSpPr>
            <p:cNvPr id="43022"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3023" name="Group 15"/>
            <p:cNvGrpSpPr>
              <a:grpSpLocks/>
            </p:cNvGrpSpPr>
            <p:nvPr/>
          </p:nvGrpSpPr>
          <p:grpSpPr bwMode="auto">
            <a:xfrm>
              <a:off x="3216" y="1440"/>
              <a:ext cx="2017" cy="1871"/>
              <a:chOff x="3216" y="1056"/>
              <a:chExt cx="2017" cy="1871"/>
            </a:xfrm>
          </p:grpSpPr>
          <p:sp>
            <p:nvSpPr>
              <p:cNvPr id="43024"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3025"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3026"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3027"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3028"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3029"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3030"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3031"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3032"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3033"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3034"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3035"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2642890865"/>
      </p:ext>
    </p:extLst>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5059"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Ë"/>
            </a:pPr>
            <a:r>
              <a:rPr lang="en-US"/>
              <a:t>The instance  (object) name is followed by a period.</a:t>
            </a:r>
          </a:p>
        </p:txBody>
      </p:sp>
      <p:sp>
        <p:nvSpPr>
          <p:cNvPr id="45066" name="Rectangle 10"/>
          <p:cNvSpPr>
            <a:spLocks noChangeArrowheads="1"/>
          </p:cNvSpPr>
          <p:nvPr/>
        </p:nvSpPr>
        <p:spPr bwMode="auto">
          <a:xfrm>
            <a:off x="5176839" y="2222500"/>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accent2"/>
                </a:solidFill>
              </a:rPr>
              <a:t>.</a:t>
            </a:r>
            <a:r>
              <a:rPr lang="en-US" sz="2000" b="1">
                <a:solidFill>
                  <a:schemeClr val="bg2"/>
                </a:solidFill>
              </a:rPr>
              <a:t>initialize(-1.0, 0.8);</a:t>
            </a:r>
          </a:p>
        </p:txBody>
      </p:sp>
      <p:sp>
        <p:nvSpPr>
          <p:cNvPr id="45068" name="AutoShape 12"/>
          <p:cNvSpPr>
            <a:spLocks noChangeArrowheads="1"/>
          </p:cNvSpPr>
          <p:nvPr/>
        </p:nvSpPr>
        <p:spPr bwMode="auto">
          <a:xfrm rot="18000000">
            <a:off x="4556126" y="5121276"/>
            <a:ext cx="2016125" cy="765175"/>
          </a:xfrm>
          <a:prstGeom prst="rightArrow">
            <a:avLst>
              <a:gd name="adj1" fmla="val 50000"/>
              <a:gd name="adj2" fmla="val 131755"/>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A Period</a:t>
            </a:r>
          </a:p>
        </p:txBody>
      </p:sp>
      <p:grpSp>
        <p:nvGrpSpPr>
          <p:cNvPr id="45069" name="Group 13"/>
          <p:cNvGrpSpPr>
            <a:grpSpLocks/>
          </p:cNvGrpSpPr>
          <p:nvPr/>
        </p:nvGrpSpPr>
        <p:grpSpPr bwMode="auto">
          <a:xfrm>
            <a:off x="8534400" y="152401"/>
            <a:ext cx="2057400" cy="1533525"/>
            <a:chOff x="3216" y="1440"/>
            <a:chExt cx="2160" cy="1871"/>
          </a:xfrm>
        </p:grpSpPr>
        <p:sp>
          <p:nvSpPr>
            <p:cNvPr id="4507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5071" name="Group 15"/>
            <p:cNvGrpSpPr>
              <a:grpSpLocks/>
            </p:cNvGrpSpPr>
            <p:nvPr/>
          </p:nvGrpSpPr>
          <p:grpSpPr bwMode="auto">
            <a:xfrm>
              <a:off x="3216" y="1440"/>
              <a:ext cx="2017" cy="1871"/>
              <a:chOff x="3216" y="1056"/>
              <a:chExt cx="2017" cy="1871"/>
            </a:xfrm>
          </p:grpSpPr>
          <p:sp>
            <p:nvSpPr>
              <p:cNvPr id="4507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507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507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507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507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507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507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507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508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508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508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508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701664407"/>
      </p:ext>
    </p:extLst>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7107" name="Rectangle 3"/>
          <p:cNvSpPr>
            <a:spLocks noGrp="1" noChangeArrowheads="1"/>
          </p:cNvSpPr>
          <p:nvPr>
            <p:ph type="body" sz="half" idx="1"/>
          </p:nvPr>
        </p:nvSpPr>
        <p:spPr>
          <a:xfrm>
            <a:off x="2209800" y="1981200"/>
            <a:ext cx="2979738" cy="4114800"/>
          </a:xfrm>
          <a:noFill/>
          <a:ln/>
        </p:spPr>
        <p:txBody>
          <a:bodyPr/>
          <a:lstStyle/>
          <a:p>
            <a:pPr>
              <a:buSzPct val="100000"/>
              <a:buFont typeface="Monotype Sorts" charset="2"/>
              <a:buChar char="Ì"/>
            </a:pPr>
            <a:r>
              <a:rPr lang="en-US"/>
              <a:t>After the period is the name of the member function that you are activating.</a:t>
            </a:r>
          </a:p>
        </p:txBody>
      </p:sp>
      <p:sp>
        <p:nvSpPr>
          <p:cNvPr id="47114"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5389563" y="2157414"/>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accent2"/>
                </a:solidFill>
              </a:rPr>
              <a:t>initialize</a:t>
            </a:r>
            <a:r>
              <a:rPr lang="en-US" sz="2000" b="1">
                <a:solidFill>
                  <a:schemeClr val="bg2"/>
                </a:solidFill>
              </a:rPr>
              <a:t>(-1.0, 0.8);</a:t>
            </a:r>
          </a:p>
        </p:txBody>
      </p:sp>
      <p:sp>
        <p:nvSpPr>
          <p:cNvPr id="47116" name="AutoShape 12"/>
          <p:cNvSpPr>
            <a:spLocks noChangeArrowheads="1"/>
          </p:cNvSpPr>
          <p:nvPr/>
        </p:nvSpPr>
        <p:spPr bwMode="auto">
          <a:xfrm rot="2220000" flipH="1">
            <a:off x="6400800" y="4953000"/>
            <a:ext cx="3460750" cy="901700"/>
          </a:xfrm>
          <a:prstGeom prst="rightArrow">
            <a:avLst>
              <a:gd name="adj1" fmla="val 50000"/>
              <a:gd name="adj2" fmla="val 19191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Name of the Function</a:t>
            </a:r>
          </a:p>
        </p:txBody>
      </p:sp>
      <p:grpSp>
        <p:nvGrpSpPr>
          <p:cNvPr id="47117" name="Group 13"/>
          <p:cNvGrpSpPr>
            <a:grpSpLocks/>
          </p:cNvGrpSpPr>
          <p:nvPr/>
        </p:nvGrpSpPr>
        <p:grpSpPr bwMode="auto">
          <a:xfrm>
            <a:off x="8534400" y="152401"/>
            <a:ext cx="2057400" cy="1533525"/>
            <a:chOff x="3216" y="1440"/>
            <a:chExt cx="2160" cy="1871"/>
          </a:xfrm>
        </p:grpSpPr>
        <p:sp>
          <p:nvSpPr>
            <p:cNvPr id="4711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7119" name="Group 15"/>
            <p:cNvGrpSpPr>
              <a:grpSpLocks/>
            </p:cNvGrpSpPr>
            <p:nvPr/>
          </p:nvGrpSpPr>
          <p:grpSpPr bwMode="auto">
            <a:xfrm>
              <a:off x="3216" y="1440"/>
              <a:ext cx="2017" cy="1871"/>
              <a:chOff x="3216" y="1056"/>
              <a:chExt cx="2017" cy="1871"/>
            </a:xfrm>
          </p:grpSpPr>
          <p:sp>
            <p:nvSpPr>
              <p:cNvPr id="4712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712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712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712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712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712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712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712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712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712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713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713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526478159"/>
      </p:ext>
    </p:extLst>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9155" name="Rectangle 3"/>
          <p:cNvSpPr>
            <a:spLocks noGrp="1" noChangeArrowheads="1"/>
          </p:cNvSpPr>
          <p:nvPr>
            <p:ph type="body" sz="half" idx="1"/>
          </p:nvPr>
        </p:nvSpPr>
        <p:spPr>
          <a:xfrm>
            <a:off x="2209800" y="1981200"/>
            <a:ext cx="2979738" cy="4114800"/>
          </a:xfrm>
          <a:noFill/>
          <a:ln/>
        </p:spPr>
        <p:txBody>
          <a:bodyPr/>
          <a:lstStyle/>
          <a:p>
            <a:pPr>
              <a:lnSpc>
                <a:spcPct val="90000"/>
              </a:lnSpc>
              <a:buSzPct val="100000"/>
              <a:buFont typeface="Monotype Sorts" charset="2"/>
              <a:buChar char="Í"/>
            </a:pPr>
            <a:r>
              <a:rPr lang="en-US"/>
              <a:t>Finally, the arguments for the member function.  In this example the first argument (x coordinate) and the second argument (y coordinate)</a:t>
            </a:r>
          </a:p>
        </p:txBody>
      </p:sp>
      <p:sp>
        <p:nvSpPr>
          <p:cNvPr id="49162"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5389563" y="2157414"/>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a:t>
            </a:r>
            <a:r>
              <a:rPr lang="en-US" sz="2000" b="1">
                <a:solidFill>
                  <a:schemeClr val="accent2"/>
                </a:solidFill>
              </a:rPr>
              <a:t>(-1.0, 0.8)</a:t>
            </a:r>
            <a:r>
              <a:rPr lang="en-US" sz="2000" b="1">
                <a:solidFill>
                  <a:schemeClr val="bg2"/>
                </a:solidFill>
              </a:rPr>
              <a:t>;</a:t>
            </a:r>
          </a:p>
        </p:txBody>
      </p:sp>
      <p:sp>
        <p:nvSpPr>
          <p:cNvPr id="49164" name="AutoShape 12"/>
          <p:cNvSpPr>
            <a:spLocks noChangeArrowheads="1"/>
          </p:cNvSpPr>
          <p:nvPr/>
        </p:nvSpPr>
        <p:spPr bwMode="auto">
          <a:xfrm rot="18540000" flipH="1">
            <a:off x="7577138" y="2557463"/>
            <a:ext cx="2457450" cy="695325"/>
          </a:xfrm>
          <a:prstGeom prst="rightArrow">
            <a:avLst>
              <a:gd name="adj1" fmla="val 50000"/>
              <a:gd name="adj2" fmla="val 17672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Arguments</a:t>
            </a:r>
          </a:p>
        </p:txBody>
      </p:sp>
      <p:grpSp>
        <p:nvGrpSpPr>
          <p:cNvPr id="49165" name="Group 13"/>
          <p:cNvGrpSpPr>
            <a:grpSpLocks/>
          </p:cNvGrpSpPr>
          <p:nvPr/>
        </p:nvGrpSpPr>
        <p:grpSpPr bwMode="auto">
          <a:xfrm>
            <a:off x="8534400" y="152401"/>
            <a:ext cx="2057400" cy="1533525"/>
            <a:chOff x="3216" y="1440"/>
            <a:chExt cx="2160" cy="1871"/>
          </a:xfrm>
        </p:grpSpPr>
        <p:sp>
          <p:nvSpPr>
            <p:cNvPr id="4916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9167" name="Group 15"/>
            <p:cNvGrpSpPr>
              <a:grpSpLocks/>
            </p:cNvGrpSpPr>
            <p:nvPr/>
          </p:nvGrpSpPr>
          <p:grpSpPr bwMode="auto">
            <a:xfrm>
              <a:off x="3216" y="1440"/>
              <a:ext cx="2017" cy="1871"/>
              <a:chOff x="3216" y="1056"/>
              <a:chExt cx="2017" cy="1871"/>
            </a:xfrm>
          </p:grpSpPr>
          <p:sp>
            <p:nvSpPr>
              <p:cNvPr id="4916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916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917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917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917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917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917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917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917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917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110176739"/>
      </p:ext>
    </p:extLst>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A Quiz	</a:t>
            </a:r>
          </a:p>
        </p:txBody>
      </p:sp>
      <p:sp>
        <p:nvSpPr>
          <p:cNvPr id="51203" name="Rectangle 3"/>
          <p:cNvSpPr>
            <a:spLocks noGrp="1" noChangeArrowheads="1"/>
          </p:cNvSpPr>
          <p:nvPr>
            <p:ph type="body" sz="half" idx="1"/>
          </p:nvPr>
        </p:nvSpPr>
        <p:spPr>
          <a:xfrm>
            <a:off x="2209800" y="1981200"/>
            <a:ext cx="2979738" cy="4114800"/>
          </a:xfrm>
          <a:noFill/>
          <a:ln/>
        </p:spPr>
        <p:txBody>
          <a:bodyPr/>
          <a:lstStyle/>
          <a:p>
            <a:pPr marL="0" indent="0">
              <a:buNone/>
            </a:pPr>
            <a:r>
              <a:rPr lang="en-US" sz="2400" b="1" i="1">
                <a:latin typeface="Arial" pitchFamily="34" charset="0"/>
              </a:rPr>
              <a:t>How would you activate  p1's get_x member function ?</a:t>
            </a:r>
          </a:p>
          <a:p>
            <a:pPr marL="0" indent="0">
              <a:buNone/>
            </a:pPr>
            <a:endParaRPr lang="en-US" sz="2400" b="1" i="1">
              <a:latin typeface="Arial" pitchFamily="34" charset="0"/>
            </a:endParaRPr>
          </a:p>
          <a:p>
            <a:pPr marL="0" indent="0">
              <a:buNone/>
            </a:pPr>
            <a:r>
              <a:rPr lang="en-US" sz="2400" b="1" i="1">
                <a:latin typeface="Arial" pitchFamily="34" charset="0"/>
              </a:rPr>
              <a:t>What would be the output of p1's get_x member function at this point in the program ?</a:t>
            </a:r>
          </a:p>
        </p:txBody>
      </p:sp>
      <p:sp>
        <p:nvSpPr>
          <p:cNvPr id="51210"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5389563" y="2157414"/>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initialize(-1.0,  0.8);</a:t>
            </a:r>
          </a:p>
        </p:txBody>
      </p:sp>
      <p:grpSp>
        <p:nvGrpSpPr>
          <p:cNvPr id="51212" name="Group 12"/>
          <p:cNvGrpSpPr>
            <a:grpSpLocks/>
          </p:cNvGrpSpPr>
          <p:nvPr/>
        </p:nvGrpSpPr>
        <p:grpSpPr bwMode="auto">
          <a:xfrm>
            <a:off x="8534400" y="152401"/>
            <a:ext cx="2057400" cy="1533525"/>
            <a:chOff x="3216" y="1440"/>
            <a:chExt cx="2160" cy="1871"/>
          </a:xfrm>
        </p:grpSpPr>
        <p:sp>
          <p:nvSpPr>
            <p:cNvPr id="5121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1214" name="Group 14"/>
            <p:cNvGrpSpPr>
              <a:grpSpLocks/>
            </p:cNvGrpSpPr>
            <p:nvPr/>
          </p:nvGrpSpPr>
          <p:grpSpPr bwMode="auto">
            <a:xfrm>
              <a:off x="3216" y="1440"/>
              <a:ext cx="2017" cy="1871"/>
              <a:chOff x="3216" y="1056"/>
              <a:chExt cx="2017" cy="1871"/>
            </a:xfrm>
          </p:grpSpPr>
          <p:sp>
            <p:nvSpPr>
              <p:cNvPr id="5121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121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121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122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122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122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122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122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122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122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3221811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A Quiz	</a:t>
            </a:r>
          </a:p>
        </p:txBody>
      </p:sp>
      <p:sp>
        <p:nvSpPr>
          <p:cNvPr id="53251" name="Rectangle 3"/>
          <p:cNvSpPr>
            <a:spLocks noGrp="1" noChangeArrowheads="1"/>
          </p:cNvSpPr>
          <p:nvPr>
            <p:ph type="body" sz="half" idx="1"/>
          </p:nvPr>
        </p:nvSpPr>
        <p:spPr>
          <a:xfrm>
            <a:off x="2017713" y="1981200"/>
            <a:ext cx="3287712" cy="4114800"/>
          </a:xfrm>
          <a:noFill/>
          <a:ln/>
        </p:spPr>
        <p:txBody>
          <a:bodyPr/>
          <a:lstStyle/>
          <a:p>
            <a:pPr marL="0" indent="0">
              <a:buNone/>
            </a:pPr>
            <a:r>
              <a:rPr lang="en-US"/>
              <a:t>Notice that the </a:t>
            </a:r>
            <a:r>
              <a:rPr lang="en-US" sz="2400" b="1">
                <a:latin typeface="Arial" pitchFamily="34" charset="0"/>
              </a:rPr>
              <a:t>get_x </a:t>
            </a:r>
            <a:r>
              <a:rPr lang="en-US"/>
              <a:t>member function has no arguments.</a:t>
            </a:r>
          </a:p>
          <a:p>
            <a:pPr marL="0" indent="0">
              <a:buNone/>
            </a:pPr>
            <a:endParaRPr lang="en-US"/>
          </a:p>
          <a:p>
            <a:pPr marL="0" indent="0">
              <a:buNone/>
            </a:pPr>
            <a:r>
              <a:rPr lang="en-US"/>
              <a:t>At this point, activating </a:t>
            </a:r>
            <a:r>
              <a:rPr lang="en-US" sz="2400" b="1">
                <a:latin typeface="Arial" pitchFamily="34" charset="0"/>
              </a:rPr>
              <a:t>p1.get_x </a:t>
            </a:r>
            <a:r>
              <a:rPr lang="en-US"/>
              <a:t>will return a double value</a:t>
            </a:r>
          </a:p>
          <a:p>
            <a:pPr marL="0" indent="0">
              <a:buNone/>
            </a:pPr>
            <a:r>
              <a:rPr lang="en-US" sz="2400" b="1">
                <a:latin typeface="Arial" pitchFamily="34" charset="0"/>
              </a:rPr>
              <a:t>-1.0</a:t>
            </a:r>
            <a:r>
              <a:rPr lang="en-US"/>
              <a:t>.</a:t>
            </a:r>
          </a:p>
        </p:txBody>
      </p:sp>
      <p:sp>
        <p:nvSpPr>
          <p:cNvPr id="53258" name="Rectangle 10"/>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5389563" y="2157413"/>
            <a:ext cx="4913312" cy="2589212"/>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ndParaRPr>
          </a:p>
          <a:p>
            <a:endParaRPr lang="en-US" sz="2000" b="1">
              <a:solidFill>
                <a:schemeClr val="bg2"/>
              </a:solidFill>
            </a:endParaRPr>
          </a:p>
          <a:p>
            <a:r>
              <a:rPr lang="en-US" sz="2000" b="1">
                <a:solidFill>
                  <a:schemeClr val="bg2"/>
                </a:solidFill>
              </a:rPr>
              <a:t>int main( ) {</a:t>
            </a:r>
          </a:p>
          <a:p>
            <a:r>
              <a:rPr lang="en-US" sz="2000">
                <a:solidFill>
                  <a:schemeClr val="bg2"/>
                </a:solidFill>
              </a:rPr>
              <a:t>    </a:t>
            </a:r>
            <a:r>
              <a:rPr lang="en-US" sz="2000" b="1">
                <a:solidFill>
                  <a:schemeClr val="bg2"/>
                </a:solidFill>
              </a:rPr>
              <a:t>point p1;</a:t>
            </a:r>
          </a:p>
          <a:p>
            <a:r>
              <a:rPr lang="en-US" sz="2000" b="1">
                <a:solidFill>
                  <a:schemeClr val="bg2"/>
                </a:solidFill>
              </a:rPr>
              <a:t>    point p2;</a:t>
            </a:r>
          </a:p>
          <a:p>
            <a:r>
              <a:rPr lang="en-US" sz="2000" b="1">
                <a:solidFill>
                  <a:schemeClr val="bg2"/>
                </a:solidFill>
              </a:rPr>
              <a:t>    p1</a:t>
            </a:r>
            <a:r>
              <a:rPr lang="en-US" sz="3600" b="1">
                <a:solidFill>
                  <a:schemeClr val="bg2"/>
                </a:solidFill>
              </a:rPr>
              <a:t>.</a:t>
            </a:r>
            <a:r>
              <a:rPr lang="en-US" sz="2000" b="1">
                <a:solidFill>
                  <a:schemeClr val="bg2"/>
                </a:solidFill>
              </a:rPr>
              <a:t>initialize(-1.0,  0.8);</a:t>
            </a:r>
          </a:p>
          <a:p>
            <a:r>
              <a:rPr lang="en-US" sz="2000" b="1">
                <a:solidFill>
                  <a:schemeClr val="bg2"/>
                </a:solidFill>
              </a:rPr>
              <a:t>    cout &lt;&lt; </a:t>
            </a:r>
            <a:r>
              <a:rPr lang="en-US" sz="2000" b="1">
                <a:solidFill>
                  <a:schemeClr val="accent2"/>
                </a:solidFill>
              </a:rPr>
              <a:t>p1</a:t>
            </a:r>
            <a:r>
              <a:rPr lang="en-US" sz="2800" b="1">
                <a:solidFill>
                  <a:schemeClr val="accent2"/>
                </a:solidFill>
              </a:rPr>
              <a:t>.</a:t>
            </a:r>
            <a:r>
              <a:rPr lang="en-US" sz="2000" b="1">
                <a:solidFill>
                  <a:schemeClr val="accent2"/>
                </a:solidFill>
              </a:rPr>
              <a:t>get_x( ) </a:t>
            </a:r>
            <a:r>
              <a:rPr lang="en-US" sz="2000" b="1">
                <a:solidFill>
                  <a:schemeClr val="bg2"/>
                </a:solidFill>
              </a:rPr>
              <a:t>&lt;&lt;endl;</a:t>
            </a:r>
          </a:p>
        </p:txBody>
      </p:sp>
      <p:grpSp>
        <p:nvGrpSpPr>
          <p:cNvPr id="53260" name="Group 12"/>
          <p:cNvGrpSpPr>
            <a:grpSpLocks/>
          </p:cNvGrpSpPr>
          <p:nvPr/>
        </p:nvGrpSpPr>
        <p:grpSpPr bwMode="auto">
          <a:xfrm>
            <a:off x="8534400" y="152401"/>
            <a:ext cx="2057400" cy="1533525"/>
            <a:chOff x="3216" y="1440"/>
            <a:chExt cx="2160" cy="1871"/>
          </a:xfrm>
        </p:grpSpPr>
        <p:sp>
          <p:nvSpPr>
            <p:cNvPr id="5326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3262" name="Group 14"/>
            <p:cNvGrpSpPr>
              <a:grpSpLocks/>
            </p:cNvGrpSpPr>
            <p:nvPr/>
          </p:nvGrpSpPr>
          <p:grpSpPr bwMode="auto">
            <a:xfrm>
              <a:off x="3216" y="1440"/>
              <a:ext cx="2017" cy="1871"/>
              <a:chOff x="3216" y="1056"/>
              <a:chExt cx="2017" cy="1871"/>
            </a:xfrm>
          </p:grpSpPr>
          <p:sp>
            <p:nvSpPr>
              <p:cNvPr id="5326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326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326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326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326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326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326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327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327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327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327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327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337881293"/>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614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a:t>
            </a:r>
          </a:p>
          <a:p>
            <a:pPr lvl="1"/>
            <a:r>
              <a:rPr lang="en-US"/>
              <a:t>Shift </a:t>
            </a:r>
          </a:p>
          <a:p>
            <a:pPr lvl="1"/>
            <a:endParaRPr lang="en-US"/>
          </a:p>
        </p:txBody>
      </p:sp>
      <p:grpSp>
        <p:nvGrpSpPr>
          <p:cNvPr id="6169" name="Group 25"/>
          <p:cNvGrpSpPr>
            <a:grpSpLocks/>
          </p:cNvGrpSpPr>
          <p:nvPr/>
        </p:nvGrpSpPr>
        <p:grpSpPr bwMode="auto">
          <a:xfrm>
            <a:off x="6629400" y="2286001"/>
            <a:ext cx="3429000" cy="2835275"/>
            <a:chOff x="3216" y="1440"/>
            <a:chExt cx="2160" cy="1786"/>
          </a:xfrm>
        </p:grpSpPr>
        <p:sp>
          <p:nvSpPr>
            <p:cNvPr id="6170" name="Text Box 26"/>
            <p:cNvSpPr txBox="1">
              <a:spLocks noChangeArrowheads="1"/>
            </p:cNvSpPr>
            <p:nvPr/>
          </p:nvSpPr>
          <p:spPr bwMode="auto">
            <a:xfrm>
              <a:off x="5088" y="2064"/>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6171" name="Group 27"/>
            <p:cNvGrpSpPr>
              <a:grpSpLocks/>
            </p:cNvGrpSpPr>
            <p:nvPr/>
          </p:nvGrpSpPr>
          <p:grpSpPr bwMode="auto">
            <a:xfrm>
              <a:off x="3216" y="1440"/>
              <a:ext cx="2016" cy="1786"/>
              <a:chOff x="3216" y="1056"/>
              <a:chExt cx="2016" cy="1786"/>
            </a:xfrm>
          </p:grpSpPr>
          <p:sp>
            <p:nvSpPr>
              <p:cNvPr id="6172" name="Rectangle 2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73" name="Line 2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74" name="Line 3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75" name="Line 3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76" name="Line 3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77" name="Line 3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78" name="Line 3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79" name="Text Box 35"/>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6180" name="Text Box 36"/>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6181" name="Text Box 37"/>
              <p:cNvSpPr txBox="1">
                <a:spLocks noChangeArrowheads="1"/>
              </p:cNvSpPr>
              <p:nvPr/>
            </p:nvSpPr>
            <p:spPr bwMode="auto">
              <a:xfrm>
                <a:off x="3984" y="1056"/>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6182" name="Oval 3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83" name="Text Box 39"/>
            <p:cNvSpPr txBox="1">
              <a:spLocks noChangeArrowheads="1"/>
            </p:cNvSpPr>
            <p:nvPr/>
          </p:nvSpPr>
          <p:spPr bwMode="auto">
            <a:xfrm>
              <a:off x="3888" y="1872"/>
              <a:ext cx="432" cy="233"/>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Tree>
    <p:extLst>
      <p:ext uri="{BB962C8B-B14F-4D97-AF65-F5344CB8AC3E}">
        <p14:creationId xmlns:p14="http://schemas.microsoft.com/office/powerpoint/2010/main" val="2778873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5" dur="500"/>
                                        <p:tgtEl>
                                          <p:spTgt spid="6147">
                                            <p:txEl>
                                              <p:pRg st="2" end="2"/>
                                            </p:txEl>
                                          </p:spTgt>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randombar(vertical)">
                                      <p:cBhvr>
                                        <p:cTn id="18" dur="500"/>
                                        <p:tgtEl>
                                          <p:spTgt spid="6147">
                                            <p:txEl>
                                              <p:pRg st="3" end="3"/>
                                            </p:txEl>
                                          </p:spTgt>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randombar(vertical)">
                                      <p:cBhvr>
                                        <p:cTn id="21"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A Quiz	</a:t>
            </a:r>
          </a:p>
        </p:txBody>
      </p:sp>
      <p:sp>
        <p:nvSpPr>
          <p:cNvPr id="55299" name="Rectangle 3"/>
          <p:cNvSpPr>
            <a:spLocks noGrp="1" noChangeArrowheads="1"/>
          </p:cNvSpPr>
          <p:nvPr>
            <p:ph type="body" sz="half" idx="1"/>
          </p:nvPr>
        </p:nvSpPr>
        <p:spPr>
          <a:xfrm>
            <a:off x="7416800" y="2017714"/>
            <a:ext cx="2979738" cy="2898775"/>
          </a:xfrm>
          <a:noFill/>
          <a:ln/>
        </p:spPr>
        <p:txBody>
          <a:bodyPr/>
          <a:lstStyle/>
          <a:p>
            <a:pPr marL="0" indent="0">
              <a:buNone/>
            </a:pPr>
            <a:r>
              <a:rPr lang="en-US" sz="2400" b="1" i="1">
                <a:latin typeface="Arial" pitchFamily="34" charset="0"/>
              </a:rPr>
              <a:t>Trace through this program, and tell me the complete output.</a:t>
            </a:r>
            <a:endParaRPr lang="en-US" sz="2400" b="1" i="1">
              <a:solidFill>
                <a:schemeClr val="folHlink"/>
              </a:solidFill>
              <a:latin typeface="Arial" pitchFamily="34" charset="0"/>
            </a:endParaRPr>
          </a:p>
          <a:p>
            <a:pPr marL="0" indent="0">
              <a:buNone/>
            </a:pPr>
            <a:endParaRPr lang="en-US" sz="2400" b="1" i="1">
              <a:solidFill>
                <a:schemeClr val="folHlink"/>
              </a:solidFill>
              <a:latin typeface="Arial" pitchFamily="34" charset="0"/>
            </a:endParaRPr>
          </a:p>
        </p:txBody>
      </p:sp>
      <p:sp>
        <p:nvSpPr>
          <p:cNvPr id="55306" name="Rectangle 10"/>
          <p:cNvSpPr>
            <a:spLocks noChangeArrowheads="1"/>
          </p:cNvSpPr>
          <p:nvPr/>
        </p:nvSpPr>
        <p:spPr bwMode="auto">
          <a:xfrm>
            <a:off x="1911351" y="1957388"/>
            <a:ext cx="5267325" cy="47482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1905001"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int main( ) </a:t>
            </a:r>
          </a:p>
          <a:p>
            <a:r>
              <a:rPr lang="en-US" sz="2000" b="1">
                <a:solidFill>
                  <a:schemeClr val="bg2"/>
                </a:solidFill>
              </a:rPr>
              <a:t>{</a:t>
            </a:r>
            <a:r>
              <a:rPr lang="en-US" sz="2000">
                <a:solidFill>
                  <a:schemeClr val="bg2"/>
                </a:solidFill>
              </a:rPr>
              <a:t>   </a:t>
            </a:r>
            <a:endParaRPr lang="en-US" sz="2000" b="1">
              <a:solidFill>
                <a:schemeClr val="bg2"/>
              </a:solidFill>
            </a:endParaRPr>
          </a:p>
          <a:p>
            <a:r>
              <a:rPr lang="en-US" sz="2000">
                <a:solidFill>
                  <a:schemeClr val="bg2"/>
                </a:solidFill>
              </a:rPr>
              <a:t>    </a:t>
            </a:r>
            <a:r>
              <a:rPr lang="en-US" sz="2000" b="1">
                <a:solidFill>
                  <a:schemeClr val="bg2"/>
                </a:solidFill>
              </a:rPr>
              <a:t>point p1;</a:t>
            </a:r>
          </a:p>
          <a:p>
            <a:r>
              <a:rPr lang="en-US" sz="2000" b="1">
                <a:solidFill>
                  <a:schemeClr val="bg2"/>
                </a:solidFill>
              </a:rPr>
              <a:t>    point p2;</a:t>
            </a:r>
          </a:p>
          <a:p>
            <a:endParaRPr lang="en-US" sz="2000" b="1">
              <a:solidFill>
                <a:schemeClr val="bg2"/>
              </a:solidFill>
            </a:endParaRPr>
          </a:p>
          <a:p>
            <a:r>
              <a:rPr lang="en-US" sz="2000" b="1">
                <a:solidFill>
                  <a:schemeClr val="bg2"/>
                </a:solidFill>
              </a:rPr>
              <a:t>    p1.initialize(-1.0,  0.8);  </a:t>
            </a:r>
          </a:p>
          <a:p>
            <a:r>
              <a:rPr lang="en-US" sz="2000" b="1">
                <a:solidFill>
                  <a:schemeClr val="bg2"/>
                </a:solidFill>
              </a:rPr>
              <a:t>    cout &lt;&lt; </a:t>
            </a:r>
            <a:r>
              <a:rPr lang="en-US" sz="2000" b="1">
                <a:solidFill>
                  <a:schemeClr val="accent2"/>
                </a:solidFill>
              </a:rPr>
              <a:t>p1.get_x( ) </a:t>
            </a:r>
            <a:r>
              <a:rPr lang="en-US" sz="2000" b="1">
                <a:solidFill>
                  <a:schemeClr val="bg2"/>
                </a:solidFill>
              </a:rPr>
              <a:t>&lt;&lt;</a:t>
            </a:r>
            <a:r>
              <a:rPr lang="en-US" sz="2000" b="1">
                <a:solidFill>
                  <a:schemeClr val="accent2"/>
                </a:solidFill>
              </a:rPr>
              <a:t> p1.get_y() </a:t>
            </a:r>
            <a:r>
              <a:rPr lang="en-US" sz="2000" b="1">
                <a:solidFill>
                  <a:schemeClr val="bg2"/>
                </a:solidFill>
              </a:rPr>
              <a:t>&lt;&lt; endl;</a:t>
            </a:r>
          </a:p>
          <a:p>
            <a:r>
              <a:rPr lang="en-US" sz="2000" b="1">
                <a:solidFill>
                  <a:schemeClr val="bg2"/>
                </a:solidFill>
              </a:rPr>
              <a:t>    p2.initialize(p1.get_x(),  p1.get_y());</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r>
              <a:rPr lang="en-US" sz="2000" b="1">
                <a:solidFill>
                  <a:schemeClr val="bg2"/>
                </a:solidFill>
              </a:rPr>
              <a:t>    p2.shift(1.3, -1.4);</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endParaRPr lang="en-US" sz="2000" b="1">
              <a:solidFill>
                <a:schemeClr val="bg2"/>
              </a:solidFill>
            </a:endParaRPr>
          </a:p>
          <a:p>
            <a:r>
              <a:rPr lang="en-US" sz="2000" b="1">
                <a:solidFill>
                  <a:schemeClr val="bg2"/>
                </a:solidFill>
              </a:rPr>
              <a:t>    . . .</a:t>
            </a:r>
          </a:p>
          <a:p>
            <a:endParaRPr lang="en-US" sz="2000" b="1">
              <a:solidFill>
                <a:schemeClr val="bg2"/>
              </a:solidFill>
            </a:endParaRPr>
          </a:p>
        </p:txBody>
      </p:sp>
      <p:grpSp>
        <p:nvGrpSpPr>
          <p:cNvPr id="55308" name="Group 12"/>
          <p:cNvGrpSpPr>
            <a:grpSpLocks/>
          </p:cNvGrpSpPr>
          <p:nvPr/>
        </p:nvGrpSpPr>
        <p:grpSpPr bwMode="auto">
          <a:xfrm>
            <a:off x="8534400" y="152401"/>
            <a:ext cx="2057400" cy="1533525"/>
            <a:chOff x="3216" y="1440"/>
            <a:chExt cx="2160" cy="1871"/>
          </a:xfrm>
        </p:grpSpPr>
        <p:sp>
          <p:nvSpPr>
            <p:cNvPr id="5530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5310" name="Group 14"/>
            <p:cNvGrpSpPr>
              <a:grpSpLocks/>
            </p:cNvGrpSpPr>
            <p:nvPr/>
          </p:nvGrpSpPr>
          <p:grpSpPr bwMode="auto">
            <a:xfrm>
              <a:off x="3216" y="1440"/>
              <a:ext cx="2017" cy="1871"/>
              <a:chOff x="3216" y="1056"/>
              <a:chExt cx="2017" cy="1871"/>
            </a:xfrm>
          </p:grpSpPr>
          <p:sp>
            <p:nvSpPr>
              <p:cNvPr id="5531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531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531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531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531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531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531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531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531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532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532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532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43023583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A Quiz	</a:t>
            </a:r>
          </a:p>
        </p:txBody>
      </p:sp>
      <p:sp>
        <p:nvSpPr>
          <p:cNvPr id="57347" name="Rectangle 3"/>
          <p:cNvSpPr>
            <a:spLocks noGrp="1" noChangeArrowheads="1"/>
          </p:cNvSpPr>
          <p:nvPr>
            <p:ph type="body" sz="half" idx="1"/>
          </p:nvPr>
        </p:nvSpPr>
        <p:spPr>
          <a:xfrm>
            <a:off x="7416800" y="2017714"/>
            <a:ext cx="2979738" cy="2898775"/>
          </a:xfrm>
          <a:noFill/>
          <a:ln/>
        </p:spPr>
        <p:txBody>
          <a:bodyPr/>
          <a:lstStyle/>
          <a:p>
            <a:pPr marL="0" indent="0">
              <a:buNone/>
            </a:pPr>
            <a:r>
              <a:rPr lang="en-US" sz="2400" b="1">
                <a:solidFill>
                  <a:schemeClr val="folHlink"/>
                </a:solidFill>
                <a:latin typeface="Arial" pitchFamily="34" charset="0"/>
              </a:rPr>
              <a:t>-1.0  0.8</a:t>
            </a:r>
          </a:p>
          <a:p>
            <a:pPr marL="0" indent="0">
              <a:buNone/>
            </a:pPr>
            <a:r>
              <a:rPr lang="en-US" sz="2400" b="1">
                <a:solidFill>
                  <a:schemeClr val="folHlink"/>
                </a:solidFill>
                <a:latin typeface="Arial" pitchFamily="34" charset="0"/>
              </a:rPr>
              <a:t>-1.0  0.8</a:t>
            </a:r>
          </a:p>
          <a:p>
            <a:pPr marL="0" indent="0">
              <a:buNone/>
            </a:pPr>
            <a:r>
              <a:rPr lang="en-US" sz="2400" b="1">
                <a:solidFill>
                  <a:schemeClr val="folHlink"/>
                </a:solidFill>
                <a:latin typeface="Arial" pitchFamily="34" charset="0"/>
              </a:rPr>
              <a:t> 0.3  -0.6</a:t>
            </a:r>
            <a:endParaRPr lang="en-US">
              <a:solidFill>
                <a:schemeClr val="folHlink"/>
              </a:solidFill>
              <a:latin typeface="Monotype Corsiva" pitchFamily="66" charset="0"/>
            </a:endParaRPr>
          </a:p>
        </p:txBody>
      </p:sp>
      <p:sp>
        <p:nvSpPr>
          <p:cNvPr id="57358" name="Rectangle 14"/>
          <p:cNvSpPr>
            <a:spLocks noChangeArrowheads="1"/>
          </p:cNvSpPr>
          <p:nvPr/>
        </p:nvSpPr>
        <p:spPr bwMode="auto">
          <a:xfrm>
            <a:off x="1911351" y="1787526"/>
            <a:ext cx="5267325" cy="4748213"/>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57360" name="Group 16"/>
          <p:cNvGrpSpPr>
            <a:grpSpLocks/>
          </p:cNvGrpSpPr>
          <p:nvPr/>
        </p:nvGrpSpPr>
        <p:grpSpPr bwMode="auto">
          <a:xfrm>
            <a:off x="8534400" y="152401"/>
            <a:ext cx="2057400" cy="1533525"/>
            <a:chOff x="3216" y="1440"/>
            <a:chExt cx="2160" cy="1871"/>
          </a:xfrm>
        </p:grpSpPr>
        <p:sp>
          <p:nvSpPr>
            <p:cNvPr id="57361" name="Text Box 1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7362" name="Group 18"/>
            <p:cNvGrpSpPr>
              <a:grpSpLocks/>
            </p:cNvGrpSpPr>
            <p:nvPr/>
          </p:nvGrpSpPr>
          <p:grpSpPr bwMode="auto">
            <a:xfrm>
              <a:off x="3216" y="1440"/>
              <a:ext cx="2017" cy="1871"/>
              <a:chOff x="3216" y="1056"/>
              <a:chExt cx="2017" cy="1871"/>
            </a:xfrm>
          </p:grpSpPr>
          <p:sp>
            <p:nvSpPr>
              <p:cNvPr id="57363" name="Rectangle 1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7364" name="Line 2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7365" name="Line 2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7366" name="Line 2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7367" name="Line 2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7368" name="Line 2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7369" name="Line 2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7370" name="Text Box 2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7371" name="Text Box 2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7372" name="Text Box 2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7373" name="Oval 2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7374" name="Text Box 3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57375" name="Rectangle 31"/>
          <p:cNvSpPr>
            <a:spLocks noChangeArrowheads="1"/>
          </p:cNvSpPr>
          <p:nvPr/>
        </p:nvSpPr>
        <p:spPr bwMode="auto">
          <a:xfrm>
            <a:off x="1905001"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int main( ) </a:t>
            </a:r>
          </a:p>
          <a:p>
            <a:r>
              <a:rPr lang="en-US" sz="2000" b="1">
                <a:solidFill>
                  <a:schemeClr val="bg2"/>
                </a:solidFill>
              </a:rPr>
              <a:t>{</a:t>
            </a:r>
            <a:r>
              <a:rPr lang="en-US" sz="2000">
                <a:solidFill>
                  <a:schemeClr val="bg2"/>
                </a:solidFill>
              </a:rPr>
              <a:t>   </a:t>
            </a:r>
            <a:endParaRPr lang="en-US" sz="2000" b="1">
              <a:solidFill>
                <a:schemeClr val="bg2"/>
              </a:solidFill>
            </a:endParaRPr>
          </a:p>
          <a:p>
            <a:r>
              <a:rPr lang="en-US" sz="2000">
                <a:solidFill>
                  <a:schemeClr val="bg2"/>
                </a:solidFill>
              </a:rPr>
              <a:t>    </a:t>
            </a:r>
            <a:r>
              <a:rPr lang="en-US" sz="2000" b="1">
                <a:solidFill>
                  <a:schemeClr val="bg2"/>
                </a:solidFill>
              </a:rPr>
              <a:t>point p1;</a:t>
            </a:r>
          </a:p>
          <a:p>
            <a:r>
              <a:rPr lang="en-US" sz="2000" b="1">
                <a:solidFill>
                  <a:schemeClr val="bg2"/>
                </a:solidFill>
              </a:rPr>
              <a:t>    point p2;</a:t>
            </a:r>
          </a:p>
          <a:p>
            <a:endParaRPr lang="en-US" sz="2000" b="1">
              <a:solidFill>
                <a:schemeClr val="bg2"/>
              </a:solidFill>
            </a:endParaRPr>
          </a:p>
          <a:p>
            <a:r>
              <a:rPr lang="en-US" sz="2000" b="1">
                <a:solidFill>
                  <a:schemeClr val="bg2"/>
                </a:solidFill>
              </a:rPr>
              <a:t>    p1.initialize(-1.0,  0.8);  </a:t>
            </a:r>
          </a:p>
          <a:p>
            <a:r>
              <a:rPr lang="en-US" sz="2000" b="1">
                <a:solidFill>
                  <a:schemeClr val="bg2"/>
                </a:solidFill>
              </a:rPr>
              <a:t>    cout &lt;&lt; </a:t>
            </a:r>
            <a:r>
              <a:rPr lang="en-US" sz="2000" b="1">
                <a:solidFill>
                  <a:schemeClr val="accent2"/>
                </a:solidFill>
              </a:rPr>
              <a:t>p1.get_x( ) </a:t>
            </a:r>
            <a:r>
              <a:rPr lang="en-US" sz="2000" b="1">
                <a:solidFill>
                  <a:schemeClr val="bg2"/>
                </a:solidFill>
              </a:rPr>
              <a:t>&lt;&lt;</a:t>
            </a:r>
            <a:r>
              <a:rPr lang="en-US" sz="2000" b="1">
                <a:solidFill>
                  <a:schemeClr val="accent2"/>
                </a:solidFill>
              </a:rPr>
              <a:t> p1.get_y() </a:t>
            </a:r>
            <a:r>
              <a:rPr lang="en-US" sz="2000" b="1">
                <a:solidFill>
                  <a:schemeClr val="bg2"/>
                </a:solidFill>
              </a:rPr>
              <a:t>&lt;&lt; endl;</a:t>
            </a:r>
          </a:p>
          <a:p>
            <a:r>
              <a:rPr lang="en-US" sz="2000" b="1">
                <a:solidFill>
                  <a:schemeClr val="bg2"/>
                </a:solidFill>
              </a:rPr>
              <a:t>    p2.initialize(p1.get_x(),  p1.get_y());</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r>
              <a:rPr lang="en-US" sz="2000" b="1">
                <a:solidFill>
                  <a:schemeClr val="bg2"/>
                </a:solidFill>
              </a:rPr>
              <a:t>    p2.shift(1.3, -1.4);</a:t>
            </a:r>
          </a:p>
          <a:p>
            <a:r>
              <a:rPr lang="en-US" sz="2000" b="1">
                <a:solidFill>
                  <a:schemeClr val="bg2"/>
                </a:solidFill>
              </a:rPr>
              <a:t>    cout &lt;&lt; </a:t>
            </a:r>
            <a:r>
              <a:rPr lang="en-US" sz="2000" b="1">
                <a:solidFill>
                  <a:schemeClr val="accent2"/>
                </a:solidFill>
              </a:rPr>
              <a:t>p2.get_x( ) </a:t>
            </a:r>
            <a:r>
              <a:rPr lang="en-US" sz="2000" b="1">
                <a:solidFill>
                  <a:schemeClr val="bg2"/>
                </a:solidFill>
              </a:rPr>
              <a:t>&lt;&lt;</a:t>
            </a:r>
            <a:r>
              <a:rPr lang="en-US" sz="2000" b="1">
                <a:solidFill>
                  <a:schemeClr val="accent2"/>
                </a:solidFill>
              </a:rPr>
              <a:t> p2.get_y() </a:t>
            </a:r>
            <a:r>
              <a:rPr lang="en-US" sz="2000" b="1">
                <a:solidFill>
                  <a:schemeClr val="bg2"/>
                </a:solidFill>
              </a:rPr>
              <a:t>&lt;&lt; endl;</a:t>
            </a:r>
          </a:p>
          <a:p>
            <a:endParaRPr lang="en-US" sz="2000" b="1">
              <a:solidFill>
                <a:schemeClr val="bg2"/>
              </a:solidFill>
            </a:endParaRPr>
          </a:p>
          <a:p>
            <a:r>
              <a:rPr lang="en-US" sz="2000" b="1">
                <a:solidFill>
                  <a:schemeClr val="bg2"/>
                </a:solidFill>
              </a:rPr>
              <a:t>    . . .</a:t>
            </a:r>
          </a:p>
          <a:p>
            <a:endParaRPr lang="en-US" sz="2000" b="1">
              <a:solidFill>
                <a:schemeClr val="bg2"/>
              </a:solidFill>
            </a:endParaRPr>
          </a:p>
        </p:txBody>
      </p:sp>
    </p:spTree>
    <p:extLst>
      <p:ext uri="{BB962C8B-B14F-4D97-AF65-F5344CB8AC3E}">
        <p14:creationId xmlns:p14="http://schemas.microsoft.com/office/powerpoint/2010/main" val="740069155"/>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What you know about Objects</a:t>
            </a:r>
          </a:p>
        </p:txBody>
      </p:sp>
      <p:sp>
        <p:nvSpPr>
          <p:cNvPr id="59395" name="Rectangle 3"/>
          <p:cNvSpPr>
            <a:spLocks noGrp="1" noChangeArrowheads="1"/>
          </p:cNvSpPr>
          <p:nvPr>
            <p:ph type="body" idx="1"/>
          </p:nvPr>
        </p:nvSpPr>
        <p:spPr>
          <a:xfrm>
            <a:off x="2209801" y="1981200"/>
            <a:ext cx="8258175" cy="4114800"/>
          </a:xfrm>
          <a:noFill/>
          <a:ln/>
        </p:spPr>
        <p:txBody>
          <a:bodyPr/>
          <a:lstStyle/>
          <a:p>
            <a:pPr>
              <a:buSzPct val="90000"/>
              <a:buFont typeface="Monotype Sorts" charset="2"/>
              <a:buChar char="4"/>
            </a:pPr>
            <a:r>
              <a:rPr lang="en-US"/>
              <a:t>Class = Data + Member Functions.</a:t>
            </a:r>
          </a:p>
          <a:p>
            <a:pPr>
              <a:buSzPct val="90000"/>
              <a:buFont typeface="Monotype Sorts" charset="2"/>
              <a:buChar char="4"/>
            </a:pPr>
            <a:r>
              <a:rPr lang="en-US"/>
              <a:t>You know how to </a:t>
            </a:r>
            <a:r>
              <a:rPr lang="en-US">
                <a:solidFill>
                  <a:srgbClr val="00FF00"/>
                </a:solidFill>
              </a:rPr>
              <a:t>define</a:t>
            </a:r>
            <a:r>
              <a:rPr lang="en-US"/>
              <a:t> a new class type, and place the definition in a header file.</a:t>
            </a:r>
          </a:p>
          <a:p>
            <a:pPr>
              <a:buSzPct val="90000"/>
              <a:buFont typeface="Monotype Sorts" charset="2"/>
              <a:buChar char="4"/>
            </a:pPr>
            <a:r>
              <a:rPr lang="en-US"/>
              <a:t>You know how to </a:t>
            </a:r>
            <a:r>
              <a:rPr lang="en-US">
                <a:solidFill>
                  <a:srgbClr val="00FF00"/>
                </a:solidFill>
              </a:rPr>
              <a:t>use</a:t>
            </a:r>
            <a:r>
              <a:rPr lang="en-US"/>
              <a:t> the header file in a program which declares instances of the class type.</a:t>
            </a:r>
          </a:p>
          <a:p>
            <a:pPr>
              <a:buSzPct val="90000"/>
              <a:buFont typeface="Monotype Sorts" charset="2"/>
              <a:buChar char="4"/>
            </a:pPr>
            <a:r>
              <a:rPr lang="en-US"/>
              <a:t>You know how to </a:t>
            </a:r>
            <a:r>
              <a:rPr lang="en-US">
                <a:solidFill>
                  <a:srgbClr val="00FF00"/>
                </a:solidFill>
              </a:rPr>
              <a:t>activate</a:t>
            </a:r>
            <a:r>
              <a:rPr lang="en-US"/>
              <a:t> member functions.</a:t>
            </a:r>
          </a:p>
          <a:p>
            <a:pPr>
              <a:buClr>
                <a:srgbClr val="FC0128"/>
              </a:buClr>
              <a:buFont typeface="Monotype Sorts" charset="2"/>
              <a:buChar char="6"/>
            </a:pPr>
            <a:r>
              <a:rPr lang="en-US"/>
              <a:t>But you still need to learn how to </a:t>
            </a:r>
            <a:r>
              <a:rPr lang="en-US">
                <a:solidFill>
                  <a:srgbClr val="FC0128"/>
                </a:solidFill>
              </a:rPr>
              <a:t>write</a:t>
            </a:r>
            <a:r>
              <a:rPr lang="en-US"/>
              <a:t> the bodies of a class’s member functions.</a:t>
            </a:r>
          </a:p>
        </p:txBody>
      </p:sp>
    </p:spTree>
    <p:extLst>
      <p:ext uri="{BB962C8B-B14F-4D97-AF65-F5344CB8AC3E}">
        <p14:creationId xmlns:p14="http://schemas.microsoft.com/office/powerpoint/2010/main" val="2751754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1443" name="Rectangle 3"/>
          <p:cNvSpPr>
            <a:spLocks noChangeArrowheads="1"/>
          </p:cNvSpPr>
          <p:nvPr/>
        </p:nvSpPr>
        <p:spPr bwMode="auto">
          <a:xfrm>
            <a:off x="1981201" y="2800350"/>
            <a:ext cx="8462963" cy="39814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Remember that the member function’s bodies generally appear in a separate </a:t>
            </a:r>
            <a:r>
              <a:rPr lang="en-US" sz="2800">
                <a:solidFill>
                  <a:srgbClr val="FC0128"/>
                </a:solidFill>
                <a:effectLst>
                  <a:outerShdw blurRad="38100" dist="38100" dir="2700000" algn="tl">
                    <a:srgbClr val="000000"/>
                  </a:outerShdw>
                </a:effectLst>
                <a:latin typeface="Times New Roman" pitchFamily="18" charset="0"/>
              </a:rPr>
              <a:t>point.cxx</a:t>
            </a:r>
            <a:r>
              <a:rPr lang="en-US" sz="2800">
                <a:effectLst>
                  <a:outerShdw blurRad="38100" dist="38100" dir="2700000" algn="tl">
                    <a:srgbClr val="000000"/>
                  </a:outerShdw>
                </a:effectLst>
                <a:latin typeface="Times New Roman" pitchFamily="18" charset="0"/>
              </a:rPr>
              <a:t> file.</a:t>
            </a:r>
          </a:p>
        </p:txBody>
      </p:sp>
      <p:sp>
        <p:nvSpPr>
          <p:cNvPr id="61452" name="AutoShape 12"/>
          <p:cNvSpPr>
            <a:spLocks noChangeArrowheads="1"/>
          </p:cNvSpPr>
          <p:nvPr/>
        </p:nvSpPr>
        <p:spPr bwMode="auto">
          <a:xfrm rot="18960000" flipH="1">
            <a:off x="7170738" y="4849814"/>
            <a:ext cx="3219450" cy="1552575"/>
          </a:xfrm>
          <a:prstGeom prst="rightArrow">
            <a:avLst>
              <a:gd name="adj1" fmla="val 50000"/>
              <a:gd name="adj2" fmla="val 103691"/>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Function bodies</a:t>
            </a:r>
          </a:p>
          <a:p>
            <a:pPr algn="ctr"/>
            <a:r>
              <a:rPr lang="en-US" sz="2000" b="1">
                <a:solidFill>
                  <a:schemeClr val="bg2"/>
                </a:solidFill>
              </a:rPr>
              <a:t>will be in .cxx file.</a:t>
            </a:r>
          </a:p>
        </p:txBody>
      </p:sp>
      <p:grpSp>
        <p:nvGrpSpPr>
          <p:cNvPr id="61453" name="Group 13"/>
          <p:cNvGrpSpPr>
            <a:grpSpLocks/>
          </p:cNvGrpSpPr>
          <p:nvPr/>
        </p:nvGrpSpPr>
        <p:grpSpPr bwMode="auto">
          <a:xfrm>
            <a:off x="8534400" y="152401"/>
            <a:ext cx="2057400" cy="1533525"/>
            <a:chOff x="3216" y="1440"/>
            <a:chExt cx="2160" cy="1871"/>
          </a:xfrm>
        </p:grpSpPr>
        <p:sp>
          <p:nvSpPr>
            <p:cNvPr id="6145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1455" name="Group 15"/>
            <p:cNvGrpSpPr>
              <a:grpSpLocks/>
            </p:cNvGrpSpPr>
            <p:nvPr/>
          </p:nvGrpSpPr>
          <p:grpSpPr bwMode="auto">
            <a:xfrm>
              <a:off x="3216" y="1440"/>
              <a:ext cx="2017" cy="1871"/>
              <a:chOff x="3216" y="1056"/>
              <a:chExt cx="2017" cy="1871"/>
            </a:xfrm>
          </p:grpSpPr>
          <p:sp>
            <p:nvSpPr>
              <p:cNvPr id="6145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45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45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45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46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46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46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46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146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146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146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46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1468" name="Rectangle 28"/>
          <p:cNvSpPr>
            <a:spLocks noChangeArrowheads="1"/>
          </p:cNvSpPr>
          <p:nvPr/>
        </p:nvSpPr>
        <p:spPr bwMode="auto">
          <a:xfrm>
            <a:off x="2057400" y="275272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bg2"/>
                </a:solidFill>
              </a:rPr>
              <a:t>     void initialize(double init_x, double init_y);</a:t>
            </a:r>
          </a:p>
          <a:p>
            <a:r>
              <a:rPr lang="en-US" b="1">
                <a:solidFill>
                  <a:schemeClr val="bg2"/>
                </a:solidFill>
              </a:rPr>
              <a:t>     void shift(double dx, double dy);</a:t>
            </a:r>
          </a:p>
          <a:p>
            <a:r>
              <a:rPr lang="en-US" b="1">
                <a:solidFill>
                  <a:schemeClr val="bg2"/>
                </a:solidFill>
              </a:rPr>
              <a:t>     double get_x( )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Tree>
    <p:extLst>
      <p:ext uri="{BB962C8B-B14F-4D97-AF65-F5344CB8AC3E}">
        <p14:creationId xmlns:p14="http://schemas.microsoft.com/office/powerpoint/2010/main" val="45766069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3491" name="Rectangle 3"/>
          <p:cNvSpPr>
            <a:spLocks noChangeArrowheads="1"/>
          </p:cNvSpPr>
          <p:nvPr/>
        </p:nvSpPr>
        <p:spPr bwMode="auto">
          <a:xfrm>
            <a:off x="1984375" y="2800350"/>
            <a:ext cx="8459788" cy="40576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1978026" y="1851026"/>
            <a:ext cx="8397875"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will look at the body of </a:t>
            </a:r>
            <a:r>
              <a:rPr lang="en-US" sz="2800">
                <a:effectLst>
                  <a:outerShdw blurRad="38100" dist="38100" dir="2700000" algn="tl">
                    <a:srgbClr val="000000"/>
                  </a:outerShdw>
                </a:effectLst>
              </a:rPr>
              <a:t>intialize</a:t>
            </a:r>
            <a:r>
              <a:rPr lang="en-US" sz="2800">
                <a:effectLst>
                  <a:outerShdw blurRad="38100" dist="38100" dir="2700000" algn="tl">
                    <a:srgbClr val="000000"/>
                  </a:outerShdw>
                </a:effectLst>
                <a:latin typeface="Times New Roman" pitchFamily="18" charset="0"/>
              </a:rPr>
              <a:t>, which must assign its two arguments to the two private member variables.</a:t>
            </a:r>
          </a:p>
        </p:txBody>
      </p:sp>
      <p:grpSp>
        <p:nvGrpSpPr>
          <p:cNvPr id="63500" name="Group 12"/>
          <p:cNvGrpSpPr>
            <a:grpSpLocks/>
          </p:cNvGrpSpPr>
          <p:nvPr/>
        </p:nvGrpSpPr>
        <p:grpSpPr bwMode="auto">
          <a:xfrm>
            <a:off x="8534400" y="152401"/>
            <a:ext cx="2057400" cy="1533525"/>
            <a:chOff x="3216" y="1440"/>
            <a:chExt cx="2160" cy="1871"/>
          </a:xfrm>
        </p:grpSpPr>
        <p:sp>
          <p:nvSpPr>
            <p:cNvPr id="6350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3502" name="Group 14"/>
            <p:cNvGrpSpPr>
              <a:grpSpLocks/>
            </p:cNvGrpSpPr>
            <p:nvPr/>
          </p:nvGrpSpPr>
          <p:grpSpPr bwMode="auto">
            <a:xfrm>
              <a:off x="3216" y="1440"/>
              <a:ext cx="2017" cy="1871"/>
              <a:chOff x="3216" y="1056"/>
              <a:chExt cx="2017" cy="1871"/>
            </a:xfrm>
          </p:grpSpPr>
          <p:sp>
            <p:nvSpPr>
              <p:cNvPr id="6350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350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350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350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350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350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350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351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351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351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351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3515" name="Rectangle 27"/>
          <p:cNvSpPr>
            <a:spLocks noChangeArrowheads="1"/>
          </p:cNvSpPr>
          <p:nvPr/>
        </p:nvSpPr>
        <p:spPr bwMode="auto">
          <a:xfrm>
            <a:off x="2057400" y="2747963"/>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rgbClr val="FC0128"/>
                </a:solidFill>
              </a:rPr>
              <a:t>     void initialize(double init_x, double init_y);</a:t>
            </a:r>
          </a:p>
          <a:p>
            <a:r>
              <a:rPr lang="en-US" b="1">
                <a:solidFill>
                  <a:schemeClr val="bg2"/>
                </a:solidFill>
              </a:rPr>
              <a:t>     void shift(double dx, double dy);</a:t>
            </a:r>
          </a:p>
          <a:p>
            <a:r>
              <a:rPr lang="en-US" b="1">
                <a:solidFill>
                  <a:schemeClr val="bg2"/>
                </a:solidFill>
              </a:rPr>
              <a:t>     double get_x( )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Tree>
    <p:extLst>
      <p:ext uri="{BB962C8B-B14F-4D97-AF65-F5344CB8AC3E}">
        <p14:creationId xmlns:p14="http://schemas.microsoft.com/office/powerpoint/2010/main" val="167103837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5539" name="Rectangle 3"/>
          <p:cNvSpPr>
            <a:spLocks noChangeArrowheads="1"/>
          </p:cNvSpPr>
          <p:nvPr/>
        </p:nvSpPr>
        <p:spPr bwMode="auto">
          <a:xfrm>
            <a:off x="1912939" y="30480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5540" name="Rectangle 4"/>
          <p:cNvSpPr>
            <a:spLocks noChangeArrowheads="1"/>
          </p:cNvSpPr>
          <p:nvPr/>
        </p:nvSpPr>
        <p:spPr bwMode="auto">
          <a:xfrm>
            <a:off x="1943101" y="30480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point::initialize(double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
        <p:nvSpPr>
          <p:cNvPr id="65547" name="Rectangle 11"/>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function’s body is no different than any other function body.</a:t>
            </a:r>
          </a:p>
        </p:txBody>
      </p:sp>
      <p:sp>
        <p:nvSpPr>
          <p:cNvPr id="65548" name="Rectangle 12"/>
          <p:cNvSpPr>
            <a:spLocks noGrp="1" noChangeArrowheads="1"/>
          </p:cNvSpPr>
          <p:nvPr>
            <p:ph type="body" idx="1"/>
          </p:nvPr>
        </p:nvSpPr>
        <p:spPr>
          <a:xfrm>
            <a:off x="2667001" y="5791201"/>
            <a:ext cx="7019925" cy="835025"/>
          </a:xfrm>
          <a:noFill/>
          <a:ln/>
        </p:spPr>
        <p:txBody>
          <a:bodyPr>
            <a:normAutofit lnSpcReduction="10000"/>
          </a:bodyPr>
          <a:lstStyle/>
          <a:p>
            <a:pPr>
              <a:lnSpc>
                <a:spcPct val="90000"/>
              </a:lnSpc>
              <a:buFont typeface="Monotype Sorts" charset="2"/>
              <a:buNone/>
            </a:pPr>
            <a:r>
              <a:rPr lang="en-US"/>
              <a:t>But there are two special features about a member function’s body . . .</a:t>
            </a:r>
          </a:p>
        </p:txBody>
      </p:sp>
      <p:grpSp>
        <p:nvGrpSpPr>
          <p:cNvPr id="65549" name="Group 13"/>
          <p:cNvGrpSpPr>
            <a:grpSpLocks/>
          </p:cNvGrpSpPr>
          <p:nvPr/>
        </p:nvGrpSpPr>
        <p:grpSpPr bwMode="auto">
          <a:xfrm>
            <a:off x="8534400" y="152401"/>
            <a:ext cx="2057400" cy="1533525"/>
            <a:chOff x="3216" y="1440"/>
            <a:chExt cx="2160" cy="1871"/>
          </a:xfrm>
        </p:grpSpPr>
        <p:sp>
          <p:nvSpPr>
            <p:cNvPr id="6555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5551" name="Group 15"/>
            <p:cNvGrpSpPr>
              <a:grpSpLocks/>
            </p:cNvGrpSpPr>
            <p:nvPr/>
          </p:nvGrpSpPr>
          <p:grpSpPr bwMode="auto">
            <a:xfrm>
              <a:off x="3216" y="1440"/>
              <a:ext cx="2017" cy="1871"/>
              <a:chOff x="3216" y="1056"/>
              <a:chExt cx="2017" cy="1871"/>
            </a:xfrm>
          </p:grpSpPr>
          <p:sp>
            <p:nvSpPr>
              <p:cNvPr id="6555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555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555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555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555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555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555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555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556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556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556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556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36799249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5548">
                                            <p:txEl>
                                              <p:pRg st="0" end="0"/>
                                            </p:txEl>
                                          </p:spTgt>
                                        </p:tgtEl>
                                        <p:attrNameLst>
                                          <p:attrName>style.visibility</p:attrName>
                                        </p:attrNameLst>
                                      </p:cBhvr>
                                      <p:to>
                                        <p:strVal val="visible"/>
                                      </p:to>
                                    </p:set>
                                    <p:animEffect transition="in" filter="randombar(vertical)">
                                      <p:cBhvr>
                                        <p:cTn id="7" dur="500"/>
                                        <p:tgtEl>
                                          <p:spTgt spid="65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7594" name="Rectangle 10"/>
          <p:cNvSpPr>
            <a:spLocks noGrp="1" noChangeArrowheads="1"/>
          </p:cNvSpPr>
          <p:nvPr>
            <p:ph type="body" idx="1"/>
          </p:nvPr>
        </p:nvSpPr>
        <p:spPr>
          <a:xfrm>
            <a:off x="1995489" y="2068514"/>
            <a:ext cx="8181975" cy="835025"/>
          </a:xfrm>
          <a:noFill/>
          <a:ln/>
        </p:spPr>
        <p:txBody>
          <a:bodyPr>
            <a:normAutofit fontScale="77500" lnSpcReduction="20000"/>
          </a:bodyPr>
          <a:lstStyle/>
          <a:p>
            <a:pPr>
              <a:buSzPct val="100000"/>
              <a:buFont typeface="Monotype Sorts" charset="2"/>
              <a:buChar char="Ê"/>
            </a:pPr>
            <a:r>
              <a:rPr lang="en-US"/>
              <a:t>In the heading, the function's name is preceded by the class name and :: - otherwise C++ won't realize this is a class’s member function.</a:t>
            </a:r>
          </a:p>
        </p:txBody>
      </p:sp>
      <p:grpSp>
        <p:nvGrpSpPr>
          <p:cNvPr id="67596" name="Group 12"/>
          <p:cNvGrpSpPr>
            <a:grpSpLocks/>
          </p:cNvGrpSpPr>
          <p:nvPr/>
        </p:nvGrpSpPr>
        <p:grpSpPr bwMode="auto">
          <a:xfrm>
            <a:off x="8534400" y="152401"/>
            <a:ext cx="2057400" cy="1533525"/>
            <a:chOff x="3216" y="1440"/>
            <a:chExt cx="2160" cy="1871"/>
          </a:xfrm>
        </p:grpSpPr>
        <p:sp>
          <p:nvSpPr>
            <p:cNvPr id="6759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7598" name="Group 14"/>
            <p:cNvGrpSpPr>
              <a:grpSpLocks/>
            </p:cNvGrpSpPr>
            <p:nvPr/>
          </p:nvGrpSpPr>
          <p:grpSpPr bwMode="auto">
            <a:xfrm>
              <a:off x="3216" y="1440"/>
              <a:ext cx="2017" cy="1871"/>
              <a:chOff x="3216" y="1056"/>
              <a:chExt cx="2017" cy="1871"/>
            </a:xfrm>
          </p:grpSpPr>
          <p:sp>
            <p:nvSpPr>
              <p:cNvPr id="6759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760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760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760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760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760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760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760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760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760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760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761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7611" name="Rectangle 27"/>
          <p:cNvSpPr>
            <a:spLocks noChangeArrowheads="1"/>
          </p:cNvSpPr>
          <p:nvPr/>
        </p:nvSpPr>
        <p:spPr bwMode="auto">
          <a:xfrm>
            <a:off x="1912939" y="36576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7612" name="Rectangle 28"/>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chemeClr val="accent2"/>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Tree>
    <p:extLst>
      <p:ext uri="{BB962C8B-B14F-4D97-AF65-F5344CB8AC3E}">
        <p14:creationId xmlns:p14="http://schemas.microsoft.com/office/powerpoint/2010/main" val="15819711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9641" name="Rectangle 9"/>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69642" name="Rectangle 10"/>
          <p:cNvSpPr>
            <a:spLocks noChangeArrowheads="1"/>
          </p:cNvSpPr>
          <p:nvPr/>
        </p:nvSpPr>
        <p:spPr bwMode="auto">
          <a:xfrm>
            <a:off x="1784351" y="3635376"/>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69644" name="Group 12"/>
          <p:cNvGrpSpPr>
            <a:grpSpLocks/>
          </p:cNvGrpSpPr>
          <p:nvPr/>
        </p:nvGrpSpPr>
        <p:grpSpPr bwMode="auto">
          <a:xfrm>
            <a:off x="8534400" y="152401"/>
            <a:ext cx="2057400" cy="1533525"/>
            <a:chOff x="3216" y="1440"/>
            <a:chExt cx="2160" cy="1871"/>
          </a:xfrm>
        </p:grpSpPr>
        <p:sp>
          <p:nvSpPr>
            <p:cNvPr id="696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9646" name="Group 14"/>
            <p:cNvGrpSpPr>
              <a:grpSpLocks/>
            </p:cNvGrpSpPr>
            <p:nvPr/>
          </p:nvGrpSpPr>
          <p:grpSpPr bwMode="auto">
            <a:xfrm>
              <a:off x="3216" y="1440"/>
              <a:ext cx="2017" cy="1871"/>
              <a:chOff x="3216" y="1056"/>
              <a:chExt cx="2017" cy="1871"/>
            </a:xfrm>
          </p:grpSpPr>
          <p:sp>
            <p:nvSpPr>
              <p:cNvPr id="696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96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96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96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96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96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96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96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96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96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96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9660" name="Rectangle 28"/>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spTree>
    <p:extLst>
      <p:ext uri="{BB962C8B-B14F-4D97-AF65-F5344CB8AC3E}">
        <p14:creationId xmlns:p14="http://schemas.microsoft.com/office/powerpoint/2010/main" val="218592956"/>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784351" y="3635376"/>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1711" name="Rectangle 31"/>
          <p:cNvSpPr>
            <a:spLocks noChangeArrowheads="1"/>
          </p:cNvSpPr>
          <p:nvPr/>
        </p:nvSpPr>
        <p:spPr bwMode="auto">
          <a:xfrm>
            <a:off x="1943101" y="36576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sp>
        <p:nvSpPr>
          <p:cNvPr id="71683"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1690" name="Rectangle 10"/>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71692" name="AutoShape 12"/>
          <p:cNvSpPr>
            <a:spLocks noChangeArrowheads="1"/>
          </p:cNvSpPr>
          <p:nvPr/>
        </p:nvSpPr>
        <p:spPr bwMode="auto">
          <a:xfrm>
            <a:off x="6338889" y="3198814"/>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1693" name="Rectangle 13"/>
          <p:cNvSpPr>
            <a:spLocks noChangeArrowheads="1"/>
          </p:cNvSpPr>
          <p:nvPr/>
        </p:nvSpPr>
        <p:spPr bwMode="auto">
          <a:xfrm>
            <a:off x="6643689" y="3408364"/>
            <a:ext cx="3932237" cy="2028761"/>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rPr>
              <a:t>But, whose member variables are </a:t>
            </a:r>
          </a:p>
          <a:p>
            <a:pPr>
              <a:spcBef>
                <a:spcPct val="20000"/>
              </a:spcBef>
            </a:pPr>
            <a:r>
              <a:rPr lang="en-US" b="1" i="1">
                <a:solidFill>
                  <a:schemeClr val="bg2"/>
                </a:solidFill>
              </a:rPr>
              <a:t>these?  Are they</a:t>
            </a:r>
          </a:p>
          <a:p>
            <a:pPr>
              <a:spcBef>
                <a:spcPct val="20000"/>
              </a:spcBef>
            </a:pPr>
            <a:r>
              <a:rPr lang="en-US" b="1" i="1">
                <a:solidFill>
                  <a:schemeClr val="bg2"/>
                </a:solidFill>
              </a:rPr>
              <a:t>	p1.x</a:t>
            </a:r>
          </a:p>
          <a:p>
            <a:pPr>
              <a:spcBef>
                <a:spcPct val="20000"/>
              </a:spcBef>
            </a:pPr>
            <a:r>
              <a:rPr lang="en-US" b="1" i="1">
                <a:solidFill>
                  <a:schemeClr val="bg2"/>
                </a:solidFill>
              </a:rPr>
              <a:t>	p1.y</a:t>
            </a:r>
          </a:p>
          <a:p>
            <a:pPr>
              <a:spcBef>
                <a:spcPct val="20000"/>
              </a:spcBef>
            </a:pPr>
            <a:r>
              <a:rPr lang="en-US" b="1" i="1">
                <a:solidFill>
                  <a:schemeClr val="bg2"/>
                </a:solidFill>
              </a:rPr>
              <a:t>  	p2.x</a:t>
            </a:r>
          </a:p>
          <a:p>
            <a:pPr>
              <a:spcBef>
                <a:spcPct val="20000"/>
              </a:spcBef>
            </a:pPr>
            <a:r>
              <a:rPr lang="en-US" b="1" i="1">
                <a:solidFill>
                  <a:schemeClr val="bg2"/>
                </a:solidFill>
              </a:rPr>
              <a:t>	p2.y</a:t>
            </a:r>
          </a:p>
        </p:txBody>
      </p:sp>
      <p:sp>
        <p:nvSpPr>
          <p:cNvPr id="71694" name="Rectangle 14"/>
          <p:cNvSpPr>
            <a:spLocks noChangeArrowheads="1"/>
          </p:cNvSpPr>
          <p:nvPr/>
        </p:nvSpPr>
        <p:spPr bwMode="auto">
          <a:xfrm>
            <a:off x="9415463" y="5378451"/>
            <a:ext cx="503344" cy="920765"/>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5400" b="1" i="1">
                <a:solidFill>
                  <a:schemeClr val="folHlink"/>
                </a:solidFill>
              </a:rPr>
              <a:t>?</a:t>
            </a:r>
          </a:p>
        </p:txBody>
      </p:sp>
      <p:grpSp>
        <p:nvGrpSpPr>
          <p:cNvPr id="71695" name="Group 15"/>
          <p:cNvGrpSpPr>
            <a:grpSpLocks/>
          </p:cNvGrpSpPr>
          <p:nvPr/>
        </p:nvGrpSpPr>
        <p:grpSpPr bwMode="auto">
          <a:xfrm>
            <a:off x="8534400" y="152401"/>
            <a:ext cx="2057400" cy="1533525"/>
            <a:chOff x="3216" y="1440"/>
            <a:chExt cx="2160" cy="1871"/>
          </a:xfrm>
        </p:grpSpPr>
        <p:sp>
          <p:nvSpPr>
            <p:cNvPr id="71696"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1697" name="Group 17"/>
            <p:cNvGrpSpPr>
              <a:grpSpLocks/>
            </p:cNvGrpSpPr>
            <p:nvPr/>
          </p:nvGrpSpPr>
          <p:grpSpPr bwMode="auto">
            <a:xfrm>
              <a:off x="3216" y="1440"/>
              <a:ext cx="2017" cy="1871"/>
              <a:chOff x="3216" y="1056"/>
              <a:chExt cx="2017" cy="1871"/>
            </a:xfrm>
          </p:grpSpPr>
          <p:sp>
            <p:nvSpPr>
              <p:cNvPr id="71698"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1699"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1700"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1701"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1702"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1703"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1704"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1705"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1706"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1707"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1708"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1709"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8137522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8" name="Group 30"/>
          <p:cNvGrpSpPr>
            <a:grpSpLocks/>
          </p:cNvGrpSpPr>
          <p:nvPr/>
        </p:nvGrpSpPr>
        <p:grpSpPr bwMode="auto">
          <a:xfrm>
            <a:off x="1784351" y="3635376"/>
            <a:ext cx="8810625" cy="2581275"/>
            <a:chOff x="164" y="2290"/>
            <a:chExt cx="5550" cy="1626"/>
          </a:xfrm>
        </p:grpSpPr>
        <p:sp>
          <p:nvSpPr>
            <p:cNvPr id="73730" name="Rectangle 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3757" name="Rectangle 29"/>
            <p:cNvSpPr>
              <a:spLocks noChangeArrowheads="1"/>
            </p:cNvSpPr>
            <p:nvPr/>
          </p:nvSpPr>
          <p:spPr bwMode="auto">
            <a:xfrm>
              <a:off x="264" y="2304"/>
              <a:ext cx="5450" cy="13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void </a:t>
              </a:r>
              <a:r>
                <a:rPr lang="en-US" sz="2300" b="1">
                  <a:solidFill>
                    <a:srgbClr val="00FF00"/>
                  </a:solidFill>
                </a:rPr>
                <a:t>point::</a:t>
              </a:r>
              <a:r>
                <a:rPr lang="en-US" sz="2300" b="1">
                  <a:solidFill>
                    <a:schemeClr val="bg2"/>
                  </a:solidFill>
                </a:rPr>
                <a:t>initialize(double init_x, double init_y)</a:t>
              </a:r>
            </a:p>
            <a:p>
              <a:r>
                <a:rPr lang="en-US" sz="2300" b="1">
                  <a:solidFill>
                    <a:schemeClr val="bg2"/>
                  </a:solidFill>
                </a:rPr>
                <a:t>{</a:t>
              </a:r>
            </a:p>
            <a:p>
              <a:r>
                <a:rPr lang="en-US" b="1">
                  <a:solidFill>
                    <a:schemeClr val="bg2"/>
                  </a:solidFill>
                </a:rPr>
                <a:t>     </a:t>
              </a:r>
              <a:r>
                <a:rPr lang="en-US" b="1">
                  <a:solidFill>
                    <a:srgbClr val="FC0128"/>
                  </a:solidFill>
                </a:rPr>
                <a:t>x</a:t>
              </a:r>
              <a:r>
                <a:rPr lang="en-US" b="1">
                  <a:solidFill>
                    <a:schemeClr val="bg2"/>
                  </a:solidFill>
                </a:rPr>
                <a:t> = init_x;</a:t>
              </a:r>
            </a:p>
            <a:p>
              <a:r>
                <a:rPr lang="en-US" b="1">
                  <a:solidFill>
                    <a:schemeClr val="bg2"/>
                  </a:solidFill>
                </a:rPr>
                <a:t>     </a:t>
              </a:r>
              <a:r>
                <a:rPr lang="en-US" b="1">
                  <a:solidFill>
                    <a:srgbClr val="FC0128"/>
                  </a:solidFill>
                </a:rPr>
                <a:t>y</a:t>
              </a:r>
              <a:r>
                <a:rPr lang="en-US" b="1">
                  <a:solidFill>
                    <a:schemeClr val="bg2"/>
                  </a:solidFill>
                </a:rPr>
                <a:t> = init_y;</a:t>
              </a:r>
            </a:p>
            <a:p>
              <a:r>
                <a:rPr lang="en-US" b="1">
                  <a:solidFill>
                    <a:schemeClr val="bg2"/>
                  </a:solidFill>
                </a:rPr>
                <a:t>}</a:t>
              </a:r>
            </a:p>
            <a:p>
              <a:pPr eaLnBrk="1"/>
              <a:endParaRPr lang="en-US" b="1">
                <a:solidFill>
                  <a:schemeClr val="bg2"/>
                </a:solidFill>
              </a:endParaRPr>
            </a:p>
          </p:txBody>
        </p:sp>
      </p:grpSp>
      <p:sp>
        <p:nvSpPr>
          <p:cNvPr id="73731"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3738" name="Rectangle 10"/>
          <p:cNvSpPr>
            <a:spLocks noGrp="1" noChangeArrowheads="1"/>
          </p:cNvSpPr>
          <p:nvPr>
            <p:ph type="body" idx="1"/>
          </p:nvPr>
        </p:nvSpPr>
        <p:spPr>
          <a:xfrm>
            <a:off x="1995489" y="2068514"/>
            <a:ext cx="8181975" cy="835025"/>
          </a:xfrm>
          <a:noFill/>
          <a:ln/>
        </p:spPr>
        <p:txBody>
          <a:bodyPr>
            <a:normAutofit fontScale="85000" lnSpcReduction="10000"/>
          </a:bodyPr>
          <a:lstStyle/>
          <a:p>
            <a:pPr>
              <a:buSzPct val="100000"/>
              <a:buFont typeface="Monotype Sorts" charset="2"/>
              <a:buChar char="Ë"/>
            </a:pPr>
            <a:r>
              <a:rPr lang="en-US"/>
              <a:t>Within the body of the function, the class’s member variables and other member functions may all be accessed.</a:t>
            </a:r>
          </a:p>
        </p:txBody>
      </p:sp>
      <p:sp>
        <p:nvSpPr>
          <p:cNvPr id="73740" name="AutoShape 12"/>
          <p:cNvSpPr>
            <a:spLocks noChangeArrowheads="1"/>
          </p:cNvSpPr>
          <p:nvPr/>
        </p:nvSpPr>
        <p:spPr bwMode="auto">
          <a:xfrm>
            <a:off x="6338889" y="3198814"/>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3741" name="Rectangle 13"/>
          <p:cNvSpPr>
            <a:spLocks noChangeArrowheads="1"/>
          </p:cNvSpPr>
          <p:nvPr/>
        </p:nvSpPr>
        <p:spPr bwMode="auto">
          <a:xfrm>
            <a:off x="6643689" y="3408363"/>
            <a:ext cx="3932237" cy="1881028"/>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rPr>
              <a:t>If we activate </a:t>
            </a:r>
          </a:p>
          <a:p>
            <a:pPr>
              <a:spcBef>
                <a:spcPct val="20000"/>
              </a:spcBef>
            </a:pPr>
            <a:r>
              <a:rPr lang="en-US" b="1" i="1">
                <a:solidFill>
                  <a:schemeClr val="bg2"/>
                </a:solidFill>
              </a:rPr>
              <a:t>	p1.initialize:</a:t>
            </a:r>
          </a:p>
          <a:p>
            <a:pPr lvl="1">
              <a:spcBef>
                <a:spcPct val="20000"/>
              </a:spcBef>
            </a:pPr>
            <a:r>
              <a:rPr lang="en-US" b="1" i="1">
                <a:solidFill>
                  <a:schemeClr val="bg2"/>
                </a:solidFill>
              </a:rPr>
              <a:t>p1.x</a:t>
            </a:r>
          </a:p>
          <a:p>
            <a:pPr lvl="1">
              <a:spcBef>
                <a:spcPct val="20000"/>
              </a:spcBef>
            </a:pPr>
            <a:r>
              <a:rPr lang="en-US" b="1" i="1">
                <a:solidFill>
                  <a:schemeClr val="bg2"/>
                </a:solidFill>
              </a:rPr>
              <a:t>p1.y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grpSp>
        <p:nvGrpSpPr>
          <p:cNvPr id="73742" name="Group 14"/>
          <p:cNvGrpSpPr>
            <a:grpSpLocks/>
          </p:cNvGrpSpPr>
          <p:nvPr/>
        </p:nvGrpSpPr>
        <p:grpSpPr bwMode="auto">
          <a:xfrm>
            <a:off x="8534400" y="152401"/>
            <a:ext cx="2057400" cy="1533525"/>
            <a:chOff x="3216" y="1440"/>
            <a:chExt cx="2160" cy="1871"/>
          </a:xfrm>
        </p:grpSpPr>
        <p:sp>
          <p:nvSpPr>
            <p:cNvPr id="737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3744" name="Group 16"/>
            <p:cNvGrpSpPr>
              <a:grpSpLocks/>
            </p:cNvGrpSpPr>
            <p:nvPr/>
          </p:nvGrpSpPr>
          <p:grpSpPr bwMode="auto">
            <a:xfrm>
              <a:off x="3216" y="1440"/>
              <a:ext cx="2017" cy="1871"/>
              <a:chOff x="3216" y="1056"/>
              <a:chExt cx="2017" cy="1871"/>
            </a:xfrm>
          </p:grpSpPr>
          <p:sp>
            <p:nvSpPr>
              <p:cNvPr id="737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37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37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37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37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37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37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37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37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37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37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37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333658799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318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solidFill>
                  <a:srgbClr val="FC0128"/>
                </a:solidFill>
              </a:rPr>
              <a:t>Initialize</a:t>
            </a:r>
          </a:p>
          <a:p>
            <a:pPr lvl="1"/>
            <a:r>
              <a:rPr lang="en-US"/>
              <a:t>Retrieval coordinates</a:t>
            </a:r>
          </a:p>
          <a:p>
            <a:pPr lvl="1"/>
            <a:r>
              <a:rPr lang="en-US"/>
              <a:t>Shift </a:t>
            </a:r>
          </a:p>
          <a:p>
            <a:pPr lvl="1"/>
            <a:endParaRPr lang="en-US"/>
          </a:p>
        </p:txBody>
      </p:sp>
      <p:grpSp>
        <p:nvGrpSpPr>
          <p:cNvPr id="93205" name="Group 21"/>
          <p:cNvGrpSpPr>
            <a:grpSpLocks/>
          </p:cNvGrpSpPr>
          <p:nvPr/>
        </p:nvGrpSpPr>
        <p:grpSpPr bwMode="auto">
          <a:xfrm>
            <a:off x="6629400" y="2286001"/>
            <a:ext cx="3429000" cy="2835275"/>
            <a:chOff x="3216" y="1440"/>
            <a:chExt cx="2160" cy="1786"/>
          </a:xfrm>
        </p:grpSpPr>
        <p:sp>
          <p:nvSpPr>
            <p:cNvPr id="93188" name="Text Box 4"/>
            <p:cNvSpPr txBox="1">
              <a:spLocks noChangeArrowheads="1"/>
            </p:cNvSpPr>
            <p:nvPr/>
          </p:nvSpPr>
          <p:spPr bwMode="auto">
            <a:xfrm>
              <a:off x="5088" y="2064"/>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3189" name="Group 5"/>
            <p:cNvGrpSpPr>
              <a:grpSpLocks/>
            </p:cNvGrpSpPr>
            <p:nvPr/>
          </p:nvGrpSpPr>
          <p:grpSpPr bwMode="auto">
            <a:xfrm>
              <a:off x="3216" y="1440"/>
              <a:ext cx="2016" cy="1786"/>
              <a:chOff x="3216" y="1056"/>
              <a:chExt cx="2016" cy="1786"/>
            </a:xfrm>
          </p:grpSpPr>
          <p:sp>
            <p:nvSpPr>
              <p:cNvPr id="93190"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3191"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3192"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3193"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3194"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3195"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3196"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3197"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3198"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3199" name="Text Box 15"/>
              <p:cNvSpPr txBox="1">
                <a:spLocks noChangeArrowheads="1"/>
              </p:cNvSpPr>
              <p:nvPr/>
            </p:nvSpPr>
            <p:spPr bwMode="auto">
              <a:xfrm>
                <a:off x="3984" y="1056"/>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3200" name="Oval 1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3201" name="Text Box 17"/>
            <p:cNvSpPr txBox="1">
              <a:spLocks noChangeArrowheads="1"/>
            </p:cNvSpPr>
            <p:nvPr/>
          </p:nvSpPr>
          <p:spPr bwMode="auto">
            <a:xfrm>
              <a:off x="3888" y="1872"/>
              <a:ext cx="432" cy="233"/>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
        <p:nvSpPr>
          <p:cNvPr id="93203" name="Line 19"/>
          <p:cNvSpPr>
            <a:spLocks noChangeShapeType="1"/>
          </p:cNvSpPr>
          <p:nvPr/>
        </p:nvSpPr>
        <p:spPr bwMode="auto">
          <a:xfrm flipV="1">
            <a:off x="6081713" y="3497264"/>
            <a:ext cx="1585912" cy="701675"/>
          </a:xfrm>
          <a:prstGeom prst="line">
            <a:avLst/>
          </a:prstGeom>
          <a:noFill/>
          <a:ln w="41275">
            <a:solidFill>
              <a:srgbClr val="FF00FF"/>
            </a:solidFill>
            <a:round/>
            <a:headEnd/>
            <a:tailEnd type="triangle" w="med" len="med"/>
          </a:ln>
          <a:effectLst/>
        </p:spPr>
        <p:txBody>
          <a:bodyPr/>
          <a:lstStyle/>
          <a:p>
            <a:endParaRPr lang="en-US"/>
          </a:p>
        </p:txBody>
      </p:sp>
      <p:sp>
        <p:nvSpPr>
          <p:cNvPr id="93204" name="Text Box 20"/>
          <p:cNvSpPr txBox="1">
            <a:spLocks noChangeArrowheads="1"/>
          </p:cNvSpPr>
          <p:nvPr/>
        </p:nvSpPr>
        <p:spPr bwMode="auto">
          <a:xfrm>
            <a:off x="4724400" y="3886200"/>
            <a:ext cx="1600200"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 0.8)</a:t>
            </a:r>
          </a:p>
        </p:txBody>
      </p:sp>
    </p:spTree>
    <p:extLst>
      <p:ext uri="{BB962C8B-B14F-4D97-AF65-F5344CB8AC3E}">
        <p14:creationId xmlns:p14="http://schemas.microsoft.com/office/powerpoint/2010/main" val="255890560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7827" name="Rectangle 3"/>
          <p:cNvSpPr>
            <a:spLocks noChangeArrowheads="1"/>
          </p:cNvSpPr>
          <p:nvPr/>
        </p:nvSpPr>
        <p:spPr bwMode="auto">
          <a:xfrm>
            <a:off x="1912939" y="2924176"/>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7828" name="Rectangle 4"/>
          <p:cNvSpPr>
            <a:spLocks noChangeArrowheads="1"/>
          </p:cNvSpPr>
          <p:nvPr/>
        </p:nvSpPr>
        <p:spPr bwMode="auto">
          <a:xfrm>
            <a:off x="1943101" y="2868614"/>
            <a:ext cx="8651875" cy="2305759"/>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ndParaRPr>
          </a:p>
          <a:p>
            <a:r>
              <a:rPr lang="en-US" b="1" dirty="0">
                <a:solidFill>
                  <a:schemeClr val="bg2"/>
                </a:solidFill>
              </a:rPr>
              <a:t>double point::</a:t>
            </a:r>
            <a:r>
              <a:rPr lang="en-US" b="1" dirty="0" err="1">
                <a:solidFill>
                  <a:schemeClr val="bg2"/>
                </a:solidFill>
              </a:rPr>
              <a:t>get_x</a:t>
            </a:r>
            <a:r>
              <a:rPr lang="en-US" b="1" dirty="0">
                <a:solidFill>
                  <a:schemeClr val="bg2"/>
                </a:solidFill>
              </a:rPr>
              <a:t>() </a:t>
            </a:r>
            <a:r>
              <a:rPr lang="en-US" b="1" dirty="0">
                <a:solidFill>
                  <a:srgbClr val="FF0000"/>
                </a:solidFill>
              </a:rPr>
              <a:t>const</a:t>
            </a:r>
            <a:r>
              <a:rPr lang="en-US" b="1" dirty="0">
                <a:solidFill>
                  <a:schemeClr val="bg2"/>
                </a:solidFill>
              </a:rPr>
              <a:t> </a:t>
            </a:r>
          </a:p>
          <a:p>
            <a:r>
              <a:rPr lang="en-US" b="1" dirty="0">
                <a:solidFill>
                  <a:schemeClr val="bg2"/>
                </a:solidFill>
              </a:rPr>
              <a:t>{</a:t>
            </a:r>
          </a:p>
          <a:p>
            <a:endParaRPr lang="en-US" b="1" dirty="0">
              <a:solidFill>
                <a:schemeClr val="bg2"/>
              </a:solidFill>
            </a:endParaRPr>
          </a:p>
          <a:p>
            <a:r>
              <a:rPr lang="en-US" b="1" dirty="0">
                <a:solidFill>
                  <a:schemeClr val="bg2"/>
                </a:solidFill>
              </a:rPr>
              <a:t>     return x;</a:t>
            </a:r>
          </a:p>
          <a:p>
            <a:endParaRPr lang="en-US" b="1" dirty="0">
              <a:solidFill>
                <a:schemeClr val="bg2"/>
              </a:solidFill>
            </a:endParaRPr>
          </a:p>
          <a:p>
            <a:r>
              <a:rPr lang="en-US" b="1" dirty="0">
                <a:solidFill>
                  <a:schemeClr val="bg2"/>
                </a:solidFill>
              </a:rPr>
              <a:t>}</a:t>
            </a:r>
          </a:p>
          <a:p>
            <a:pPr eaLnBrk="1"/>
            <a:endParaRPr lang="en-US" b="1" dirty="0">
              <a:solidFill>
                <a:schemeClr val="bg2"/>
              </a:solidFill>
            </a:endParaRPr>
          </a:p>
        </p:txBody>
      </p:sp>
      <p:sp>
        <p:nvSpPr>
          <p:cNvPr id="77835" name="Rectangle 11"/>
          <p:cNvSpPr>
            <a:spLocks noGrp="1" noChangeArrowheads="1"/>
          </p:cNvSpPr>
          <p:nvPr>
            <p:ph type="body" idx="1"/>
          </p:nvPr>
        </p:nvSpPr>
        <p:spPr>
          <a:xfrm>
            <a:off x="1905001" y="1831976"/>
            <a:ext cx="7439025" cy="835025"/>
          </a:xfrm>
          <a:noFill/>
          <a:ln/>
        </p:spPr>
        <p:txBody>
          <a:bodyPr>
            <a:normAutofit lnSpcReduction="10000"/>
          </a:bodyPr>
          <a:lstStyle/>
          <a:p>
            <a:pPr marL="0" indent="0">
              <a:buNone/>
            </a:pPr>
            <a:r>
              <a:rPr lang="en-US"/>
              <a:t>Here is the implementation of the </a:t>
            </a:r>
            <a:r>
              <a:rPr lang="en-US">
                <a:latin typeface="Arial" pitchFamily="34" charset="0"/>
              </a:rPr>
              <a:t>get_x</a:t>
            </a:r>
            <a:r>
              <a:rPr lang="en-US"/>
              <a:t> member function, which return the x coordinate:</a:t>
            </a:r>
          </a:p>
        </p:txBody>
      </p:sp>
      <p:grpSp>
        <p:nvGrpSpPr>
          <p:cNvPr id="77836" name="Group 12"/>
          <p:cNvGrpSpPr>
            <a:grpSpLocks/>
          </p:cNvGrpSpPr>
          <p:nvPr/>
        </p:nvGrpSpPr>
        <p:grpSpPr bwMode="auto">
          <a:xfrm>
            <a:off x="8534400" y="152401"/>
            <a:ext cx="2057400" cy="1533525"/>
            <a:chOff x="3216" y="1440"/>
            <a:chExt cx="2160" cy="1871"/>
          </a:xfrm>
        </p:grpSpPr>
        <p:sp>
          <p:nvSpPr>
            <p:cNvPr id="7783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7838" name="Group 14"/>
            <p:cNvGrpSpPr>
              <a:grpSpLocks/>
            </p:cNvGrpSpPr>
            <p:nvPr/>
          </p:nvGrpSpPr>
          <p:grpSpPr bwMode="auto">
            <a:xfrm>
              <a:off x="3216" y="1440"/>
              <a:ext cx="2017" cy="1871"/>
              <a:chOff x="3216" y="1056"/>
              <a:chExt cx="2017" cy="1871"/>
            </a:xfrm>
          </p:grpSpPr>
          <p:sp>
            <p:nvSpPr>
              <p:cNvPr id="7783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784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784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784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784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784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784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784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784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784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784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785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66635096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9875" name="Rectangle 3"/>
          <p:cNvSpPr>
            <a:spLocks noChangeArrowheads="1"/>
          </p:cNvSpPr>
          <p:nvPr/>
        </p:nvSpPr>
        <p:spPr bwMode="auto">
          <a:xfrm>
            <a:off x="1912939" y="2924176"/>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83" name="Rectangle 11"/>
          <p:cNvSpPr>
            <a:spLocks noGrp="1" noChangeArrowheads="1"/>
          </p:cNvSpPr>
          <p:nvPr>
            <p:ph type="body" idx="1"/>
          </p:nvPr>
        </p:nvSpPr>
        <p:spPr>
          <a:xfrm>
            <a:off x="1905001" y="1831976"/>
            <a:ext cx="7546975" cy="835025"/>
          </a:xfrm>
          <a:noFill/>
          <a:ln/>
        </p:spPr>
        <p:txBody>
          <a:bodyPr>
            <a:normAutofit lnSpcReduction="10000"/>
          </a:bodyPr>
          <a:lstStyle/>
          <a:p>
            <a:pPr marL="0" indent="0">
              <a:buNone/>
            </a:pPr>
            <a:r>
              <a:rPr lang="en-US"/>
              <a:t>Here is the implementation of the </a:t>
            </a:r>
            <a:r>
              <a:rPr lang="en-US">
                <a:latin typeface="Arial" pitchFamily="34" charset="0"/>
              </a:rPr>
              <a:t>get_x</a:t>
            </a:r>
            <a:r>
              <a:rPr lang="en-US"/>
              <a:t> member function, which return the x coordinate:</a:t>
            </a:r>
          </a:p>
        </p:txBody>
      </p:sp>
      <p:sp>
        <p:nvSpPr>
          <p:cNvPr id="79884" name="Rectangle 12"/>
          <p:cNvSpPr>
            <a:spLocks noChangeArrowheads="1"/>
          </p:cNvSpPr>
          <p:nvPr/>
        </p:nvSpPr>
        <p:spPr bwMode="auto">
          <a:xfrm>
            <a:off x="2286000" y="5638801"/>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variable x of the point object.</a:t>
            </a:r>
          </a:p>
        </p:txBody>
      </p:sp>
      <p:grpSp>
        <p:nvGrpSpPr>
          <p:cNvPr id="79885" name="Group 13"/>
          <p:cNvGrpSpPr>
            <a:grpSpLocks/>
          </p:cNvGrpSpPr>
          <p:nvPr/>
        </p:nvGrpSpPr>
        <p:grpSpPr bwMode="auto">
          <a:xfrm>
            <a:off x="8534400" y="152401"/>
            <a:ext cx="2057400" cy="1533525"/>
            <a:chOff x="3216" y="1440"/>
            <a:chExt cx="2160" cy="1871"/>
          </a:xfrm>
        </p:grpSpPr>
        <p:sp>
          <p:nvSpPr>
            <p:cNvPr id="798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9887" name="Group 15"/>
            <p:cNvGrpSpPr>
              <a:grpSpLocks/>
            </p:cNvGrpSpPr>
            <p:nvPr/>
          </p:nvGrpSpPr>
          <p:grpSpPr bwMode="auto">
            <a:xfrm>
              <a:off x="3216" y="1440"/>
              <a:ext cx="2017" cy="1871"/>
              <a:chOff x="3216" y="1056"/>
              <a:chExt cx="2017" cy="1871"/>
            </a:xfrm>
          </p:grpSpPr>
          <p:sp>
            <p:nvSpPr>
              <p:cNvPr id="798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98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98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98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98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98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98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98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98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98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98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98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9900" name="Rectangle 28"/>
          <p:cNvSpPr>
            <a:spLocks noChangeArrowheads="1"/>
          </p:cNvSpPr>
          <p:nvPr/>
        </p:nvSpPr>
        <p:spPr bwMode="auto">
          <a:xfrm>
            <a:off x="1943101" y="2868614"/>
            <a:ext cx="8651875" cy="2305759"/>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ndParaRPr>
          </a:p>
          <a:p>
            <a:r>
              <a:rPr lang="en-US" b="1" dirty="0">
                <a:solidFill>
                  <a:schemeClr val="bg2"/>
                </a:solidFill>
              </a:rPr>
              <a:t>double point::</a:t>
            </a:r>
            <a:r>
              <a:rPr lang="en-US" b="1" dirty="0" err="1">
                <a:solidFill>
                  <a:schemeClr val="bg2"/>
                </a:solidFill>
              </a:rPr>
              <a:t>get_x</a:t>
            </a:r>
            <a:r>
              <a:rPr lang="en-US" b="1" dirty="0">
                <a:solidFill>
                  <a:schemeClr val="bg2"/>
                </a:solidFill>
              </a:rPr>
              <a:t>() const </a:t>
            </a:r>
          </a:p>
          <a:p>
            <a:r>
              <a:rPr lang="en-US" b="1" dirty="0">
                <a:solidFill>
                  <a:schemeClr val="bg2"/>
                </a:solidFill>
              </a:rPr>
              <a:t>{</a:t>
            </a:r>
          </a:p>
          <a:p>
            <a:endParaRPr lang="en-US" b="1" dirty="0">
              <a:solidFill>
                <a:schemeClr val="bg2"/>
              </a:solidFill>
            </a:endParaRPr>
          </a:p>
          <a:p>
            <a:r>
              <a:rPr lang="en-US" b="1" dirty="0">
                <a:solidFill>
                  <a:schemeClr val="bg2"/>
                </a:solidFill>
              </a:rPr>
              <a:t>     return x;</a:t>
            </a:r>
          </a:p>
          <a:p>
            <a:endParaRPr lang="en-US" b="1" dirty="0">
              <a:solidFill>
                <a:schemeClr val="bg2"/>
              </a:solidFill>
            </a:endParaRPr>
          </a:p>
          <a:p>
            <a:r>
              <a:rPr lang="en-US" b="1" dirty="0">
                <a:solidFill>
                  <a:schemeClr val="bg2"/>
                </a:solidFill>
              </a:rPr>
              <a:t>}</a:t>
            </a:r>
          </a:p>
          <a:p>
            <a:pPr eaLnBrk="1"/>
            <a:endParaRPr lang="en-US" b="1" dirty="0">
              <a:solidFill>
                <a:schemeClr val="bg2"/>
              </a:solidFill>
            </a:endParaRPr>
          </a:p>
        </p:txBody>
      </p:sp>
    </p:spTree>
    <p:extLst>
      <p:ext uri="{BB962C8B-B14F-4D97-AF65-F5344CB8AC3E}">
        <p14:creationId xmlns:p14="http://schemas.microsoft.com/office/powerpoint/2010/main" val="1617236938"/>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99331" name="Rectangle 3"/>
          <p:cNvSpPr>
            <a:spLocks noChangeArrowheads="1"/>
          </p:cNvSpPr>
          <p:nvPr/>
        </p:nvSpPr>
        <p:spPr bwMode="auto">
          <a:xfrm>
            <a:off x="1912939" y="2924176"/>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99332" name="Rectangle 4"/>
          <p:cNvSpPr>
            <a:spLocks noGrp="1" noChangeArrowheads="1"/>
          </p:cNvSpPr>
          <p:nvPr>
            <p:ph type="body" idx="1"/>
          </p:nvPr>
        </p:nvSpPr>
        <p:spPr>
          <a:xfrm>
            <a:off x="1905001" y="1831976"/>
            <a:ext cx="7546975" cy="835025"/>
          </a:xfrm>
          <a:noFill/>
          <a:ln/>
        </p:spPr>
        <p:txBody>
          <a:bodyPr>
            <a:normAutofit lnSpcReduction="10000"/>
          </a:bodyPr>
          <a:lstStyle/>
          <a:p>
            <a:pPr marL="0" indent="0">
              <a:buNone/>
            </a:pPr>
            <a:r>
              <a:rPr lang="en-US"/>
              <a:t>Member functions may activate other member functions</a:t>
            </a:r>
          </a:p>
        </p:txBody>
      </p:sp>
      <p:sp>
        <p:nvSpPr>
          <p:cNvPr id="99333" name="Rectangle 5"/>
          <p:cNvSpPr>
            <a:spLocks noChangeArrowheads="1"/>
          </p:cNvSpPr>
          <p:nvPr/>
        </p:nvSpPr>
        <p:spPr bwMode="auto">
          <a:xfrm>
            <a:off x="1839913" y="5686426"/>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dirty="0">
                <a:effectLst>
                  <a:outerShdw blurRad="38100" dist="38100" dir="2700000" algn="tl">
                    <a:srgbClr val="000000"/>
                  </a:outerShdw>
                </a:effectLst>
                <a:latin typeface="Times New Roman" pitchFamily="18" charset="0"/>
              </a:rPr>
              <a:t>Notice this member function implementation still directly </a:t>
            </a:r>
            <a:r>
              <a:rPr lang="en-US" sz="2800" dirty="0" smtClean="0">
                <a:effectLst>
                  <a:outerShdw blurRad="38100" dist="38100" dir="2700000" algn="tl">
                    <a:srgbClr val="000000"/>
                  </a:outerShdw>
                </a:effectLst>
                <a:latin typeface="Times New Roman" pitchFamily="18" charset="0"/>
              </a:rPr>
              <a:t>assigns </a:t>
            </a:r>
            <a:r>
              <a:rPr lang="en-US" sz="2800" dirty="0">
                <a:effectLst>
                  <a:outerShdw blurRad="38100" dist="38100" dir="2700000" algn="tl">
                    <a:srgbClr val="000000"/>
                  </a:outerShdw>
                </a:effectLst>
                <a:latin typeface="Times New Roman" pitchFamily="18" charset="0"/>
              </a:rPr>
              <a:t>the member variables x and y.</a:t>
            </a:r>
          </a:p>
        </p:txBody>
      </p:sp>
      <p:grpSp>
        <p:nvGrpSpPr>
          <p:cNvPr id="99334" name="Group 6"/>
          <p:cNvGrpSpPr>
            <a:grpSpLocks/>
          </p:cNvGrpSpPr>
          <p:nvPr/>
        </p:nvGrpSpPr>
        <p:grpSpPr bwMode="auto">
          <a:xfrm>
            <a:off x="8534400" y="152401"/>
            <a:ext cx="2057400" cy="1533525"/>
            <a:chOff x="3216" y="1440"/>
            <a:chExt cx="2160" cy="1871"/>
          </a:xfrm>
        </p:grpSpPr>
        <p:sp>
          <p:nvSpPr>
            <p:cNvPr id="9933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99336" name="Group 8"/>
            <p:cNvGrpSpPr>
              <a:grpSpLocks/>
            </p:cNvGrpSpPr>
            <p:nvPr/>
          </p:nvGrpSpPr>
          <p:grpSpPr bwMode="auto">
            <a:xfrm>
              <a:off x="3216" y="1440"/>
              <a:ext cx="2017" cy="1871"/>
              <a:chOff x="3216" y="1056"/>
              <a:chExt cx="2017" cy="1871"/>
            </a:xfrm>
          </p:grpSpPr>
          <p:sp>
            <p:nvSpPr>
              <p:cNvPr id="9933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933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933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934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934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934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934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934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9934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9934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9934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934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99350" name="Rectangle 22"/>
          <p:cNvSpPr>
            <a:spLocks noChangeArrowheads="1"/>
          </p:cNvSpPr>
          <p:nvPr/>
        </p:nvSpPr>
        <p:spPr bwMode="auto">
          <a:xfrm>
            <a:off x="2133601" y="2743201"/>
            <a:ext cx="8651875" cy="2028761"/>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b="1">
                <a:solidFill>
                  <a:schemeClr val="bg2"/>
                </a:solidFill>
              </a:rPr>
              <a:t>void point::origin() </a:t>
            </a:r>
          </a:p>
          <a:p>
            <a:r>
              <a:rPr lang="en-US" b="1">
                <a:solidFill>
                  <a:schemeClr val="bg2"/>
                </a:solidFill>
              </a:rPr>
              <a:t>{</a:t>
            </a:r>
          </a:p>
          <a:p>
            <a:r>
              <a:rPr lang="en-US" b="1">
                <a:solidFill>
                  <a:schemeClr val="bg2"/>
                </a:solidFill>
              </a:rPr>
              <a:t>     x = 0.0;</a:t>
            </a:r>
          </a:p>
          <a:p>
            <a:r>
              <a:rPr lang="en-US" b="1">
                <a:solidFill>
                  <a:schemeClr val="bg2"/>
                </a:solidFill>
              </a:rPr>
              <a:t>     y = 0.0;</a:t>
            </a:r>
          </a:p>
          <a:p>
            <a:r>
              <a:rPr lang="en-US" b="1">
                <a:solidFill>
                  <a:schemeClr val="bg2"/>
                </a:solidFill>
              </a:rPr>
              <a:t>}</a:t>
            </a:r>
          </a:p>
          <a:p>
            <a:pPr eaLnBrk="1"/>
            <a:endParaRPr lang="en-US" b="1">
              <a:solidFill>
                <a:schemeClr val="bg2"/>
              </a:solidFill>
            </a:endParaRPr>
          </a:p>
        </p:txBody>
      </p:sp>
    </p:spTree>
    <p:extLst>
      <p:ext uri="{BB962C8B-B14F-4D97-AF65-F5344CB8AC3E}">
        <p14:creationId xmlns:p14="http://schemas.microsoft.com/office/powerpoint/2010/main" val="3866017734"/>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101379" name="Rectangle 3"/>
          <p:cNvSpPr>
            <a:spLocks noChangeArrowheads="1"/>
          </p:cNvSpPr>
          <p:nvPr/>
        </p:nvSpPr>
        <p:spPr bwMode="auto">
          <a:xfrm>
            <a:off x="1912939" y="2924176"/>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1380" name="Rectangle 4"/>
          <p:cNvSpPr>
            <a:spLocks noGrp="1" noChangeArrowheads="1"/>
          </p:cNvSpPr>
          <p:nvPr>
            <p:ph type="body" idx="1"/>
          </p:nvPr>
        </p:nvSpPr>
        <p:spPr>
          <a:xfrm>
            <a:off x="1905001" y="1831976"/>
            <a:ext cx="7546975" cy="835025"/>
          </a:xfrm>
          <a:noFill/>
          <a:ln/>
        </p:spPr>
        <p:txBody>
          <a:bodyPr>
            <a:normAutofit lnSpcReduction="10000"/>
          </a:bodyPr>
          <a:lstStyle/>
          <a:p>
            <a:pPr marL="0" indent="0">
              <a:buNone/>
            </a:pPr>
            <a:r>
              <a:rPr lang="en-US"/>
              <a:t>Member functions may activate other member functions</a:t>
            </a:r>
          </a:p>
        </p:txBody>
      </p:sp>
      <p:sp>
        <p:nvSpPr>
          <p:cNvPr id="101381" name="Rectangle 5"/>
          <p:cNvSpPr>
            <a:spLocks noChangeArrowheads="1"/>
          </p:cNvSpPr>
          <p:nvPr/>
        </p:nvSpPr>
        <p:spPr bwMode="auto">
          <a:xfrm>
            <a:off x="2209800" y="5638801"/>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function initialize.</a:t>
            </a:r>
          </a:p>
        </p:txBody>
      </p:sp>
      <p:grpSp>
        <p:nvGrpSpPr>
          <p:cNvPr id="101382" name="Group 6"/>
          <p:cNvGrpSpPr>
            <a:grpSpLocks/>
          </p:cNvGrpSpPr>
          <p:nvPr/>
        </p:nvGrpSpPr>
        <p:grpSpPr bwMode="auto">
          <a:xfrm>
            <a:off x="8534400" y="152401"/>
            <a:ext cx="2057400" cy="1533525"/>
            <a:chOff x="3216" y="1440"/>
            <a:chExt cx="2160" cy="1871"/>
          </a:xfrm>
        </p:grpSpPr>
        <p:sp>
          <p:nvSpPr>
            <p:cNvPr id="101383"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1384" name="Group 8"/>
            <p:cNvGrpSpPr>
              <a:grpSpLocks/>
            </p:cNvGrpSpPr>
            <p:nvPr/>
          </p:nvGrpSpPr>
          <p:grpSpPr bwMode="auto">
            <a:xfrm>
              <a:off x="3216" y="1440"/>
              <a:ext cx="2017" cy="1871"/>
              <a:chOff x="3216" y="1056"/>
              <a:chExt cx="2017" cy="1871"/>
            </a:xfrm>
          </p:grpSpPr>
          <p:sp>
            <p:nvSpPr>
              <p:cNvPr id="101385"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1386"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1387"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1388"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1389"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1390"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1391"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1392"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1393"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1394"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1395"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1396"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1400" name="Rectangle 24"/>
          <p:cNvSpPr>
            <a:spLocks noChangeArrowheads="1"/>
          </p:cNvSpPr>
          <p:nvPr/>
        </p:nvSpPr>
        <p:spPr bwMode="auto">
          <a:xfrm>
            <a:off x="2016126" y="2667000"/>
            <a:ext cx="8651875" cy="1751762"/>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b="1">
                <a:solidFill>
                  <a:schemeClr val="bg2"/>
                </a:solidFill>
              </a:rPr>
              <a:t>void point::origin() </a:t>
            </a:r>
          </a:p>
          <a:p>
            <a:r>
              <a:rPr lang="en-US" b="1">
                <a:solidFill>
                  <a:schemeClr val="bg2"/>
                </a:solidFill>
              </a:rPr>
              <a:t>{</a:t>
            </a:r>
          </a:p>
          <a:p>
            <a:r>
              <a:rPr lang="en-US" b="1">
                <a:solidFill>
                  <a:schemeClr val="bg2"/>
                </a:solidFill>
              </a:rPr>
              <a:t>     initialize(0.0, 0.0);</a:t>
            </a:r>
          </a:p>
          <a:p>
            <a:r>
              <a:rPr lang="en-US" b="1">
                <a:solidFill>
                  <a:schemeClr val="bg2"/>
                </a:solidFill>
              </a:rPr>
              <a:t>}</a:t>
            </a:r>
          </a:p>
          <a:p>
            <a:pPr eaLnBrk="1"/>
            <a:endParaRPr lang="en-US" b="1">
              <a:solidFill>
                <a:schemeClr val="bg2"/>
              </a:solidFill>
            </a:endParaRPr>
          </a:p>
        </p:txBody>
      </p:sp>
      <p:sp>
        <p:nvSpPr>
          <p:cNvPr id="101401" name="AutoShape 25"/>
          <p:cNvSpPr>
            <a:spLocks noChangeArrowheads="1"/>
          </p:cNvSpPr>
          <p:nvPr/>
        </p:nvSpPr>
        <p:spPr bwMode="auto">
          <a:xfrm rot="1156445" flipH="1">
            <a:off x="2438400" y="4267200"/>
            <a:ext cx="3240088" cy="901700"/>
          </a:xfrm>
          <a:prstGeom prst="rightArrow">
            <a:avLst>
              <a:gd name="adj1" fmla="val 50000"/>
              <a:gd name="adj2" fmla="val 179682"/>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rPr>
              <a:t>Without object name</a:t>
            </a:r>
          </a:p>
        </p:txBody>
      </p:sp>
    </p:spTree>
    <p:extLst>
      <p:ext uri="{BB962C8B-B14F-4D97-AF65-F5344CB8AC3E}">
        <p14:creationId xmlns:p14="http://schemas.microsoft.com/office/powerpoint/2010/main" val="1100224012"/>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0" name="Group 10"/>
          <p:cNvGrpSpPr>
            <a:grpSpLocks/>
          </p:cNvGrpSpPr>
          <p:nvPr/>
        </p:nvGrpSpPr>
        <p:grpSpPr bwMode="auto">
          <a:xfrm>
            <a:off x="4724400" y="2819400"/>
            <a:ext cx="4852988" cy="2846388"/>
            <a:chOff x="288" y="1734"/>
            <a:chExt cx="5331" cy="2538"/>
          </a:xfrm>
        </p:grpSpPr>
        <p:sp>
          <p:nvSpPr>
            <p:cNvPr id="81931" name="Rectangle 11"/>
            <p:cNvSpPr>
              <a:spLocks noChangeArrowheads="1"/>
            </p:cNvSpPr>
            <p:nvPr/>
          </p:nvSpPr>
          <p:spPr bwMode="auto">
            <a:xfrm>
              <a:off x="288" y="1764"/>
              <a:ext cx="5331" cy="25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32" name="Rectangle 12"/>
            <p:cNvSpPr>
              <a:spLocks noChangeArrowheads="1"/>
            </p:cNvSpPr>
            <p:nvPr/>
          </p:nvSpPr>
          <p:spPr bwMode="auto">
            <a:xfrm>
              <a:off x="335" y="1734"/>
              <a:ext cx="5245" cy="2477"/>
            </a:xfrm>
            <a:prstGeom prst="rect">
              <a:avLst/>
            </a:prstGeom>
            <a:noFill/>
            <a:ln w="12700">
              <a:noFill/>
              <a:miter lim="800000"/>
              <a:headEnd/>
              <a:tailEnd/>
            </a:ln>
            <a:effectLst/>
          </p:spPr>
          <p:txBody>
            <a:bodyPr lIns="90488" tIns="44450" rIns="90488" bIns="44450">
              <a:spAutoFit/>
            </a:bodyPr>
            <a:lstStyle/>
            <a:p>
              <a:r>
                <a:rPr lang="en-US" sz="1600" b="1">
                  <a:solidFill>
                    <a:schemeClr val="bg2"/>
                  </a:solidFill>
                </a:rPr>
                <a:t>class point </a:t>
              </a:r>
            </a:p>
            <a:p>
              <a:r>
                <a:rPr lang="en-US" sz="1600" b="1">
                  <a:solidFill>
                    <a:schemeClr val="bg2"/>
                  </a:solidFill>
                </a:rPr>
                <a:t>{</a:t>
              </a:r>
            </a:p>
            <a:p>
              <a:r>
                <a:rPr lang="en-US" sz="1600" b="1">
                  <a:solidFill>
                    <a:schemeClr val="bg2"/>
                  </a:solidFill>
                </a:rPr>
                <a:t>public:</a:t>
              </a:r>
            </a:p>
            <a:p>
              <a:r>
                <a:rPr lang="en-US" sz="1600" b="1">
                  <a:solidFill>
                    <a:schemeClr val="bg2"/>
                  </a:solidFill>
                </a:rPr>
                <a:t>     void initialize(double init_x, double init_y);</a:t>
              </a:r>
            </a:p>
            <a:p>
              <a:r>
                <a:rPr lang="en-US" sz="1600" b="1">
                  <a:solidFill>
                    <a:schemeClr val="bg2"/>
                  </a:solidFill>
                </a:rPr>
                <a:t>     void shift(double dx, double dy);</a:t>
              </a:r>
            </a:p>
            <a:p>
              <a:r>
                <a:rPr lang="en-US" sz="1600" b="1">
                  <a:solidFill>
                    <a:schemeClr val="bg2"/>
                  </a:solidFill>
                </a:rPr>
                <a:t>     double get_x( ) const;</a:t>
              </a:r>
            </a:p>
            <a:p>
              <a:r>
                <a:rPr lang="en-US" sz="1600" b="1">
                  <a:solidFill>
                    <a:schemeClr val="bg2"/>
                  </a:solidFill>
                </a:rPr>
                <a:t>     double get_y( ) const;</a:t>
              </a:r>
            </a:p>
            <a:p>
              <a:r>
                <a:rPr lang="en-US" sz="1600" b="1">
                  <a:solidFill>
                    <a:schemeClr val="bg2"/>
                  </a:solidFill>
                </a:rPr>
                <a:t>private:</a:t>
              </a:r>
            </a:p>
            <a:p>
              <a:r>
                <a:rPr lang="en-US" sz="1600" b="1">
                  <a:solidFill>
                    <a:schemeClr val="hlink"/>
                  </a:solidFill>
                </a:rPr>
                <a:t>     double x;</a:t>
              </a:r>
            </a:p>
            <a:p>
              <a:r>
                <a:rPr lang="en-US" sz="1600" b="1">
                  <a:solidFill>
                    <a:schemeClr val="hlink"/>
                  </a:solidFill>
                </a:rPr>
                <a:t>     double y;</a:t>
              </a:r>
            </a:p>
            <a:p>
              <a:r>
                <a:rPr lang="en-US" sz="1600" b="1">
                  <a:solidFill>
                    <a:schemeClr val="bg2"/>
                  </a:solidFill>
                </a:rPr>
                <a:t>};</a:t>
              </a:r>
            </a:p>
          </p:txBody>
        </p:sp>
      </p:grpSp>
      <p:sp>
        <p:nvSpPr>
          <p:cNvPr id="81922" name="Rectangle 2"/>
          <p:cNvSpPr>
            <a:spLocks noGrp="1" noChangeArrowheads="1"/>
          </p:cNvSpPr>
          <p:nvPr>
            <p:ph type="title"/>
          </p:nvPr>
        </p:nvSpPr>
        <p:spPr>
          <a:noFill/>
          <a:ln/>
        </p:spPr>
        <p:txBody>
          <a:bodyPr/>
          <a:lstStyle/>
          <a:p>
            <a:r>
              <a:rPr lang="en-US"/>
              <a:t>A Common Pattern</a:t>
            </a:r>
          </a:p>
        </p:txBody>
      </p:sp>
      <p:sp>
        <p:nvSpPr>
          <p:cNvPr id="81923" name="Rectangle 3"/>
          <p:cNvSpPr>
            <a:spLocks noGrp="1" noChangeArrowheads="1"/>
          </p:cNvSpPr>
          <p:nvPr>
            <p:ph type="body" sz="half" idx="1"/>
          </p:nvPr>
        </p:nvSpPr>
        <p:spPr>
          <a:xfrm>
            <a:off x="2209801" y="1944688"/>
            <a:ext cx="7205663" cy="1211262"/>
          </a:xfrm>
          <a:noFill/>
          <a:ln/>
        </p:spPr>
        <p:txBody>
          <a:bodyPr/>
          <a:lstStyle/>
          <a:p>
            <a:r>
              <a:rPr lang="en-US"/>
              <a:t>Often, one or more member functions will place data in the member variables...</a:t>
            </a:r>
          </a:p>
        </p:txBody>
      </p:sp>
      <p:sp>
        <p:nvSpPr>
          <p:cNvPr id="81927" name="Rectangle 7"/>
          <p:cNvSpPr>
            <a:spLocks noChangeArrowheads="1"/>
          </p:cNvSpPr>
          <p:nvPr/>
        </p:nvSpPr>
        <p:spPr bwMode="auto">
          <a:xfrm>
            <a:off x="2235201" y="5751514"/>
            <a:ext cx="7205663" cy="858837"/>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sz="2800">
                <a:effectLst>
                  <a:outerShdw blurRad="38100" dist="38100" dir="2700000" algn="tl">
                    <a:srgbClr val="000000"/>
                  </a:outerShdw>
                </a:effectLst>
                <a:latin typeface="Times New Roman" pitchFamily="18" charset="0"/>
              </a:rPr>
              <a:t>...so that other member functions may use that data.</a:t>
            </a:r>
          </a:p>
        </p:txBody>
      </p:sp>
      <p:sp>
        <p:nvSpPr>
          <p:cNvPr id="81928" name="AutoShape 8"/>
          <p:cNvSpPr>
            <a:spLocks noChangeArrowheads="1"/>
          </p:cNvSpPr>
          <p:nvPr/>
        </p:nvSpPr>
        <p:spPr bwMode="auto">
          <a:xfrm>
            <a:off x="1676400" y="4572001"/>
            <a:ext cx="3276600" cy="1039813"/>
          </a:xfrm>
          <a:prstGeom prst="rightArrow">
            <a:avLst>
              <a:gd name="adj1" fmla="val 50000"/>
              <a:gd name="adj2" fmla="val 157572"/>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rPr>
              <a:t>Initialize &amp; shift</a:t>
            </a:r>
          </a:p>
        </p:txBody>
      </p:sp>
      <p:sp>
        <p:nvSpPr>
          <p:cNvPr id="81929" name="AutoShape 9"/>
          <p:cNvSpPr>
            <a:spLocks noChangeArrowheads="1"/>
          </p:cNvSpPr>
          <p:nvPr/>
        </p:nvSpPr>
        <p:spPr bwMode="auto">
          <a:xfrm>
            <a:off x="6400800" y="4648201"/>
            <a:ext cx="3333750" cy="919163"/>
          </a:xfrm>
          <a:prstGeom prst="rightArrow">
            <a:avLst>
              <a:gd name="adj1" fmla="val 50000"/>
              <a:gd name="adj2" fmla="val 181364"/>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rPr>
              <a:t>get_x &amp; get_y</a:t>
            </a:r>
          </a:p>
        </p:txBody>
      </p:sp>
    </p:spTree>
    <p:extLst>
      <p:ext uri="{BB962C8B-B14F-4D97-AF65-F5344CB8AC3E}">
        <p14:creationId xmlns:p14="http://schemas.microsoft.com/office/powerpoint/2010/main" val="313816869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2209800" y="1981200"/>
            <a:ext cx="8077200" cy="4114800"/>
          </a:xfrm>
          <a:noFill/>
          <a:ln/>
        </p:spPr>
        <p:txBody>
          <a:bodyPr>
            <a:normAutofit lnSpcReduction="10000"/>
          </a:bodyPr>
          <a:lstStyle/>
          <a:p>
            <a:pPr>
              <a:lnSpc>
                <a:spcPct val="90000"/>
              </a:lnSpc>
            </a:pPr>
            <a:r>
              <a:rPr lang="en-US">
                <a:solidFill>
                  <a:srgbClr val="FC0128"/>
                </a:solidFill>
              </a:rPr>
              <a:t>Classes</a:t>
            </a:r>
            <a:r>
              <a:rPr lang="en-US"/>
              <a:t> have member variables and member functions. An </a:t>
            </a:r>
            <a:r>
              <a:rPr lang="en-US">
                <a:solidFill>
                  <a:srgbClr val="FC0128"/>
                </a:solidFill>
              </a:rPr>
              <a:t>object</a:t>
            </a:r>
            <a:r>
              <a:rPr lang="en-US"/>
              <a:t> is a variable where the data type is a class.</a:t>
            </a:r>
          </a:p>
          <a:p>
            <a:pPr>
              <a:lnSpc>
                <a:spcPct val="90000"/>
              </a:lnSpc>
            </a:pPr>
            <a:r>
              <a:rPr lang="en-US"/>
              <a:t>You should know how to </a:t>
            </a:r>
            <a:r>
              <a:rPr lang="en-US">
                <a:solidFill>
                  <a:srgbClr val="FC0128"/>
                </a:solidFill>
              </a:rPr>
              <a:t>declare</a:t>
            </a:r>
            <a:r>
              <a:rPr lang="en-US"/>
              <a:t> a new class type, how to </a:t>
            </a:r>
            <a:r>
              <a:rPr lang="en-US">
                <a:solidFill>
                  <a:srgbClr val="FC0128"/>
                </a:solidFill>
              </a:rPr>
              <a:t>implement</a:t>
            </a:r>
            <a:r>
              <a:rPr lang="en-US"/>
              <a:t> its member functions, how to </a:t>
            </a:r>
            <a:r>
              <a:rPr lang="en-US">
                <a:solidFill>
                  <a:srgbClr val="FC0128"/>
                </a:solidFill>
              </a:rPr>
              <a:t>use</a:t>
            </a:r>
            <a:r>
              <a:rPr lang="en-US"/>
              <a:t> the class type.</a:t>
            </a:r>
          </a:p>
          <a:p>
            <a:pPr>
              <a:lnSpc>
                <a:spcPct val="90000"/>
              </a:lnSpc>
            </a:pPr>
            <a:r>
              <a:rPr lang="en-US"/>
              <a:t>Frequently, the member functions of an class type place information in the member variables, or use information that's already in the member variables.</a:t>
            </a:r>
          </a:p>
          <a:p>
            <a:pPr>
              <a:lnSpc>
                <a:spcPct val="90000"/>
              </a:lnSpc>
            </a:pPr>
            <a:r>
              <a:rPr lang="en-US"/>
              <a:t>Next we will see more features of OOP and classes.</a:t>
            </a:r>
          </a:p>
        </p:txBody>
      </p:sp>
      <p:pic>
        <p:nvPicPr>
          <p:cNvPr id="83971" name="Picture 3"/>
          <p:cNvPicPr>
            <a:picLocks noChangeArrowheads="1"/>
          </p:cNvPicPr>
          <p:nvPr/>
        </p:nvPicPr>
        <p:blipFill>
          <a:blip r:embed="rId3" cstate="print"/>
          <a:srcRect l="21890"/>
          <a:stretch>
            <a:fillRect/>
          </a:stretch>
        </p:blipFill>
        <p:spPr bwMode="auto">
          <a:xfrm>
            <a:off x="1565275" y="1"/>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 of classes </a:t>
            </a:r>
          </a:p>
        </p:txBody>
      </p:sp>
    </p:spTree>
    <p:extLst>
      <p:ext uri="{BB962C8B-B14F-4D97-AF65-F5344CB8AC3E}">
        <p14:creationId xmlns:p14="http://schemas.microsoft.com/office/powerpoint/2010/main" val="264999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09571" name="Rectangle 3"/>
          <p:cNvSpPr>
            <a:spLocks noGrp="1" noChangeArrowheads="1"/>
          </p:cNvSpPr>
          <p:nvPr>
            <p:ph type="body" sz="half" idx="1"/>
          </p:nvPr>
        </p:nvSpPr>
        <p:spPr>
          <a:xfrm>
            <a:off x="2209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109572"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9573" name="Rectangle 5"/>
          <p:cNvSpPr>
            <a:spLocks noChangeArrowheads="1"/>
          </p:cNvSpPr>
          <p:nvPr/>
        </p:nvSpPr>
        <p:spPr bwMode="auto">
          <a:xfrm>
            <a:off x="5389563" y="2157414"/>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3600" b="1">
                <a:solidFill>
                  <a:schemeClr val="accent2"/>
                </a:solidFill>
              </a:rPr>
              <a:t>.</a:t>
            </a:r>
            <a:r>
              <a:rPr lang="en-US" sz="2000" b="1">
                <a:solidFill>
                  <a:schemeClr val="accent2"/>
                </a:solidFill>
              </a:rPr>
              <a:t>initialize(-1.0,  0.8);</a:t>
            </a:r>
          </a:p>
        </p:txBody>
      </p:sp>
      <p:grpSp>
        <p:nvGrpSpPr>
          <p:cNvPr id="109574" name="Group 6"/>
          <p:cNvGrpSpPr>
            <a:grpSpLocks/>
          </p:cNvGrpSpPr>
          <p:nvPr/>
        </p:nvGrpSpPr>
        <p:grpSpPr bwMode="auto">
          <a:xfrm>
            <a:off x="8534400" y="152401"/>
            <a:ext cx="2057400" cy="1533525"/>
            <a:chOff x="3216" y="1440"/>
            <a:chExt cx="2160" cy="1871"/>
          </a:xfrm>
        </p:grpSpPr>
        <p:sp>
          <p:nvSpPr>
            <p:cNvPr id="10957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9576" name="Group 8"/>
            <p:cNvGrpSpPr>
              <a:grpSpLocks/>
            </p:cNvGrpSpPr>
            <p:nvPr/>
          </p:nvGrpSpPr>
          <p:grpSpPr bwMode="auto">
            <a:xfrm>
              <a:off x="3216" y="1440"/>
              <a:ext cx="2017" cy="1871"/>
              <a:chOff x="3216" y="1056"/>
              <a:chExt cx="2017" cy="1871"/>
            </a:xfrm>
          </p:grpSpPr>
          <p:sp>
            <p:nvSpPr>
              <p:cNvPr id="10957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957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957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958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958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958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958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958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958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958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958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958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9589" name="Text Box 21"/>
          <p:cNvSpPr txBox="1">
            <a:spLocks noChangeArrowheads="1"/>
          </p:cNvSpPr>
          <p:nvPr/>
        </p:nvSpPr>
        <p:spPr bwMode="auto">
          <a:xfrm>
            <a:off x="2133600" y="5562601"/>
            <a:ext cx="6096000" cy="646331"/>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activating the initialize function</a:t>
            </a:r>
          </a:p>
        </p:txBody>
      </p:sp>
    </p:spTree>
    <p:extLst>
      <p:ext uri="{BB962C8B-B14F-4D97-AF65-F5344CB8AC3E}">
        <p14:creationId xmlns:p14="http://schemas.microsoft.com/office/powerpoint/2010/main" val="2427098965"/>
      </p:ext>
    </p:extLst>
  </p:cSld>
  <p:clrMapOvr>
    <a:masterClrMapping/>
  </p:clrMapOvr>
  <p:transition>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1619" name="Rectangle 3"/>
          <p:cNvSpPr>
            <a:spLocks noChangeArrowheads="1"/>
          </p:cNvSpPr>
          <p:nvPr/>
        </p:nvSpPr>
        <p:spPr bwMode="auto">
          <a:xfrm>
            <a:off x="1984375" y="2555876"/>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1620" name="Rectangle 4"/>
          <p:cNvSpPr>
            <a:spLocks noChangeArrowheads="1"/>
          </p:cNvSpPr>
          <p:nvPr/>
        </p:nvSpPr>
        <p:spPr bwMode="auto">
          <a:xfrm>
            <a:off x="2087563" y="258762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accent2"/>
                </a:solidFill>
              </a:rPr>
              <a:t>     void initialize(double init_x, double init_y);</a:t>
            </a:r>
          </a:p>
          <a:p>
            <a:r>
              <a:rPr lang="en-US" b="1">
                <a:solidFill>
                  <a:schemeClr val="accent2"/>
                </a:solidFill>
              </a:rPr>
              <a:t>     </a:t>
            </a:r>
            <a:r>
              <a:rPr lang="en-US" b="1">
                <a:solidFill>
                  <a:schemeClr val="bg2"/>
                </a:solidFill>
              </a:rPr>
              <a:t>void shift(double dx, double dy);</a:t>
            </a:r>
          </a:p>
          <a:p>
            <a:r>
              <a:rPr lang="en-US" b="1">
                <a:solidFill>
                  <a:schemeClr val="bg2"/>
                </a:solidFill>
              </a:rPr>
              <a:t>     double  get_x()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
        <p:nvSpPr>
          <p:cNvPr id="111621" name="Rectangle 5"/>
          <p:cNvSpPr>
            <a:spLocks noChangeArrowheads="1"/>
          </p:cNvSpPr>
          <p:nvPr/>
        </p:nvSpPr>
        <p:spPr bwMode="auto">
          <a:xfrm>
            <a:off x="2014539" y="1995489"/>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can provide a normal member function </a:t>
            </a:r>
            <a:r>
              <a:rPr lang="en-US" sz="2800">
                <a:effectLst>
                  <a:outerShdw blurRad="38100" dist="38100" dir="2700000" algn="tl">
                    <a:srgbClr val="000000"/>
                  </a:outerShdw>
                </a:effectLst>
              </a:rPr>
              <a:t>initialize</a:t>
            </a:r>
          </a:p>
        </p:txBody>
      </p:sp>
      <p:grpSp>
        <p:nvGrpSpPr>
          <p:cNvPr id="111623" name="Group 7"/>
          <p:cNvGrpSpPr>
            <a:grpSpLocks/>
          </p:cNvGrpSpPr>
          <p:nvPr/>
        </p:nvGrpSpPr>
        <p:grpSpPr bwMode="auto">
          <a:xfrm>
            <a:off x="8534400" y="152401"/>
            <a:ext cx="2057400" cy="1533525"/>
            <a:chOff x="3216" y="1440"/>
            <a:chExt cx="2160" cy="1871"/>
          </a:xfrm>
        </p:grpSpPr>
        <p:sp>
          <p:nvSpPr>
            <p:cNvPr id="111624"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1625" name="Group 9"/>
            <p:cNvGrpSpPr>
              <a:grpSpLocks/>
            </p:cNvGrpSpPr>
            <p:nvPr/>
          </p:nvGrpSpPr>
          <p:grpSpPr bwMode="auto">
            <a:xfrm>
              <a:off x="3216" y="1440"/>
              <a:ext cx="2017" cy="1871"/>
              <a:chOff x="3216" y="1056"/>
              <a:chExt cx="2017" cy="1871"/>
            </a:xfrm>
          </p:grpSpPr>
          <p:sp>
            <p:nvSpPr>
              <p:cNvPr id="111626"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1627"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1628"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1629"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1630"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1631"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1632"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1633"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1634"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1635"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1636"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1637"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91641094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5715" name="Rectangle 3"/>
          <p:cNvSpPr>
            <a:spLocks noChangeArrowheads="1"/>
          </p:cNvSpPr>
          <p:nvPr/>
        </p:nvSpPr>
        <p:spPr bwMode="auto">
          <a:xfrm>
            <a:off x="1984375" y="2555876"/>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5716" name="Rectangle 4"/>
          <p:cNvSpPr>
            <a:spLocks noChangeArrowheads="1"/>
          </p:cNvSpPr>
          <p:nvPr/>
        </p:nvSpPr>
        <p:spPr bwMode="auto">
          <a:xfrm>
            <a:off x="2087563" y="2587625"/>
            <a:ext cx="8324850" cy="3136756"/>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accent2"/>
                </a:solidFill>
              </a:rPr>
              <a:t>     point(double init_x, double init_y);</a:t>
            </a:r>
          </a:p>
          <a:p>
            <a:r>
              <a:rPr lang="en-US" b="1">
                <a:solidFill>
                  <a:schemeClr val="accent2"/>
                </a:solidFill>
              </a:rPr>
              <a:t>     </a:t>
            </a:r>
            <a:r>
              <a:rPr lang="en-US" b="1">
                <a:solidFill>
                  <a:schemeClr val="bg2"/>
                </a:solidFill>
              </a:rPr>
              <a:t>void shift(double dx, double dy);</a:t>
            </a:r>
          </a:p>
          <a:p>
            <a:r>
              <a:rPr lang="en-US" b="1">
                <a:solidFill>
                  <a:schemeClr val="bg2"/>
                </a:solidFill>
              </a:rPr>
              <a:t>     double  get_x() const;</a:t>
            </a:r>
          </a:p>
          <a:p>
            <a:r>
              <a:rPr lang="en-US" b="1">
                <a:solidFill>
                  <a:schemeClr val="bg2"/>
                </a:solidFill>
              </a:rPr>
              <a:t>     double  get_y( ) const;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
        <p:nvSpPr>
          <p:cNvPr id="115717" name="Rectangle 5"/>
          <p:cNvSpPr>
            <a:spLocks noChangeArrowheads="1"/>
          </p:cNvSpPr>
          <p:nvPr/>
        </p:nvSpPr>
        <p:spPr bwMode="auto">
          <a:xfrm>
            <a:off x="2014539" y="1995489"/>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Or use a constructor that is automatically called</a:t>
            </a:r>
          </a:p>
        </p:txBody>
      </p:sp>
      <p:grpSp>
        <p:nvGrpSpPr>
          <p:cNvPr id="115719" name="Group 7"/>
          <p:cNvGrpSpPr>
            <a:grpSpLocks/>
          </p:cNvGrpSpPr>
          <p:nvPr/>
        </p:nvGrpSpPr>
        <p:grpSpPr bwMode="auto">
          <a:xfrm>
            <a:off x="8534400" y="152401"/>
            <a:ext cx="2057400" cy="1533525"/>
            <a:chOff x="3216" y="1440"/>
            <a:chExt cx="2160" cy="1871"/>
          </a:xfrm>
        </p:grpSpPr>
        <p:sp>
          <p:nvSpPr>
            <p:cNvPr id="115720"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5721" name="Group 9"/>
            <p:cNvGrpSpPr>
              <a:grpSpLocks/>
            </p:cNvGrpSpPr>
            <p:nvPr/>
          </p:nvGrpSpPr>
          <p:grpSpPr bwMode="auto">
            <a:xfrm>
              <a:off x="3216" y="1440"/>
              <a:ext cx="2017" cy="1871"/>
              <a:chOff x="3216" y="1056"/>
              <a:chExt cx="2017" cy="1871"/>
            </a:xfrm>
          </p:grpSpPr>
          <p:sp>
            <p:nvSpPr>
              <p:cNvPr id="115722"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5723"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5724"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5725"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5726"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5727"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5728"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5729"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5730"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5731"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5732"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5733"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5734" name="Text Box 22"/>
          <p:cNvSpPr txBox="1">
            <a:spLocks noChangeArrowheads="1"/>
          </p:cNvSpPr>
          <p:nvPr/>
        </p:nvSpPr>
        <p:spPr bwMode="auto">
          <a:xfrm>
            <a:off x="4648200" y="5486400"/>
            <a:ext cx="5562600" cy="784830"/>
          </a:xfrm>
          <a:prstGeom prst="rect">
            <a:avLst/>
          </a:prstGeom>
          <a:solidFill>
            <a:srgbClr val="FFCC99"/>
          </a:solidFill>
          <a:ln w="12700">
            <a:noFill/>
            <a:miter lim="800000"/>
            <a:headEnd/>
            <a:tailEnd/>
          </a:ln>
          <a:effectLst/>
        </p:spPr>
        <p:txBody>
          <a:bodyPr>
            <a:spAutoFit/>
          </a:bodyPr>
          <a:lstStyle/>
          <a:p>
            <a:pPr>
              <a:spcBef>
                <a:spcPct val="50000"/>
              </a:spcBef>
              <a:buFontTx/>
              <a:buChar char="-"/>
            </a:pPr>
            <a:r>
              <a:rPr lang="en-US">
                <a:solidFill>
                  <a:schemeClr val="accent2"/>
                </a:solidFill>
                <a:effectLst>
                  <a:outerShdw blurRad="38100" dist="38100" dir="2700000" algn="tl">
                    <a:srgbClr val="000000"/>
                  </a:outerShdw>
                </a:effectLst>
              </a:rPr>
              <a:t>function name same as class name</a:t>
            </a:r>
          </a:p>
          <a:p>
            <a:pPr>
              <a:spcBef>
                <a:spcPct val="50000"/>
              </a:spcBef>
              <a:buFontTx/>
              <a:buChar char="-"/>
            </a:pPr>
            <a:r>
              <a:rPr lang="en-US">
                <a:solidFill>
                  <a:schemeClr val="accent2"/>
                </a:solidFill>
                <a:effectLst>
                  <a:outerShdw blurRad="38100" dist="38100" dir="2700000" algn="tl">
                    <a:srgbClr val="000000"/>
                  </a:outerShdw>
                </a:effectLst>
              </a:rPr>
              <a:t> no return type, even no “void” !</a:t>
            </a:r>
          </a:p>
        </p:txBody>
      </p:sp>
      <p:sp>
        <p:nvSpPr>
          <p:cNvPr id="115735" name="Freeform 23"/>
          <p:cNvSpPr>
            <a:spLocks/>
          </p:cNvSpPr>
          <p:nvPr/>
        </p:nvSpPr>
        <p:spPr bwMode="auto">
          <a:xfrm rot="16903619">
            <a:off x="3080544" y="3777456"/>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101327921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7763" name="Rectangle 3"/>
          <p:cNvSpPr>
            <a:spLocks noChangeArrowheads="1"/>
          </p:cNvSpPr>
          <p:nvPr/>
        </p:nvSpPr>
        <p:spPr bwMode="auto">
          <a:xfrm>
            <a:off x="1912939" y="30480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7764" name="Rectangle 4"/>
          <p:cNvSpPr>
            <a:spLocks noChangeArrowheads="1"/>
          </p:cNvSpPr>
          <p:nvPr/>
        </p:nvSpPr>
        <p:spPr bwMode="auto">
          <a:xfrm>
            <a:off x="1943101" y="30480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accent2"/>
                </a:solidFill>
              </a:rPr>
              <a:t>void</a:t>
            </a:r>
            <a:r>
              <a:rPr lang="en-US" sz="2300" b="1">
                <a:solidFill>
                  <a:schemeClr val="bg2"/>
                </a:solidFill>
              </a:rPr>
              <a:t> point::</a:t>
            </a:r>
            <a:r>
              <a:rPr lang="en-US" sz="2300" b="1">
                <a:solidFill>
                  <a:srgbClr val="FC0128"/>
                </a:solidFill>
              </a:rPr>
              <a:t>initialize</a:t>
            </a:r>
            <a:r>
              <a:rPr lang="en-US" sz="2300" b="1">
                <a:solidFill>
                  <a:schemeClr val="bg2"/>
                </a:solidFill>
              </a:rPr>
              <a:t>(double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
        <p:nvSpPr>
          <p:cNvPr id="117765" name="Rectangle 5"/>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7766" name="Rectangle 6"/>
          <p:cNvSpPr>
            <a:spLocks noGrp="1" noChangeArrowheads="1"/>
          </p:cNvSpPr>
          <p:nvPr>
            <p:ph type="body" idx="1"/>
          </p:nvPr>
        </p:nvSpPr>
        <p:spPr>
          <a:xfrm>
            <a:off x="1887539" y="5816601"/>
            <a:ext cx="7019925" cy="835025"/>
          </a:xfrm>
          <a:noFill/>
          <a:ln/>
        </p:spPr>
        <p:txBody>
          <a:bodyPr/>
          <a:lstStyle/>
          <a:p>
            <a:pPr>
              <a:buFont typeface="Monotype Sorts" charset="2"/>
              <a:buNone/>
            </a:pPr>
            <a:r>
              <a:rPr lang="en-US"/>
              <a:t>We only need to replace </a:t>
            </a:r>
            <a:r>
              <a:rPr lang="en-US">
                <a:latin typeface="Arial" pitchFamily="34" charset="0"/>
              </a:rPr>
              <a:t>initialize</a:t>
            </a:r>
            <a:r>
              <a:rPr lang="en-US"/>
              <a:t> with </a:t>
            </a:r>
            <a:r>
              <a:rPr lang="en-US">
                <a:latin typeface="Arial" pitchFamily="34" charset="0"/>
              </a:rPr>
              <a:t>point</a:t>
            </a:r>
          </a:p>
        </p:txBody>
      </p:sp>
      <p:grpSp>
        <p:nvGrpSpPr>
          <p:cNvPr id="117767" name="Group 7"/>
          <p:cNvGrpSpPr>
            <a:grpSpLocks/>
          </p:cNvGrpSpPr>
          <p:nvPr/>
        </p:nvGrpSpPr>
        <p:grpSpPr bwMode="auto">
          <a:xfrm>
            <a:off x="8534400" y="152401"/>
            <a:ext cx="2057400" cy="1533525"/>
            <a:chOff x="3216" y="1440"/>
            <a:chExt cx="2160" cy="1871"/>
          </a:xfrm>
        </p:grpSpPr>
        <p:sp>
          <p:nvSpPr>
            <p:cNvPr id="117768"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7769" name="Group 9"/>
            <p:cNvGrpSpPr>
              <a:grpSpLocks/>
            </p:cNvGrpSpPr>
            <p:nvPr/>
          </p:nvGrpSpPr>
          <p:grpSpPr bwMode="auto">
            <a:xfrm>
              <a:off x="3216" y="1440"/>
              <a:ext cx="2017" cy="1871"/>
              <a:chOff x="3216" y="1056"/>
              <a:chExt cx="2017" cy="1871"/>
            </a:xfrm>
          </p:grpSpPr>
          <p:sp>
            <p:nvSpPr>
              <p:cNvPr id="117770"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7771"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7772"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7773"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7774"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7775"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7776"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7777"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7778"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7779"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7780"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7781"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48760158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7766">
                                            <p:txEl>
                                              <p:pRg st="0" end="0"/>
                                            </p:txEl>
                                          </p:spTgt>
                                        </p:tgtEl>
                                        <p:attrNameLst>
                                          <p:attrName>style.visibility</p:attrName>
                                        </p:attrNameLst>
                                      </p:cBhvr>
                                      <p:to>
                                        <p:strVal val="visible"/>
                                      </p:to>
                                    </p:set>
                                    <p:animEffect transition="in" filter="randombar(vertical)">
                                      <p:cBhvr>
                                        <p:cTn id="7" dur="500"/>
                                        <p:tgtEl>
                                          <p:spTgt spid="1177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7283"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solidFill>
                  <a:schemeClr val="accent2"/>
                </a:solidFill>
              </a:rPr>
              <a:t>Retrieval coordinates</a:t>
            </a:r>
          </a:p>
          <a:p>
            <a:pPr lvl="1"/>
            <a:r>
              <a:rPr lang="en-US"/>
              <a:t>Shift </a:t>
            </a:r>
          </a:p>
          <a:p>
            <a:pPr lvl="1"/>
            <a:endParaRPr lang="en-US"/>
          </a:p>
        </p:txBody>
      </p:sp>
      <p:sp>
        <p:nvSpPr>
          <p:cNvPr id="97284" name="Text Box 4"/>
          <p:cNvSpPr txBox="1">
            <a:spLocks noChangeArrowheads="1"/>
          </p:cNvSpPr>
          <p:nvPr/>
        </p:nvSpPr>
        <p:spPr bwMode="auto">
          <a:xfrm>
            <a:off x="9601200" y="3276600"/>
            <a:ext cx="457200" cy="369332"/>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7285" name="Group 5"/>
          <p:cNvGrpSpPr>
            <a:grpSpLocks/>
          </p:cNvGrpSpPr>
          <p:nvPr/>
        </p:nvGrpSpPr>
        <p:grpSpPr bwMode="auto">
          <a:xfrm>
            <a:off x="6629400" y="2286001"/>
            <a:ext cx="3200400" cy="2835275"/>
            <a:chOff x="3216" y="1056"/>
            <a:chExt cx="2016" cy="1786"/>
          </a:xfrm>
        </p:grpSpPr>
        <p:sp>
          <p:nvSpPr>
            <p:cNvPr id="97286"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7287"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7288"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7289"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7290"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7291"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7292"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7293"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7294"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7295" name="Text Box 15"/>
            <p:cNvSpPr txBox="1">
              <a:spLocks noChangeArrowheads="1"/>
            </p:cNvSpPr>
            <p:nvPr/>
          </p:nvSpPr>
          <p:spPr bwMode="auto">
            <a:xfrm>
              <a:off x="3984" y="1056"/>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7296" name="Oval 16"/>
          <p:cNvSpPr>
            <a:spLocks noChangeArrowheads="1"/>
          </p:cNvSpPr>
          <p:nvPr/>
        </p:nvSpPr>
        <p:spPr bwMode="auto">
          <a:xfrm>
            <a:off x="7696200" y="3352801"/>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7297" name="Line 17"/>
          <p:cNvSpPr>
            <a:spLocks noChangeShapeType="1"/>
          </p:cNvSpPr>
          <p:nvPr/>
        </p:nvSpPr>
        <p:spPr bwMode="auto">
          <a:xfrm flipH="1">
            <a:off x="6580188" y="3411538"/>
            <a:ext cx="1066800" cy="0"/>
          </a:xfrm>
          <a:prstGeom prst="line">
            <a:avLst/>
          </a:prstGeom>
          <a:noFill/>
          <a:ln w="41275">
            <a:solidFill>
              <a:srgbClr val="FF00FF"/>
            </a:solidFill>
            <a:round/>
            <a:headEnd/>
            <a:tailEnd type="triangle" w="med" len="med"/>
          </a:ln>
          <a:effectLst/>
        </p:spPr>
        <p:txBody>
          <a:bodyPr/>
          <a:lstStyle/>
          <a:p>
            <a:endParaRPr lang="en-US"/>
          </a:p>
        </p:txBody>
      </p:sp>
      <p:sp>
        <p:nvSpPr>
          <p:cNvPr id="97298" name="Line 18"/>
          <p:cNvSpPr>
            <a:spLocks noChangeShapeType="1"/>
          </p:cNvSpPr>
          <p:nvPr/>
        </p:nvSpPr>
        <p:spPr bwMode="auto">
          <a:xfrm flipH="1">
            <a:off x="7745414" y="3471864"/>
            <a:ext cx="1587" cy="1951037"/>
          </a:xfrm>
          <a:prstGeom prst="line">
            <a:avLst/>
          </a:prstGeom>
          <a:noFill/>
          <a:ln w="41275">
            <a:solidFill>
              <a:srgbClr val="FF00FF"/>
            </a:solidFill>
            <a:round/>
            <a:headEnd/>
            <a:tailEnd type="triangle" w="med" len="med"/>
          </a:ln>
          <a:effectLst/>
        </p:spPr>
        <p:txBody>
          <a:bodyPr/>
          <a:lstStyle/>
          <a:p>
            <a:endParaRPr lang="en-US"/>
          </a:p>
        </p:txBody>
      </p:sp>
      <p:sp>
        <p:nvSpPr>
          <p:cNvPr id="97299" name="Text Box 19"/>
          <p:cNvSpPr txBox="1">
            <a:spLocks noChangeArrowheads="1"/>
          </p:cNvSpPr>
          <p:nvPr/>
        </p:nvSpPr>
        <p:spPr bwMode="auto">
          <a:xfrm>
            <a:off x="5943600" y="3352800"/>
            <a:ext cx="685800"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0.8</a:t>
            </a:r>
          </a:p>
        </p:txBody>
      </p:sp>
      <p:sp>
        <p:nvSpPr>
          <p:cNvPr id="97300" name="Text Box 20"/>
          <p:cNvSpPr txBox="1">
            <a:spLocks noChangeArrowheads="1"/>
          </p:cNvSpPr>
          <p:nvPr/>
        </p:nvSpPr>
        <p:spPr bwMode="auto">
          <a:xfrm>
            <a:off x="7391400" y="5486400"/>
            <a:ext cx="914400"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-1.0</a:t>
            </a:r>
          </a:p>
        </p:txBody>
      </p:sp>
      <p:sp>
        <p:nvSpPr>
          <p:cNvPr id="97301" name="Text Box 21"/>
          <p:cNvSpPr txBox="1">
            <a:spLocks noChangeArrowheads="1"/>
          </p:cNvSpPr>
          <p:nvPr/>
        </p:nvSpPr>
        <p:spPr bwMode="auto">
          <a:xfrm>
            <a:off x="7696200" y="2971800"/>
            <a:ext cx="685800"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Tree>
    <p:extLst>
      <p:ext uri="{BB962C8B-B14F-4D97-AF65-F5344CB8AC3E}">
        <p14:creationId xmlns:p14="http://schemas.microsoft.com/office/powerpoint/2010/main" val="1632061008"/>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3667" name="Rectangle 3"/>
          <p:cNvSpPr>
            <a:spLocks noChangeArrowheads="1"/>
          </p:cNvSpPr>
          <p:nvPr/>
        </p:nvSpPr>
        <p:spPr bwMode="auto">
          <a:xfrm>
            <a:off x="1912939" y="3048001"/>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3668" name="Rectangle 4"/>
          <p:cNvSpPr>
            <a:spLocks noChangeArrowheads="1"/>
          </p:cNvSpPr>
          <p:nvPr/>
        </p:nvSpPr>
        <p:spPr bwMode="auto">
          <a:xfrm>
            <a:off x="1943101" y="3048001"/>
            <a:ext cx="8651875" cy="2182649"/>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ndParaRPr>
          </a:p>
          <a:p>
            <a:r>
              <a:rPr lang="en-US" sz="2300" b="1">
                <a:solidFill>
                  <a:schemeClr val="bg2"/>
                </a:solidFill>
              </a:rPr>
              <a:t>point::</a:t>
            </a:r>
            <a:r>
              <a:rPr lang="en-US" sz="2300" b="1">
                <a:solidFill>
                  <a:srgbClr val="FC0128"/>
                </a:solidFill>
              </a:rPr>
              <a:t>point</a:t>
            </a:r>
            <a:r>
              <a:rPr lang="en-US" sz="2300" b="1">
                <a:solidFill>
                  <a:schemeClr val="bg2"/>
                </a:solidFill>
              </a:rPr>
              <a:t>(double init_x, double init_y)</a:t>
            </a:r>
          </a:p>
          <a:p>
            <a:r>
              <a:rPr lang="en-US" sz="2300" b="1">
                <a:solidFill>
                  <a:schemeClr val="bg2"/>
                </a:solidFill>
              </a:rPr>
              <a:t>{</a:t>
            </a:r>
          </a:p>
          <a:p>
            <a:r>
              <a:rPr lang="en-US" b="1">
                <a:solidFill>
                  <a:schemeClr val="bg2"/>
                </a:solidFill>
              </a:rPr>
              <a:t>     x = init_x;</a:t>
            </a:r>
          </a:p>
          <a:p>
            <a:r>
              <a:rPr lang="en-US" b="1">
                <a:solidFill>
                  <a:schemeClr val="bg2"/>
                </a:solidFill>
              </a:rPr>
              <a:t>     y = init_y;</a:t>
            </a:r>
          </a:p>
          <a:p>
            <a:r>
              <a:rPr lang="en-US" b="1">
                <a:solidFill>
                  <a:schemeClr val="bg2"/>
                </a:solidFill>
              </a:rPr>
              <a:t>}</a:t>
            </a:r>
          </a:p>
          <a:p>
            <a:pPr eaLnBrk="1"/>
            <a:endParaRPr lang="en-US" b="1">
              <a:solidFill>
                <a:schemeClr val="bg2"/>
              </a:solidFill>
            </a:endParaRPr>
          </a:p>
        </p:txBody>
      </p:sp>
      <p:sp>
        <p:nvSpPr>
          <p:cNvPr id="113669" name="Rectangle 5"/>
          <p:cNvSpPr>
            <a:spLocks noChangeArrowheads="1"/>
          </p:cNvSpPr>
          <p:nvPr/>
        </p:nvSpPr>
        <p:spPr bwMode="auto">
          <a:xfrm>
            <a:off x="1978025" y="1851026"/>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3670" name="Rectangle 6"/>
          <p:cNvSpPr>
            <a:spLocks noGrp="1" noChangeArrowheads="1"/>
          </p:cNvSpPr>
          <p:nvPr>
            <p:ph type="body" idx="1"/>
          </p:nvPr>
        </p:nvSpPr>
        <p:spPr>
          <a:xfrm>
            <a:off x="2133601" y="5791201"/>
            <a:ext cx="8162925" cy="835025"/>
          </a:xfrm>
          <a:noFill/>
          <a:ln/>
        </p:spPr>
        <p:txBody>
          <a:bodyPr>
            <a:normAutofit lnSpcReduction="10000"/>
          </a:bodyPr>
          <a:lstStyle/>
          <a:p>
            <a:pPr>
              <a:lnSpc>
                <a:spcPct val="90000"/>
              </a:lnSpc>
              <a:buFont typeface="Monotype Sorts" charset="2"/>
              <a:buNone/>
            </a:pPr>
            <a:r>
              <a:rPr lang="en-US"/>
              <a:t>But there are three special features about constructor . . .</a:t>
            </a:r>
          </a:p>
        </p:txBody>
      </p:sp>
      <p:grpSp>
        <p:nvGrpSpPr>
          <p:cNvPr id="113671" name="Group 7"/>
          <p:cNvGrpSpPr>
            <a:grpSpLocks/>
          </p:cNvGrpSpPr>
          <p:nvPr/>
        </p:nvGrpSpPr>
        <p:grpSpPr bwMode="auto">
          <a:xfrm>
            <a:off x="8534400" y="152401"/>
            <a:ext cx="2057400" cy="1533525"/>
            <a:chOff x="3216" y="1440"/>
            <a:chExt cx="2160" cy="1871"/>
          </a:xfrm>
        </p:grpSpPr>
        <p:sp>
          <p:nvSpPr>
            <p:cNvPr id="113672"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3673" name="Group 9"/>
            <p:cNvGrpSpPr>
              <a:grpSpLocks/>
            </p:cNvGrpSpPr>
            <p:nvPr/>
          </p:nvGrpSpPr>
          <p:grpSpPr bwMode="auto">
            <a:xfrm>
              <a:off x="3216" y="1440"/>
              <a:ext cx="2017" cy="1871"/>
              <a:chOff x="3216" y="1056"/>
              <a:chExt cx="2017" cy="1871"/>
            </a:xfrm>
          </p:grpSpPr>
          <p:sp>
            <p:nvSpPr>
              <p:cNvPr id="113674"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3675"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3676"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3677"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3678"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3679"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3680"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3681"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3682"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3683"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3684"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3685"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42005633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3670">
                                            <p:txEl>
                                              <p:pRg st="0" end="0"/>
                                            </p:txEl>
                                          </p:spTgt>
                                        </p:tgtEl>
                                        <p:attrNameLst>
                                          <p:attrName>style.visibility</p:attrName>
                                        </p:attrNameLst>
                                      </p:cBhvr>
                                      <p:to>
                                        <p:strVal val="visible"/>
                                      </p:to>
                                    </p:set>
                                    <p:animEffect transition="in" filter="randombar(vertical)">
                                      <p:cBhvr>
                                        <p:cTn id="7" dur="500"/>
                                        <p:tgtEl>
                                          <p:spTgt spid="113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Constructors</a:t>
            </a:r>
          </a:p>
        </p:txBody>
      </p:sp>
      <p:sp>
        <p:nvSpPr>
          <p:cNvPr id="108547" name="Rectangle 3"/>
          <p:cNvSpPr>
            <a:spLocks noGrp="1" noChangeArrowheads="1"/>
          </p:cNvSpPr>
          <p:nvPr>
            <p:ph type="body" idx="1"/>
          </p:nvPr>
        </p:nvSpPr>
        <p:spPr/>
        <p:txBody>
          <a:bodyPr/>
          <a:lstStyle/>
          <a:p>
            <a:pPr>
              <a:lnSpc>
                <a:spcPct val="90000"/>
              </a:lnSpc>
            </a:pPr>
            <a:r>
              <a:rPr lang="en-US"/>
              <a:t>Constructor is a member function which</a:t>
            </a:r>
          </a:p>
          <a:p>
            <a:pPr lvl="1">
              <a:lnSpc>
                <a:spcPct val="90000"/>
              </a:lnSpc>
            </a:pPr>
            <a:r>
              <a:rPr lang="en-US"/>
              <a:t> the name must be the same as the class name</a:t>
            </a:r>
          </a:p>
          <a:p>
            <a:pPr lvl="1">
              <a:lnSpc>
                <a:spcPct val="90000"/>
              </a:lnSpc>
            </a:pPr>
            <a:r>
              <a:rPr lang="en-US"/>
              <a:t> automatically called whenever a variable of the class is declared</a:t>
            </a:r>
          </a:p>
          <a:p>
            <a:pPr lvl="1">
              <a:lnSpc>
                <a:spcPct val="90000"/>
              </a:lnSpc>
            </a:pPr>
            <a:r>
              <a:rPr lang="en-US"/>
              <a:t> arguments must be given after the variable name (when declared in user file)</a:t>
            </a:r>
          </a:p>
          <a:p>
            <a:pPr>
              <a:lnSpc>
                <a:spcPct val="90000"/>
              </a:lnSpc>
            </a:pPr>
            <a:r>
              <a:rPr lang="en-US"/>
              <a:t>A way to improve the initialize function</a:t>
            </a:r>
          </a:p>
          <a:p>
            <a:pPr lvl="1">
              <a:lnSpc>
                <a:spcPct val="90000"/>
              </a:lnSpc>
            </a:pPr>
            <a:r>
              <a:rPr lang="en-US"/>
              <a:t> by providing an initialization function that is guaranteed to be called</a:t>
            </a:r>
          </a:p>
        </p:txBody>
      </p:sp>
    </p:spTree>
    <p:extLst>
      <p:ext uri="{BB962C8B-B14F-4D97-AF65-F5344CB8AC3E}">
        <p14:creationId xmlns:p14="http://schemas.microsoft.com/office/powerpoint/2010/main" val="70176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9811" name="Rectangle 3"/>
          <p:cNvSpPr>
            <a:spLocks noGrp="1" noChangeArrowheads="1"/>
          </p:cNvSpPr>
          <p:nvPr>
            <p:ph type="body" sz="half" idx="1"/>
          </p:nvPr>
        </p:nvSpPr>
        <p:spPr>
          <a:xfrm>
            <a:off x="2209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19812"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9813" name="Rectangle 5"/>
          <p:cNvSpPr>
            <a:spLocks noChangeArrowheads="1"/>
          </p:cNvSpPr>
          <p:nvPr/>
        </p:nvSpPr>
        <p:spPr bwMode="auto">
          <a:xfrm>
            <a:off x="5389563" y="2157414"/>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a:t>
            </a:r>
          </a:p>
          <a:p>
            <a:r>
              <a:rPr lang="en-US" sz="2000" b="1">
                <a:solidFill>
                  <a:schemeClr val="accent2"/>
                </a:solidFill>
              </a:rPr>
              <a:t>    point p2;</a:t>
            </a:r>
            <a:endParaRPr lang="en-US" sz="2000" b="1">
              <a:solidFill>
                <a:schemeClr val="bg2"/>
              </a:solidFill>
            </a:endParaRPr>
          </a:p>
          <a:p>
            <a:r>
              <a:rPr lang="en-US" sz="2000" b="1">
                <a:solidFill>
                  <a:schemeClr val="accent2"/>
                </a:solidFill>
              </a:rPr>
              <a:t>    p1</a:t>
            </a:r>
            <a:r>
              <a:rPr lang="en-US" sz="3600" b="1">
                <a:solidFill>
                  <a:schemeClr val="accent2"/>
                </a:solidFill>
              </a:rPr>
              <a:t>.</a:t>
            </a:r>
            <a:r>
              <a:rPr lang="en-US" sz="2000" b="1">
                <a:solidFill>
                  <a:schemeClr val="accent2"/>
                </a:solidFill>
              </a:rPr>
              <a:t>initialize(-1.0,  0.8);</a:t>
            </a:r>
          </a:p>
        </p:txBody>
      </p:sp>
      <p:grpSp>
        <p:nvGrpSpPr>
          <p:cNvPr id="119814" name="Group 6"/>
          <p:cNvGrpSpPr>
            <a:grpSpLocks/>
          </p:cNvGrpSpPr>
          <p:nvPr/>
        </p:nvGrpSpPr>
        <p:grpSpPr bwMode="auto">
          <a:xfrm>
            <a:off x="8534400" y="152401"/>
            <a:ext cx="2057400" cy="1533525"/>
            <a:chOff x="3216" y="1440"/>
            <a:chExt cx="2160" cy="1871"/>
          </a:xfrm>
        </p:grpSpPr>
        <p:sp>
          <p:nvSpPr>
            <p:cNvPr id="11981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9816" name="Group 8"/>
            <p:cNvGrpSpPr>
              <a:grpSpLocks/>
            </p:cNvGrpSpPr>
            <p:nvPr/>
          </p:nvGrpSpPr>
          <p:grpSpPr bwMode="auto">
            <a:xfrm>
              <a:off x="3216" y="1440"/>
              <a:ext cx="2017" cy="1871"/>
              <a:chOff x="3216" y="1056"/>
              <a:chExt cx="2017" cy="1871"/>
            </a:xfrm>
          </p:grpSpPr>
          <p:sp>
            <p:nvSpPr>
              <p:cNvPr id="11981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981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981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982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982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982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982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982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982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982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982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982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9829" name="Text Box 21"/>
          <p:cNvSpPr txBox="1">
            <a:spLocks noChangeArrowheads="1"/>
          </p:cNvSpPr>
          <p:nvPr/>
        </p:nvSpPr>
        <p:spPr bwMode="auto">
          <a:xfrm>
            <a:off x="2133600" y="5562601"/>
            <a:ext cx="6096000" cy="646331"/>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extLst>
      <p:ext uri="{BB962C8B-B14F-4D97-AF65-F5344CB8AC3E}">
        <p14:creationId xmlns:p14="http://schemas.microsoft.com/office/powerpoint/2010/main" val="199838216"/>
      </p:ext>
    </p:extLst>
  </p:cSld>
  <p:clrMapOvr>
    <a:masterClrMapping/>
  </p:clrMapOvr>
  <p:transition>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21859" name="Rectangle 1027"/>
          <p:cNvSpPr>
            <a:spLocks noGrp="1" noChangeArrowheads="1"/>
          </p:cNvSpPr>
          <p:nvPr>
            <p:ph type="body" sz="half" idx="1"/>
          </p:nvPr>
        </p:nvSpPr>
        <p:spPr>
          <a:xfrm>
            <a:off x="2209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1860" name="Rectangle 1028"/>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1861" name="Rectangle 1029"/>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p1(-1.0,  0.8):</a:t>
            </a:r>
          </a:p>
          <a:p>
            <a:r>
              <a:rPr lang="en-US" sz="2000" b="1">
                <a:solidFill>
                  <a:schemeClr val="accent2"/>
                </a:solidFill>
              </a:rPr>
              <a:t>    point p2(0.3, 0.6);</a:t>
            </a:r>
            <a:endParaRPr lang="en-US" sz="2000" b="1">
              <a:solidFill>
                <a:schemeClr val="bg2"/>
              </a:solidFill>
            </a:endParaRPr>
          </a:p>
        </p:txBody>
      </p:sp>
      <p:grpSp>
        <p:nvGrpSpPr>
          <p:cNvPr id="121862" name="Group 1030"/>
          <p:cNvGrpSpPr>
            <a:grpSpLocks/>
          </p:cNvGrpSpPr>
          <p:nvPr/>
        </p:nvGrpSpPr>
        <p:grpSpPr bwMode="auto">
          <a:xfrm>
            <a:off x="8534400" y="152401"/>
            <a:ext cx="2057400" cy="1533525"/>
            <a:chOff x="3216" y="1440"/>
            <a:chExt cx="2160" cy="1871"/>
          </a:xfrm>
        </p:grpSpPr>
        <p:sp>
          <p:nvSpPr>
            <p:cNvPr id="121863" name="Text Box 1031"/>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1864" name="Group 1032"/>
            <p:cNvGrpSpPr>
              <a:grpSpLocks/>
            </p:cNvGrpSpPr>
            <p:nvPr/>
          </p:nvGrpSpPr>
          <p:grpSpPr bwMode="auto">
            <a:xfrm>
              <a:off x="3216" y="1440"/>
              <a:ext cx="2017" cy="1871"/>
              <a:chOff x="3216" y="1056"/>
              <a:chExt cx="2017" cy="1871"/>
            </a:xfrm>
          </p:grpSpPr>
          <p:sp>
            <p:nvSpPr>
              <p:cNvPr id="121865" name="Rectangle 1033"/>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1866" name="Line 1034"/>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1867" name="Line 1035"/>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1868" name="Line 1036"/>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1869" name="Line 1037"/>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1870" name="Line 1038"/>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1871" name="Line 1039"/>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1872" name="Text Box 1040"/>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1873" name="Text Box 1041"/>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1874" name="Text Box 1042"/>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1875" name="Oval 1043"/>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1876" name="Text Box 1044"/>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1877" name="Text Box 1045"/>
          <p:cNvSpPr txBox="1">
            <a:spLocks noChangeArrowheads="1"/>
          </p:cNvSpPr>
          <p:nvPr/>
        </p:nvSpPr>
        <p:spPr bwMode="auto">
          <a:xfrm>
            <a:off x="2133600" y="5562601"/>
            <a:ext cx="6096000" cy="646331"/>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extLst>
      <p:ext uri="{BB962C8B-B14F-4D97-AF65-F5344CB8AC3E}">
        <p14:creationId xmlns:p14="http://schemas.microsoft.com/office/powerpoint/2010/main" val="2086316558"/>
      </p:ext>
    </p:extLst>
  </p:cSld>
  <p:clrMapOvr>
    <a:masterClrMapping/>
  </p:clrMapOvr>
  <p:transition>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t>Default Constructors	</a:t>
            </a:r>
          </a:p>
        </p:txBody>
      </p:sp>
      <p:sp>
        <p:nvSpPr>
          <p:cNvPr id="123907" name="Rectangle 3"/>
          <p:cNvSpPr>
            <a:spLocks noGrp="1" noChangeArrowheads="1"/>
          </p:cNvSpPr>
          <p:nvPr>
            <p:ph type="body" sz="half" idx="1"/>
          </p:nvPr>
        </p:nvSpPr>
        <p:spPr>
          <a:xfrm>
            <a:off x="2209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3908"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3909" name="Rectangle 5"/>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p1(-1.0,  0.8):</a:t>
            </a:r>
          </a:p>
          <a:p>
            <a:r>
              <a:rPr lang="en-US" sz="2000" b="1">
                <a:solidFill>
                  <a:schemeClr val="accent2"/>
                </a:solidFill>
              </a:rPr>
              <a:t>    point p2(0.3, 0.6);</a:t>
            </a:r>
            <a:endParaRPr lang="en-US" sz="2000" b="1">
              <a:solidFill>
                <a:schemeClr val="bg2"/>
              </a:solidFill>
            </a:endParaRPr>
          </a:p>
        </p:txBody>
      </p:sp>
      <p:grpSp>
        <p:nvGrpSpPr>
          <p:cNvPr id="123910" name="Group 6"/>
          <p:cNvGrpSpPr>
            <a:grpSpLocks/>
          </p:cNvGrpSpPr>
          <p:nvPr/>
        </p:nvGrpSpPr>
        <p:grpSpPr bwMode="auto">
          <a:xfrm>
            <a:off x="8534400" y="152401"/>
            <a:ext cx="2057400" cy="1533525"/>
            <a:chOff x="3216" y="1440"/>
            <a:chExt cx="2160" cy="1871"/>
          </a:xfrm>
        </p:grpSpPr>
        <p:sp>
          <p:nvSpPr>
            <p:cNvPr id="123911"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3912" name="Group 8"/>
            <p:cNvGrpSpPr>
              <a:grpSpLocks/>
            </p:cNvGrpSpPr>
            <p:nvPr/>
          </p:nvGrpSpPr>
          <p:grpSpPr bwMode="auto">
            <a:xfrm>
              <a:off x="3216" y="1440"/>
              <a:ext cx="2017" cy="1871"/>
              <a:chOff x="3216" y="1056"/>
              <a:chExt cx="2017" cy="1871"/>
            </a:xfrm>
          </p:grpSpPr>
          <p:sp>
            <p:nvSpPr>
              <p:cNvPr id="123913"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3914"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3915"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3916"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3917"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3918"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3919"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3920"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3921"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3922"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3923"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3924"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3925" name="Text Box 21"/>
          <p:cNvSpPr txBox="1">
            <a:spLocks noChangeArrowheads="1"/>
          </p:cNvSpPr>
          <p:nvPr/>
        </p:nvSpPr>
        <p:spPr bwMode="auto">
          <a:xfrm>
            <a:off x="2133600" y="5562600"/>
            <a:ext cx="6096000" cy="369332"/>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Sometime we want to define an object with no parameters…</a:t>
            </a:r>
          </a:p>
        </p:txBody>
      </p:sp>
    </p:spTree>
    <p:extLst>
      <p:ext uri="{BB962C8B-B14F-4D97-AF65-F5344CB8AC3E}">
        <p14:creationId xmlns:p14="http://schemas.microsoft.com/office/powerpoint/2010/main" val="162860479"/>
      </p:ext>
    </p:extLst>
  </p:cSld>
  <p:clrMapOvr>
    <a:masterClrMapping/>
  </p:clrMapOvr>
  <p:transition>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p:spPr>
        <p:txBody>
          <a:bodyPr/>
          <a:lstStyle/>
          <a:p>
            <a:r>
              <a:rPr lang="en-US"/>
              <a:t>Default Constructors	</a:t>
            </a:r>
          </a:p>
        </p:txBody>
      </p:sp>
      <p:sp>
        <p:nvSpPr>
          <p:cNvPr id="125955" name="Rectangle 3"/>
          <p:cNvSpPr>
            <a:spLocks noGrp="1" noChangeArrowheads="1"/>
          </p:cNvSpPr>
          <p:nvPr>
            <p:ph type="body" sz="half" idx="1"/>
          </p:nvPr>
        </p:nvSpPr>
        <p:spPr>
          <a:xfrm>
            <a:off x="2209800" y="1981200"/>
            <a:ext cx="2979738" cy="4114800"/>
          </a:xfrm>
          <a:noFill/>
          <a:ln/>
        </p:spPr>
        <p:txBody>
          <a:bodyPr/>
          <a:lstStyle/>
          <a:p>
            <a:r>
              <a:rPr lang="en-US"/>
              <a:t>Automatically called when declared.</a:t>
            </a:r>
          </a:p>
          <a:p>
            <a:r>
              <a:rPr lang="en-US"/>
              <a:t>NO parameters after the object  name p2</a:t>
            </a:r>
          </a:p>
          <a:p>
            <a:pPr lvl="1"/>
            <a:endParaRPr lang="en-US"/>
          </a:p>
        </p:txBody>
      </p:sp>
      <p:sp>
        <p:nvSpPr>
          <p:cNvPr id="125956" name="Rectangle 4"/>
          <p:cNvSpPr>
            <a:spLocks noChangeArrowheads="1"/>
          </p:cNvSpPr>
          <p:nvPr/>
        </p:nvSpPr>
        <p:spPr bwMode="auto">
          <a:xfrm>
            <a:off x="5176839"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5957" name="Rectangle 5"/>
          <p:cNvSpPr>
            <a:spLocks noChangeArrowheads="1"/>
          </p:cNvSpPr>
          <p:nvPr/>
        </p:nvSpPr>
        <p:spPr bwMode="auto">
          <a:xfrm>
            <a:off x="5389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rPr>
              <a:t>#include &lt;iostream.h&gt;</a:t>
            </a:r>
          </a:p>
          <a:p>
            <a:r>
              <a:rPr lang="en-US" sz="2000" b="1">
                <a:solidFill>
                  <a:schemeClr val="bg2"/>
                </a:solidFill>
              </a:rPr>
              <a:t>#include &lt;stdlib.h&gt;</a:t>
            </a:r>
          </a:p>
          <a:p>
            <a:r>
              <a:rPr lang="en-US" sz="2000" b="1">
                <a:solidFill>
                  <a:schemeClr val="bg2"/>
                </a:solidFill>
              </a:rPr>
              <a:t>#include “point.h"</a:t>
            </a:r>
          </a:p>
          <a:p>
            <a:endParaRPr lang="en-US" sz="2000" b="1">
              <a:solidFill>
                <a:schemeClr val="bg2"/>
              </a:solidFill>
            </a:endParaRPr>
          </a:p>
          <a:p>
            <a:r>
              <a:rPr lang="en-US" sz="2000" b="1">
                <a:solidFill>
                  <a:schemeClr val="bg2"/>
                </a:solidFill>
              </a:rPr>
              <a:t>int main( ) </a:t>
            </a:r>
          </a:p>
          <a:p>
            <a:r>
              <a:rPr lang="en-US" sz="2000" b="1">
                <a:solidFill>
                  <a:schemeClr val="bg2"/>
                </a:solidFill>
              </a:rPr>
              <a:t>{</a:t>
            </a:r>
          </a:p>
          <a:p>
            <a:r>
              <a:rPr lang="en-US" sz="2000">
                <a:solidFill>
                  <a:schemeClr val="bg2"/>
                </a:solidFill>
              </a:rPr>
              <a:t>    </a:t>
            </a:r>
            <a:r>
              <a:rPr lang="en-US" sz="2000" b="1">
                <a:solidFill>
                  <a:schemeClr val="accent2"/>
                </a:solidFill>
              </a:rPr>
              <a:t>point p1(-1.0,  0.8);</a:t>
            </a:r>
          </a:p>
          <a:p>
            <a:r>
              <a:rPr lang="en-US" sz="2000" b="1">
                <a:solidFill>
                  <a:schemeClr val="accent2"/>
                </a:solidFill>
              </a:rPr>
              <a:t>    point p2;</a:t>
            </a:r>
            <a:endParaRPr lang="en-US" sz="2000" b="1">
              <a:solidFill>
                <a:schemeClr val="bg2"/>
              </a:solidFill>
            </a:endParaRPr>
          </a:p>
        </p:txBody>
      </p:sp>
      <p:grpSp>
        <p:nvGrpSpPr>
          <p:cNvPr id="125958" name="Group 6"/>
          <p:cNvGrpSpPr>
            <a:grpSpLocks/>
          </p:cNvGrpSpPr>
          <p:nvPr/>
        </p:nvGrpSpPr>
        <p:grpSpPr bwMode="auto">
          <a:xfrm>
            <a:off x="8534400" y="152401"/>
            <a:ext cx="2057400" cy="1533525"/>
            <a:chOff x="3216" y="1440"/>
            <a:chExt cx="2160" cy="1871"/>
          </a:xfrm>
        </p:grpSpPr>
        <p:sp>
          <p:nvSpPr>
            <p:cNvPr id="125959"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5960" name="Group 8"/>
            <p:cNvGrpSpPr>
              <a:grpSpLocks/>
            </p:cNvGrpSpPr>
            <p:nvPr/>
          </p:nvGrpSpPr>
          <p:grpSpPr bwMode="auto">
            <a:xfrm>
              <a:off x="3216" y="1440"/>
              <a:ext cx="2017" cy="1871"/>
              <a:chOff x="3216" y="1056"/>
              <a:chExt cx="2017" cy="1871"/>
            </a:xfrm>
          </p:grpSpPr>
          <p:sp>
            <p:nvSpPr>
              <p:cNvPr id="125961"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5962"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5963"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5965"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5966"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5967"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5968"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5969"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5970"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5971"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5972"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5973" name="Text Box 21"/>
          <p:cNvSpPr txBox="1">
            <a:spLocks noChangeArrowheads="1"/>
          </p:cNvSpPr>
          <p:nvPr/>
        </p:nvSpPr>
        <p:spPr bwMode="auto">
          <a:xfrm>
            <a:off x="2133600" y="5562600"/>
            <a:ext cx="6096000" cy="369332"/>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…not even a pair of parentheses</a:t>
            </a:r>
          </a:p>
        </p:txBody>
      </p:sp>
    </p:spTree>
    <p:extLst>
      <p:ext uri="{BB962C8B-B14F-4D97-AF65-F5344CB8AC3E}">
        <p14:creationId xmlns:p14="http://schemas.microsoft.com/office/powerpoint/2010/main" val="3071124617"/>
      </p:ext>
    </p:extLst>
  </p:cSld>
  <p:clrMapOvr>
    <a:masterClrMapping/>
  </p:clrMapOvr>
  <p:transition>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a:ln/>
        </p:spPr>
        <p:txBody>
          <a:bodyPr/>
          <a:lstStyle/>
          <a:p>
            <a:r>
              <a:rPr lang="en-US"/>
              <a:t>Default Constructors	</a:t>
            </a:r>
          </a:p>
        </p:txBody>
      </p:sp>
      <p:sp>
        <p:nvSpPr>
          <p:cNvPr id="128003" name="Rectangle 3"/>
          <p:cNvSpPr>
            <a:spLocks noChangeArrowheads="1"/>
          </p:cNvSpPr>
          <p:nvPr/>
        </p:nvSpPr>
        <p:spPr bwMode="auto">
          <a:xfrm>
            <a:off x="1984375" y="2555876"/>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8004" name="Rectangle 4"/>
          <p:cNvSpPr>
            <a:spLocks noChangeArrowheads="1"/>
          </p:cNvSpPr>
          <p:nvPr/>
        </p:nvSpPr>
        <p:spPr bwMode="auto">
          <a:xfrm>
            <a:off x="2087563" y="2587626"/>
            <a:ext cx="8324850" cy="2859757"/>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a:t>
            </a:r>
          </a:p>
          <a:p>
            <a:r>
              <a:rPr lang="en-US" b="1">
                <a:solidFill>
                  <a:schemeClr val="bg2"/>
                </a:solidFill>
              </a:rPr>
              <a:t>public:</a:t>
            </a:r>
          </a:p>
          <a:p>
            <a:r>
              <a:rPr lang="en-US" b="1">
                <a:solidFill>
                  <a:schemeClr val="accent2"/>
                </a:solidFill>
              </a:rPr>
              <a:t>     point();</a:t>
            </a:r>
          </a:p>
          <a:p>
            <a:r>
              <a:rPr lang="en-US" b="1">
                <a:solidFill>
                  <a:srgbClr val="00FF00"/>
                </a:solidFill>
              </a:rPr>
              <a:t>     point(double init_x, double init_y);</a:t>
            </a:r>
          </a:p>
          <a:p>
            <a:r>
              <a:rPr lang="en-US" b="1">
                <a:solidFill>
                  <a:schemeClr val="accent2"/>
                </a:solidFill>
              </a:rPr>
              <a:t>     </a:t>
            </a:r>
            <a:r>
              <a:rPr lang="en-US" b="1">
                <a:solidFill>
                  <a:schemeClr val="bg2"/>
                </a:solidFill>
              </a:rPr>
              <a:t>…</a:t>
            </a:r>
          </a:p>
          <a:p>
            <a:r>
              <a:rPr lang="en-US" b="1">
                <a:solidFill>
                  <a:schemeClr val="bg2"/>
                </a:solidFill>
              </a:rPr>
              <a:t>private:</a:t>
            </a:r>
          </a:p>
          <a:p>
            <a:r>
              <a:rPr lang="en-US" b="1">
                <a:solidFill>
                  <a:schemeClr val="bg2"/>
                </a:solidFill>
              </a:rPr>
              <a:t>     double x;</a:t>
            </a:r>
          </a:p>
          <a:p>
            <a:r>
              <a:rPr lang="en-US" b="1">
                <a:solidFill>
                  <a:schemeClr val="bg2"/>
                </a:solidFill>
              </a:rPr>
              <a:t>     double y;</a:t>
            </a:r>
          </a:p>
          <a:p>
            <a:r>
              <a:rPr lang="en-US" b="1">
                <a:solidFill>
                  <a:schemeClr val="bg2"/>
                </a:solidFill>
              </a:rPr>
              <a:t>};</a:t>
            </a:r>
          </a:p>
        </p:txBody>
      </p:sp>
      <p:sp>
        <p:nvSpPr>
          <p:cNvPr id="128005" name="Rectangle 5"/>
          <p:cNvSpPr>
            <a:spLocks noChangeArrowheads="1"/>
          </p:cNvSpPr>
          <p:nvPr/>
        </p:nvSpPr>
        <p:spPr bwMode="auto">
          <a:xfrm>
            <a:off x="1752600" y="1995489"/>
            <a:ext cx="8686800"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could provide a second constructor with no parameters</a:t>
            </a:r>
          </a:p>
        </p:txBody>
      </p:sp>
      <p:grpSp>
        <p:nvGrpSpPr>
          <p:cNvPr id="128006" name="Group 6"/>
          <p:cNvGrpSpPr>
            <a:grpSpLocks/>
          </p:cNvGrpSpPr>
          <p:nvPr/>
        </p:nvGrpSpPr>
        <p:grpSpPr bwMode="auto">
          <a:xfrm>
            <a:off x="8534400" y="152401"/>
            <a:ext cx="2057400" cy="1533525"/>
            <a:chOff x="3216" y="1440"/>
            <a:chExt cx="2160" cy="1871"/>
          </a:xfrm>
        </p:grpSpPr>
        <p:sp>
          <p:nvSpPr>
            <p:cNvPr id="128007"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8008" name="Group 8"/>
            <p:cNvGrpSpPr>
              <a:grpSpLocks/>
            </p:cNvGrpSpPr>
            <p:nvPr/>
          </p:nvGrpSpPr>
          <p:grpSpPr bwMode="auto">
            <a:xfrm>
              <a:off x="3216" y="1440"/>
              <a:ext cx="2017" cy="1871"/>
              <a:chOff x="3216" y="1056"/>
              <a:chExt cx="2017" cy="1871"/>
            </a:xfrm>
          </p:grpSpPr>
          <p:sp>
            <p:nvSpPr>
              <p:cNvPr id="128009"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8010"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8011"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8012"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8013"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8014"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8015"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8016"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8017"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8018"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8019"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8020"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8022" name="AutoShape 22"/>
          <p:cNvSpPr>
            <a:spLocks noChangeArrowheads="1"/>
          </p:cNvSpPr>
          <p:nvPr/>
        </p:nvSpPr>
        <p:spPr bwMode="auto">
          <a:xfrm>
            <a:off x="7467601" y="2819400"/>
            <a:ext cx="3001963" cy="2820988"/>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28023" name="Rectangle 23"/>
          <p:cNvSpPr>
            <a:spLocks noChangeArrowheads="1"/>
          </p:cNvSpPr>
          <p:nvPr/>
        </p:nvSpPr>
        <p:spPr bwMode="auto">
          <a:xfrm>
            <a:off x="7620001" y="2971801"/>
            <a:ext cx="2879725" cy="2082621"/>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effectLst>
                  <a:outerShdw blurRad="38100" dist="38100" dir="2700000" algn="tl">
                    <a:srgbClr val="000000"/>
                  </a:outerShdw>
                </a:effectLst>
              </a:rPr>
              <a:t>Implementation </a:t>
            </a:r>
          </a:p>
          <a:p>
            <a:pPr>
              <a:spcBef>
                <a:spcPct val="50000"/>
              </a:spcBef>
            </a:pPr>
            <a:r>
              <a:rPr lang="en-US" sz="2300" b="1">
                <a:solidFill>
                  <a:schemeClr val="bg2"/>
                </a:solidFill>
              </a:rPr>
              <a:t>point::</a:t>
            </a:r>
            <a:r>
              <a:rPr lang="en-US" sz="2300" b="1">
                <a:solidFill>
                  <a:srgbClr val="FC0128"/>
                </a:solidFill>
              </a:rPr>
              <a:t>point</a:t>
            </a:r>
            <a:r>
              <a:rPr lang="en-US" sz="2300" b="1">
                <a:solidFill>
                  <a:schemeClr val="bg2"/>
                </a:solidFill>
              </a:rPr>
              <a:t>()</a:t>
            </a:r>
          </a:p>
          <a:p>
            <a:r>
              <a:rPr lang="en-US" sz="2300" b="1">
                <a:solidFill>
                  <a:schemeClr val="bg2"/>
                </a:solidFill>
              </a:rPr>
              <a:t>{</a:t>
            </a:r>
          </a:p>
          <a:p>
            <a:r>
              <a:rPr lang="en-US" b="1">
                <a:solidFill>
                  <a:schemeClr val="bg2"/>
                </a:solidFill>
              </a:rPr>
              <a:t>     x = 0.0;</a:t>
            </a:r>
          </a:p>
          <a:p>
            <a:r>
              <a:rPr lang="en-US" b="1">
                <a:solidFill>
                  <a:schemeClr val="bg2"/>
                </a:solidFill>
              </a:rPr>
              <a:t>     y = 0.0;</a:t>
            </a:r>
          </a:p>
          <a:p>
            <a:r>
              <a:rPr lang="en-US" b="1">
                <a:solidFill>
                  <a:schemeClr val="bg2"/>
                </a:solidFill>
              </a:rPr>
              <a:t>}</a:t>
            </a:r>
          </a:p>
        </p:txBody>
      </p:sp>
    </p:spTree>
    <p:extLst>
      <p:ext uri="{BB962C8B-B14F-4D97-AF65-F5344CB8AC3E}">
        <p14:creationId xmlns:p14="http://schemas.microsoft.com/office/powerpoint/2010/main" val="23709948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5235"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 coordinates</a:t>
            </a:r>
          </a:p>
          <a:p>
            <a:pPr lvl="1"/>
            <a:r>
              <a:rPr lang="en-US">
                <a:solidFill>
                  <a:schemeClr val="accent2"/>
                </a:solidFill>
              </a:rPr>
              <a:t>Shift  by</a:t>
            </a:r>
          </a:p>
          <a:p>
            <a:pPr lvl="1"/>
            <a:endParaRPr lang="en-US">
              <a:solidFill>
                <a:schemeClr val="accent2"/>
              </a:solidFill>
            </a:endParaRPr>
          </a:p>
        </p:txBody>
      </p:sp>
      <p:sp>
        <p:nvSpPr>
          <p:cNvPr id="95236" name="Text Box 4"/>
          <p:cNvSpPr txBox="1">
            <a:spLocks noChangeArrowheads="1"/>
          </p:cNvSpPr>
          <p:nvPr/>
        </p:nvSpPr>
        <p:spPr bwMode="auto">
          <a:xfrm>
            <a:off x="9601200" y="3276600"/>
            <a:ext cx="457200" cy="369332"/>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5237" name="Group 5"/>
          <p:cNvGrpSpPr>
            <a:grpSpLocks/>
          </p:cNvGrpSpPr>
          <p:nvPr/>
        </p:nvGrpSpPr>
        <p:grpSpPr bwMode="auto">
          <a:xfrm>
            <a:off x="6629400" y="2286001"/>
            <a:ext cx="3200400" cy="2835275"/>
            <a:chOff x="3216" y="1056"/>
            <a:chExt cx="2016" cy="1786"/>
          </a:xfrm>
        </p:grpSpPr>
        <p:sp>
          <p:nvSpPr>
            <p:cNvPr id="95238"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5239"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5240"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5241"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5242"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5243"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5244"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5245"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5246"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5247" name="Text Box 15"/>
            <p:cNvSpPr txBox="1">
              <a:spLocks noChangeArrowheads="1"/>
            </p:cNvSpPr>
            <p:nvPr/>
          </p:nvSpPr>
          <p:spPr bwMode="auto">
            <a:xfrm>
              <a:off x="3984" y="1056"/>
              <a:ext cx="288" cy="233"/>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5248" name="Oval 16"/>
          <p:cNvSpPr>
            <a:spLocks noChangeArrowheads="1"/>
          </p:cNvSpPr>
          <p:nvPr/>
        </p:nvSpPr>
        <p:spPr bwMode="auto">
          <a:xfrm>
            <a:off x="7696200" y="3352801"/>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5250" name="Line 18"/>
          <p:cNvSpPr>
            <a:spLocks noChangeShapeType="1"/>
          </p:cNvSpPr>
          <p:nvPr/>
        </p:nvSpPr>
        <p:spPr bwMode="auto">
          <a:xfrm flipV="1">
            <a:off x="7805739" y="3397250"/>
            <a:ext cx="676275" cy="6350"/>
          </a:xfrm>
          <a:prstGeom prst="line">
            <a:avLst/>
          </a:prstGeom>
          <a:noFill/>
          <a:ln w="41275">
            <a:solidFill>
              <a:srgbClr val="FF00FF"/>
            </a:solidFill>
            <a:round/>
            <a:headEnd/>
            <a:tailEnd/>
          </a:ln>
          <a:effectLst/>
        </p:spPr>
        <p:txBody>
          <a:bodyPr/>
          <a:lstStyle/>
          <a:p>
            <a:endParaRPr lang="en-US"/>
          </a:p>
        </p:txBody>
      </p:sp>
      <p:sp>
        <p:nvSpPr>
          <p:cNvPr id="95251" name="Line 19"/>
          <p:cNvSpPr>
            <a:spLocks noChangeShapeType="1"/>
          </p:cNvSpPr>
          <p:nvPr/>
        </p:nvSpPr>
        <p:spPr bwMode="auto">
          <a:xfrm flipH="1">
            <a:off x="8456614" y="3402013"/>
            <a:ext cx="1587" cy="628650"/>
          </a:xfrm>
          <a:prstGeom prst="line">
            <a:avLst/>
          </a:prstGeom>
          <a:noFill/>
          <a:ln w="41275">
            <a:solidFill>
              <a:srgbClr val="FF00FF"/>
            </a:solidFill>
            <a:round/>
            <a:headEnd/>
            <a:tailEnd type="triangle" w="med" len="med"/>
          </a:ln>
          <a:effectLst/>
        </p:spPr>
        <p:txBody>
          <a:bodyPr/>
          <a:lstStyle/>
          <a:p>
            <a:endParaRPr lang="en-US"/>
          </a:p>
        </p:txBody>
      </p:sp>
      <p:sp>
        <p:nvSpPr>
          <p:cNvPr id="95252" name="Text Box 20"/>
          <p:cNvSpPr txBox="1">
            <a:spLocks noChangeArrowheads="1"/>
          </p:cNvSpPr>
          <p:nvPr/>
        </p:nvSpPr>
        <p:spPr bwMode="auto">
          <a:xfrm>
            <a:off x="8001000" y="5105400"/>
            <a:ext cx="1600200" cy="369332"/>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(0.3, -0.6)</a:t>
            </a:r>
          </a:p>
        </p:txBody>
      </p:sp>
      <p:sp>
        <p:nvSpPr>
          <p:cNvPr id="95253" name="Text Box 21"/>
          <p:cNvSpPr txBox="1">
            <a:spLocks noChangeArrowheads="1"/>
          </p:cNvSpPr>
          <p:nvPr/>
        </p:nvSpPr>
        <p:spPr bwMode="auto">
          <a:xfrm>
            <a:off x="3938589" y="4729163"/>
            <a:ext cx="1766887"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  (1.3, -1.4)</a:t>
            </a:r>
          </a:p>
        </p:txBody>
      </p:sp>
      <p:sp>
        <p:nvSpPr>
          <p:cNvPr id="95254" name="Text Box 22"/>
          <p:cNvSpPr txBox="1">
            <a:spLocks noChangeArrowheads="1"/>
          </p:cNvSpPr>
          <p:nvPr/>
        </p:nvSpPr>
        <p:spPr bwMode="auto">
          <a:xfrm>
            <a:off x="8382000" y="4114800"/>
            <a:ext cx="685800" cy="369332"/>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p2</a:t>
            </a:r>
          </a:p>
        </p:txBody>
      </p:sp>
      <p:sp>
        <p:nvSpPr>
          <p:cNvPr id="95255" name="Text Box 23"/>
          <p:cNvSpPr txBox="1">
            <a:spLocks noChangeArrowheads="1"/>
          </p:cNvSpPr>
          <p:nvPr/>
        </p:nvSpPr>
        <p:spPr bwMode="auto">
          <a:xfrm>
            <a:off x="7315200" y="2971800"/>
            <a:ext cx="685800" cy="369332"/>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
        <p:nvSpPr>
          <p:cNvPr id="95256" name="Oval 24"/>
          <p:cNvSpPr>
            <a:spLocks noChangeArrowheads="1"/>
          </p:cNvSpPr>
          <p:nvPr/>
        </p:nvSpPr>
        <p:spPr bwMode="auto">
          <a:xfrm>
            <a:off x="8408988" y="4011613"/>
            <a:ext cx="76200" cy="76200"/>
          </a:xfrm>
          <a:prstGeom prst="ellipse">
            <a:avLst/>
          </a:prstGeom>
          <a:solidFill>
            <a:srgbClr val="00FF00"/>
          </a:solidFill>
          <a:ln w="127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8787230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6387" name="Rectangle 3"/>
          <p:cNvSpPr>
            <a:spLocks noGrp="1" noChangeArrowheads="1"/>
          </p:cNvSpPr>
          <p:nvPr>
            <p:ph type="body" sz="half" idx="1"/>
          </p:nvPr>
        </p:nvSpPr>
        <p:spPr>
          <a:noFill/>
          <a:ln/>
        </p:spPr>
        <p:txBody>
          <a:bodyPr/>
          <a:lstStyle/>
          <a:p>
            <a:r>
              <a:rPr lang="en-US"/>
              <a:t>We can implement the </a:t>
            </a:r>
            <a:r>
              <a:rPr lang="en-US">
                <a:latin typeface="Arial" pitchFamily="34" charset="0"/>
              </a:rPr>
              <a:t>point</a:t>
            </a:r>
            <a:r>
              <a:rPr lang="en-US"/>
              <a:t> object using a data type called a </a:t>
            </a:r>
            <a:r>
              <a:rPr lang="en-US" u="sng"/>
              <a:t>class</a:t>
            </a:r>
            <a:r>
              <a:rPr lang="en-US"/>
              <a:t>.</a:t>
            </a:r>
          </a:p>
        </p:txBody>
      </p:sp>
      <p:sp>
        <p:nvSpPr>
          <p:cNvPr id="16388" name="Rectangle 4"/>
          <p:cNvSpPr>
            <a:spLocks noChangeArrowheads="1"/>
          </p:cNvSpPr>
          <p:nvPr/>
        </p:nvSpPr>
        <p:spPr bwMode="auto">
          <a:xfrm>
            <a:off x="6011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9" name="Rectangle 5"/>
          <p:cNvSpPr>
            <a:spLocks noChangeArrowheads="1"/>
          </p:cNvSpPr>
          <p:nvPr/>
        </p:nvSpPr>
        <p:spPr bwMode="auto">
          <a:xfrm>
            <a:off x="6188075" y="2141539"/>
            <a:ext cx="3335338" cy="2305759"/>
          </a:xfrm>
          <a:prstGeom prst="rect">
            <a:avLst/>
          </a:prstGeom>
          <a:noFill/>
          <a:ln w="12700">
            <a:noFill/>
            <a:miter lim="800000"/>
            <a:headEnd/>
            <a:tailEnd/>
          </a:ln>
          <a:effectLst/>
        </p:spPr>
        <p:txBody>
          <a:bodyPr lIns="90488" tIns="44450" rIns="90488" bIns="44450">
            <a:spAutoFit/>
          </a:bodyPr>
          <a:lstStyle/>
          <a:p>
            <a:r>
              <a:rPr lang="en-US" b="1">
                <a:solidFill>
                  <a:schemeClr val="bg2"/>
                </a:solidFill>
              </a:rPr>
              <a:t>class point </a:t>
            </a:r>
          </a:p>
          <a:p>
            <a:r>
              <a:rPr lang="en-US" b="1">
                <a:solidFill>
                  <a:schemeClr val="bg2"/>
                </a:solidFill>
              </a:rPr>
              <a:t>{ </a:t>
            </a:r>
          </a:p>
          <a:p>
            <a:endParaRPr lang="en-US" b="1">
              <a:solidFill>
                <a:schemeClr val="bg2"/>
              </a:solidFill>
            </a:endParaRPr>
          </a:p>
          <a:p>
            <a:r>
              <a:rPr lang="en-US" b="1">
                <a:solidFill>
                  <a:schemeClr val="bg2"/>
                </a:solidFill>
              </a:rPr>
              <a:t>            . . .</a:t>
            </a:r>
          </a:p>
          <a:p>
            <a:endParaRPr lang="en-US" b="1">
              <a:solidFill>
                <a:schemeClr val="bg2"/>
              </a:solidFill>
            </a:endParaRPr>
          </a:p>
          <a:p>
            <a:r>
              <a:rPr lang="en-US" b="1">
                <a:solidFill>
                  <a:schemeClr val="bg2"/>
                </a:solidFill>
              </a:rPr>
              <a:t> };</a:t>
            </a:r>
            <a:endParaRPr lang="en-US">
              <a:solidFill>
                <a:schemeClr val="bg2"/>
              </a:solidFill>
            </a:endParaRPr>
          </a:p>
          <a:p>
            <a:endParaRPr lang="en-US" b="1">
              <a:solidFill>
                <a:schemeClr val="accent2"/>
              </a:solidFill>
            </a:endParaRPr>
          </a:p>
          <a:p>
            <a:pPr eaLnBrk="1"/>
            <a:endParaRPr lang="en-US" b="1">
              <a:solidFill>
                <a:schemeClr val="accent2"/>
              </a:solidFill>
            </a:endParaRPr>
          </a:p>
        </p:txBody>
      </p:sp>
      <p:sp>
        <p:nvSpPr>
          <p:cNvPr id="16396" name="Text Box 12"/>
          <p:cNvSpPr txBox="1">
            <a:spLocks noChangeArrowheads="1"/>
          </p:cNvSpPr>
          <p:nvPr/>
        </p:nvSpPr>
        <p:spPr bwMode="auto">
          <a:xfrm>
            <a:off x="1905000" y="5715001"/>
            <a:ext cx="3200400" cy="646331"/>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Don’t forget the semicolon at the end</a:t>
            </a:r>
          </a:p>
        </p:txBody>
      </p:sp>
      <p:sp>
        <p:nvSpPr>
          <p:cNvPr id="16398" name="Freeform 14"/>
          <p:cNvSpPr>
            <a:spLocks/>
          </p:cNvSpPr>
          <p:nvPr/>
        </p:nvSpPr>
        <p:spPr bwMode="auto">
          <a:xfrm>
            <a:off x="5105400" y="4343400"/>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16399" name="Group 15"/>
          <p:cNvGrpSpPr>
            <a:grpSpLocks/>
          </p:cNvGrpSpPr>
          <p:nvPr/>
        </p:nvGrpSpPr>
        <p:grpSpPr bwMode="auto">
          <a:xfrm>
            <a:off x="8534400" y="152401"/>
            <a:ext cx="2057400" cy="1533525"/>
            <a:chOff x="3216" y="1440"/>
            <a:chExt cx="2160" cy="1871"/>
          </a:xfrm>
        </p:grpSpPr>
        <p:sp>
          <p:nvSpPr>
            <p:cNvPr id="16400"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6401" name="Group 17"/>
            <p:cNvGrpSpPr>
              <a:grpSpLocks/>
            </p:cNvGrpSpPr>
            <p:nvPr/>
          </p:nvGrpSpPr>
          <p:grpSpPr bwMode="auto">
            <a:xfrm>
              <a:off x="3216" y="1440"/>
              <a:ext cx="2017" cy="1871"/>
              <a:chOff x="3216" y="1056"/>
              <a:chExt cx="2017" cy="1871"/>
            </a:xfrm>
          </p:grpSpPr>
          <p:sp>
            <p:nvSpPr>
              <p:cNvPr id="16402"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6403"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6406"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6407"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6408"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6409"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6410"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6411"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6412"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6413"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extLst>
      <p:ext uri="{BB962C8B-B14F-4D97-AF65-F5344CB8AC3E}">
        <p14:creationId xmlns:p14="http://schemas.microsoft.com/office/powerpoint/2010/main" val="16175437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8447</Words>
  <Application>Microsoft Macintosh PowerPoint</Application>
  <PresentationFormat>Widescreen</PresentationFormat>
  <Paragraphs>1493</Paragraphs>
  <Slides>76</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Calibri</vt:lpstr>
      <vt:lpstr>Calibri Light</vt:lpstr>
      <vt:lpstr>Monotype Corsiva</vt:lpstr>
      <vt:lpstr>Monotype Sorts</vt:lpstr>
      <vt:lpstr>Arial</vt:lpstr>
      <vt:lpstr>Times New Roman</vt:lpstr>
      <vt:lpstr>Office Theme</vt:lpstr>
      <vt:lpstr>CS 244</vt:lpstr>
      <vt:lpstr>Acknowledgement</vt:lpstr>
      <vt:lpstr>Object Oriented Programming</vt:lpstr>
      <vt:lpstr>C++ Classes and ADTs</vt:lpstr>
      <vt:lpstr>A point ADT</vt:lpstr>
      <vt:lpstr>A point ADT</vt:lpstr>
      <vt:lpstr>A point ADT</vt:lpstr>
      <vt:lpstr>A point ADT</vt:lpstr>
      <vt:lpstr>point Definition </vt:lpstr>
      <vt:lpstr>point Definition </vt:lpstr>
      <vt:lpstr>point Definition </vt:lpstr>
      <vt:lpstr>point Definition </vt:lpstr>
      <vt:lpstr>point Definition </vt:lpstr>
      <vt:lpstr>point Definition </vt:lpstr>
      <vt:lpstr>point Definition </vt:lpstr>
      <vt:lpstr>Files for the point ADT </vt:lpstr>
      <vt:lpstr>Using the point ADT </vt:lpstr>
      <vt:lpstr>Using the point ADT</vt:lpstr>
      <vt:lpstr>Using the point ADT</vt:lpstr>
      <vt:lpstr>Using the point ADT</vt:lpstr>
      <vt:lpstr>Using the point ADT</vt:lpstr>
      <vt:lpstr>Using the point ADT</vt:lpstr>
      <vt:lpstr>Using the point ADT</vt:lpstr>
      <vt:lpstr>Using the point ADT</vt:lpstr>
      <vt:lpstr>Using the point ADT</vt:lpstr>
      <vt:lpstr>A Quiz </vt:lpstr>
      <vt:lpstr>A Quiz </vt:lpstr>
      <vt:lpstr>A Quiz </vt:lpstr>
      <vt:lpstr>A Quiz </vt:lpstr>
      <vt:lpstr>What you know about Objects</vt:lpstr>
      <vt:lpstr>point Implementation </vt:lpstr>
      <vt:lpstr>point Implementation </vt:lpstr>
      <vt:lpstr>point Implementation </vt:lpstr>
      <vt:lpstr>point Implementation </vt:lpstr>
      <vt:lpstr>point Implementation </vt:lpstr>
      <vt:lpstr>point Implementation </vt:lpstr>
      <vt:lpstr>point Implementation </vt:lpstr>
      <vt:lpstr>Files for the point ADT </vt:lpstr>
      <vt:lpstr>Using the point ADT </vt:lpstr>
      <vt:lpstr>Using the point ADT</vt:lpstr>
      <vt:lpstr>Using the point ADT</vt:lpstr>
      <vt:lpstr>Using the point ADT</vt:lpstr>
      <vt:lpstr>Using the point ADT</vt:lpstr>
      <vt:lpstr>Using the point ADT</vt:lpstr>
      <vt:lpstr>Using the point ADT</vt:lpstr>
      <vt:lpstr>Using the point ADT</vt:lpstr>
      <vt:lpstr>Using the point ADT</vt:lpstr>
      <vt:lpstr>A Quiz </vt:lpstr>
      <vt:lpstr>A Quiz </vt:lpstr>
      <vt:lpstr>A Quiz </vt:lpstr>
      <vt:lpstr>A Quiz </vt:lpstr>
      <vt:lpstr>What you know about Objects</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A Common Pattern</vt:lpstr>
      <vt:lpstr>   Summary of classes </vt:lpstr>
      <vt:lpstr>Constructors: point Initialization </vt:lpstr>
      <vt:lpstr>Constructors: point Initialization </vt:lpstr>
      <vt:lpstr>Constructors: point Initialization </vt:lpstr>
      <vt:lpstr>Constructors: Implementation </vt:lpstr>
      <vt:lpstr>Constructors: Implementation </vt:lpstr>
      <vt:lpstr>Constructors</vt:lpstr>
      <vt:lpstr>Constructors: point Initialization </vt:lpstr>
      <vt:lpstr>Constructors: point Initialization </vt:lpstr>
      <vt:lpstr>Default Constructors </vt:lpstr>
      <vt:lpstr>Default Constructors </vt:lpstr>
      <vt:lpstr>Default Constructors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246</dc:title>
  <dc:creator>Shermane Austin</dc:creator>
  <cp:lastModifiedBy>Shermane Austin</cp:lastModifiedBy>
  <cp:revision>11</cp:revision>
  <dcterms:created xsi:type="dcterms:W3CDTF">2014-02-11T17:59:50Z</dcterms:created>
  <dcterms:modified xsi:type="dcterms:W3CDTF">2018-02-13T03:46:59Z</dcterms:modified>
</cp:coreProperties>
</file>