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306" r:id="rId6"/>
    <p:sldId id="307" r:id="rId7"/>
    <p:sldId id="308" r:id="rId8"/>
    <p:sldId id="270" r:id="rId9"/>
    <p:sldId id="272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8"/>
    <p:restoredTop sz="93399"/>
  </p:normalViewPr>
  <p:slideViewPr>
    <p:cSldViewPr snapToGrid="0" snapToObjects="1">
      <p:cViewPr>
        <p:scale>
          <a:sx n="65" d="100"/>
          <a:sy n="65" d="100"/>
        </p:scale>
        <p:origin x="16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A207-2ACB-1843-AC47-E4CBAAE4BBC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0FE4-0D36-E74D-BA1A-E4BCCA9D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Object-Oriented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6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ffectLst/>
                <a:latin typeface="Arial,BoldItalic" charset="0"/>
              </a:rPr>
              <a:t>Class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  <a:latin typeface="Arial" charset="0"/>
              </a:rPr>
              <a:t>- a category of similar objects (such as </a:t>
            </a:r>
            <a:r>
              <a:rPr lang="en-US" dirty="0" smtClean="0">
                <a:effectLst/>
                <a:latin typeface="Arial,Italic" charset="0"/>
              </a:rPr>
              <a:t>automobiles), does not hold any values of the object</a:t>
            </a:r>
            <a:r>
              <a:rPr lang="en-US" dirty="0" smtClean="0">
                <a:effectLst/>
                <a:latin typeface="MS PGothic" charset="-128"/>
              </a:rPr>
              <a:t>’</a:t>
            </a:r>
            <a:r>
              <a:rPr lang="en-US" dirty="0" smtClean="0">
                <a:effectLst/>
                <a:latin typeface="Arial,Italic" charset="0"/>
              </a:rPr>
              <a:t>s attributes/properties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92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547" y="2028617"/>
            <a:ext cx="94024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effectLst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400" dirty="0" smtClean="0">
                <a:solidFill>
                  <a:srgbClr val="990000"/>
                </a:solidFill>
                <a:effectLst/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is a prototype, idea, and blueprint for creating objects. </a:t>
            </a:r>
          </a:p>
          <a:p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An </a:t>
            </a:r>
            <a:r>
              <a:rPr lang="en-US" sz="2400" dirty="0" smtClean="0">
                <a:solidFill>
                  <a:srgbClr val="7F0000"/>
                </a:solidFill>
                <a:effectLst/>
                <a:latin typeface="Arial" charset="0"/>
                <a:ea typeface="Arial" charset="0"/>
                <a:cs typeface="Arial" charset="0"/>
              </a:rPr>
              <a:t>object </a:t>
            </a: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is an instance of a class. </a:t>
            </a:r>
          </a:p>
          <a:p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For example, in C++ we define classes, which in turn are used to create objects </a:t>
            </a:r>
          </a:p>
          <a:p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 class has a </a:t>
            </a:r>
            <a:r>
              <a:rPr lang="en-US" sz="2400" dirty="0" smtClean="0">
                <a:solidFill>
                  <a:srgbClr val="990000"/>
                </a:solidFill>
                <a:effectLst/>
                <a:latin typeface="Arial" charset="0"/>
                <a:ea typeface="Arial" charset="0"/>
                <a:cs typeface="Arial" charset="0"/>
              </a:rPr>
              <a:t>constructor </a:t>
            </a: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for creating objects 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 class is composed of three things: its name, attributes/properties, and methods. </a:t>
            </a:r>
            <a:endParaRPr lang="en-US" sz="2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690688"/>
            <a:ext cx="7670800" cy="51050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31" y="1825625"/>
            <a:ext cx="4178737" cy="4351338"/>
          </a:xfrm>
        </p:spPr>
      </p:pic>
      <p:sp>
        <p:nvSpPr>
          <p:cNvPr id="6" name="Rectangle 5"/>
          <p:cNvSpPr/>
          <p:nvPr/>
        </p:nvSpPr>
        <p:spPr>
          <a:xfrm>
            <a:off x="838200" y="2154626"/>
            <a:ext cx="41338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  <a:latin typeface="Arial" charset="0"/>
              </a:rPr>
              <a:t>A </a:t>
            </a:r>
            <a:r>
              <a:rPr lang="en-US" sz="2400" i="1" dirty="0" smtClean="0">
                <a:effectLst/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en-US" sz="2400" dirty="0" smtClean="0">
                <a:effectLst/>
                <a:latin typeface="Arial,BoldItalic" charset="0"/>
              </a:rPr>
              <a:t> </a:t>
            </a:r>
            <a:r>
              <a:rPr lang="en-US" sz="2400" dirty="0" smtClean="0">
                <a:effectLst/>
                <a:latin typeface="Arial" charset="0"/>
              </a:rPr>
              <a:t>is a definition of objects with the same properties and the same methods. </a:t>
            </a:r>
          </a:p>
          <a:p>
            <a:endParaRPr lang="en-US" sz="2400" dirty="0">
              <a:latin typeface="Arial" charset="0"/>
            </a:endParaRPr>
          </a:p>
          <a:p>
            <a:r>
              <a:rPr lang="en-US" sz="2400" i="1" dirty="0">
                <a:latin typeface="Arial" charset="0"/>
              </a:rPr>
              <a:t>c</a:t>
            </a:r>
            <a:r>
              <a:rPr lang="en-US" sz="2400" i="1" dirty="0" smtClean="0">
                <a:effectLst/>
                <a:latin typeface="Arial" charset="0"/>
              </a:rPr>
              <a:t>adence</a:t>
            </a:r>
            <a:r>
              <a:rPr lang="en-US" sz="2400" dirty="0" smtClean="0">
                <a:effectLst/>
                <a:latin typeface="Arial" charset="0"/>
              </a:rPr>
              <a:t> in the Bicycle class is the number of revolutions per minute (rpm).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590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2105561"/>
            <a:ext cx="10074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660066"/>
                </a:solidFill>
                <a:effectLst/>
                <a:latin typeface="Arial" charset="0"/>
                <a:ea typeface="Arial" charset="0"/>
                <a:cs typeface="Arial" charset="0"/>
              </a:rPr>
              <a:t>Almost everything in the world can be represented as an object </a:t>
            </a:r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 flower, a tree, an animal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 student, a professor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 desk, a chair, a classroom, a building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 university, a city, a country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The world, the universe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 subject such as CS, Math, History, ...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An information system, financial, legal, etc.. </a:t>
            </a:r>
            <a:endParaRPr lang="en-US" sz="2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14450"/>
            <a:ext cx="10058400" cy="516212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objects…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47800"/>
            <a:ext cx="100584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8835" y="2131800"/>
            <a:ext cx="9037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  <a:latin typeface="Arial" charset="0"/>
              </a:rPr>
              <a:t>-Each copy of an object from a particular class is called an </a:t>
            </a:r>
            <a:r>
              <a:rPr lang="en-US" sz="3600" b="1" i="1" dirty="0" smtClean="0">
                <a:solidFill>
                  <a:srgbClr val="FF0000"/>
                </a:solidFill>
                <a:effectLst/>
                <a:latin typeface="Arial" charset="0"/>
                <a:ea typeface="Arial" charset="0"/>
                <a:cs typeface="Arial" charset="0"/>
              </a:rPr>
              <a:t>instance of the class</a:t>
            </a:r>
            <a:r>
              <a:rPr lang="en-US" sz="3600" dirty="0" smtClean="0">
                <a:effectLst/>
                <a:latin typeface="Arial" charset="0"/>
              </a:rPr>
              <a:t>. </a:t>
            </a:r>
          </a:p>
          <a:p>
            <a:endParaRPr lang="en-US" sz="3600" dirty="0">
              <a:latin typeface="Arial" charset="0"/>
            </a:endParaRPr>
          </a:p>
          <a:p>
            <a:r>
              <a:rPr lang="en-US" sz="3600" dirty="0" smtClean="0">
                <a:latin typeface="Arial" charset="0"/>
              </a:rPr>
              <a:t>-Creating a new instance of a class is called </a:t>
            </a:r>
            <a:r>
              <a:rPr lang="en-US" sz="3600" b="1" i="1" dirty="0" smtClean="0">
                <a:solidFill>
                  <a:srgbClr val="FF0000"/>
                </a:solidFill>
                <a:latin typeface="Arial" charset="0"/>
              </a:rPr>
              <a:t>instantiation.</a:t>
            </a:r>
            <a:endParaRPr lang="en-US" sz="3600" b="1" i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07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-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0174" y="2033706"/>
            <a:ext cx="856090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</a:rPr>
              <a:t>Homo </a:t>
            </a:r>
            <a:r>
              <a:rPr lang="en-US" sz="2400" dirty="0" err="1" smtClean="0">
                <a:effectLst/>
                <a:latin typeface="Arial" charset="0"/>
              </a:rPr>
              <a:t>Sapien</a:t>
            </a:r>
            <a:r>
              <a:rPr lang="en-US" sz="2400" dirty="0" smtClean="0">
                <a:effectLst/>
                <a:latin typeface="Arial" charset="0"/>
              </a:rPr>
              <a:t> is a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Arial" charset="0"/>
              </a:rPr>
              <a:t>class</a:t>
            </a:r>
            <a:r>
              <a:rPr lang="en-US" sz="2400" dirty="0" smtClean="0">
                <a:effectLst/>
                <a:latin typeface="Arial" charset="0"/>
              </a:rPr>
              <a:t>, John and Jack are </a:t>
            </a:r>
            <a:r>
              <a:rPr lang="en-US" sz="2400" dirty="0" smtClean="0">
                <a:solidFill>
                  <a:srgbClr val="7030A0"/>
                </a:solidFill>
                <a:effectLst/>
                <a:latin typeface="Arial" charset="0"/>
              </a:rPr>
              <a:t>objects</a:t>
            </a:r>
          </a:p>
          <a:p>
            <a:r>
              <a:rPr lang="en-US" sz="2400" dirty="0" smtClean="0">
                <a:solidFill>
                  <a:srgbClr val="333399"/>
                </a:solidFill>
                <a:effectLst/>
                <a:latin typeface="Arial" charset="0"/>
              </a:rPr>
              <a:t> </a:t>
            </a:r>
            <a:endParaRPr lang="en-US" sz="2400" dirty="0" smtClean="0">
              <a:effectLst/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</a:rPr>
              <a:t>Animal is a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Arial" charset="0"/>
              </a:rPr>
              <a:t>class</a:t>
            </a:r>
            <a:r>
              <a:rPr lang="en-US" sz="2400" dirty="0" smtClean="0">
                <a:solidFill>
                  <a:srgbClr val="333399"/>
                </a:solidFill>
                <a:effectLst/>
                <a:latin typeface="Arial" charset="0"/>
              </a:rPr>
              <a:t>, </a:t>
            </a:r>
            <a:r>
              <a:rPr lang="en-US" sz="2400" dirty="0" smtClean="0">
                <a:effectLst/>
                <a:latin typeface="Arial" charset="0"/>
              </a:rPr>
              <a:t>“Snowball” the cat is an </a:t>
            </a:r>
            <a:r>
              <a:rPr lang="en-US" sz="2400" dirty="0" smtClean="0">
                <a:solidFill>
                  <a:srgbClr val="7030A0"/>
                </a:solidFill>
                <a:effectLst/>
                <a:latin typeface="Arial" charset="0"/>
              </a:rPr>
              <a:t>object </a:t>
            </a:r>
          </a:p>
          <a:p>
            <a:endParaRPr lang="en-US" sz="2400" dirty="0" smtClean="0">
              <a:effectLst/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</a:rPr>
              <a:t>Vehicle is a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Arial" charset="0"/>
              </a:rPr>
              <a:t>class</a:t>
            </a:r>
            <a:r>
              <a:rPr lang="en-US" sz="2400" dirty="0" smtClean="0">
                <a:solidFill>
                  <a:srgbClr val="333399"/>
                </a:solidFill>
                <a:effectLst/>
                <a:latin typeface="Arial" charset="0"/>
              </a:rPr>
              <a:t>, </a:t>
            </a:r>
            <a:r>
              <a:rPr lang="en-US" sz="2400" dirty="0" smtClean="0">
                <a:effectLst/>
                <a:latin typeface="Arial" charset="0"/>
              </a:rPr>
              <a:t>your</a:t>
            </a:r>
            <a:r>
              <a:rPr lang="en-US" sz="2400" dirty="0" smtClean="0">
                <a:solidFill>
                  <a:srgbClr val="333399"/>
                </a:solidFill>
                <a:effectLst/>
                <a:latin typeface="Arial" charset="0"/>
              </a:rPr>
              <a:t> </a:t>
            </a:r>
            <a:r>
              <a:rPr lang="en-US" sz="2400" dirty="0" smtClean="0">
                <a:effectLst/>
                <a:latin typeface="Arial" charset="0"/>
              </a:rPr>
              <a:t>BMW is an </a:t>
            </a:r>
            <a:r>
              <a:rPr lang="en-US" sz="2400" dirty="0" smtClean="0">
                <a:solidFill>
                  <a:srgbClr val="7030A0"/>
                </a:solidFill>
                <a:effectLst/>
                <a:latin typeface="Arial" charset="0"/>
              </a:rPr>
              <a:t>object</a:t>
            </a:r>
          </a:p>
          <a:p>
            <a:endParaRPr lang="en-US" sz="2400" dirty="0" smtClean="0">
              <a:effectLst/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 charset="0"/>
              </a:rPr>
              <a:t>Galaxy is a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class</a:t>
            </a:r>
            <a:r>
              <a:rPr lang="en-US" sz="2400" dirty="0" smtClean="0">
                <a:latin typeface="Arial" charset="0"/>
              </a:rPr>
              <a:t>, the Milky Way is an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</a:rPr>
              <a:t>object</a:t>
            </a:r>
            <a:endParaRPr lang="en-US" sz="2400" dirty="0" smtClean="0">
              <a:solidFill>
                <a:srgbClr val="7030A0"/>
              </a:solidFill>
              <a:effectLst/>
              <a:latin typeface="Arial" charset="0"/>
            </a:endParaRPr>
          </a:p>
          <a:p>
            <a:endParaRPr lang="en-US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29" y="620485"/>
            <a:ext cx="10058400" cy="57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2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816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of the slides and graphics are courtesy of </a:t>
            </a:r>
            <a:r>
              <a:rPr lang="en-US" b="1" dirty="0" err="1" smtClean="0"/>
              <a:t>Moufaz</a:t>
            </a:r>
            <a:r>
              <a:rPr lang="en-US" b="1" dirty="0" smtClean="0"/>
              <a:t> </a:t>
            </a:r>
            <a:r>
              <a:rPr lang="en-US" b="1" dirty="0" err="1" smtClean="0"/>
              <a:t>Haddara</a:t>
            </a:r>
            <a:r>
              <a:rPr lang="en-US" b="1" dirty="0" smtClean="0"/>
              <a:t>,</a:t>
            </a:r>
            <a:r>
              <a:rPr lang="en-US" dirty="0" smtClean="0"/>
              <a:t> Associate Professor,</a:t>
            </a:r>
          </a:p>
          <a:p>
            <a:r>
              <a:rPr lang="en-US" dirty="0" err="1" smtClean="0"/>
              <a:t>Westerdale</a:t>
            </a:r>
            <a:r>
              <a:rPr lang="en-US" dirty="0" smtClean="0"/>
              <a:t> Oslo School of Arts, Communication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31107"/>
            <a:ext cx="1037313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  <a:latin typeface="Arial" charset="0"/>
                <a:ea typeface="Arial" charset="0"/>
                <a:cs typeface="Arial" charset="0"/>
              </a:rPr>
              <a:t>-Objects are useless unless they can collaborate together to solve a problem. </a:t>
            </a:r>
          </a:p>
          <a:p>
            <a:endParaRPr lang="en-US" sz="36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3600" dirty="0" smtClean="0">
                <a:effectLst/>
                <a:latin typeface="Arial" charset="0"/>
                <a:ea typeface="Arial" charset="0"/>
                <a:cs typeface="Arial" charset="0"/>
              </a:rPr>
              <a:t>–Each object is responsible for its own behavior and status. </a:t>
            </a:r>
          </a:p>
          <a:p>
            <a:endParaRPr lang="en-US" sz="36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3600" dirty="0" smtClean="0">
                <a:effectLst/>
                <a:latin typeface="Arial" charset="0"/>
                <a:ea typeface="Arial" charset="0"/>
                <a:cs typeface="Arial" charset="0"/>
              </a:rPr>
              <a:t>–No one object can carry out every responsibility on its own. </a:t>
            </a:r>
          </a:p>
          <a:p>
            <a:endParaRPr lang="en-US" sz="36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28" y="1775197"/>
            <a:ext cx="7494814" cy="47725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3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Object-Oriented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Encapsulation</a:t>
            </a:r>
          </a:p>
          <a:p>
            <a:r>
              <a:rPr lang="en-US" sz="4800" dirty="0" smtClean="0"/>
              <a:t>Inheritance</a:t>
            </a:r>
          </a:p>
          <a:p>
            <a:r>
              <a:rPr lang="en-US" sz="4800" dirty="0" smtClean="0"/>
              <a:t>Abstraction</a:t>
            </a:r>
          </a:p>
          <a:p>
            <a:r>
              <a:rPr lang="en-US" sz="4800" dirty="0" smtClean="0"/>
              <a:t>Polymorphism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54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89021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</a:rPr>
              <a:t>The class is kind of a container or capsule or a cell, which encapsulate the set of methods, attributes and properties to provide its indented functionalities to other classes. </a:t>
            </a:r>
          </a:p>
          <a:p>
            <a:endParaRPr lang="en-US" sz="2400" dirty="0" smtClean="0">
              <a:effectLst/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E</a:t>
            </a:r>
            <a:r>
              <a:rPr lang="en-US" sz="2400" dirty="0" smtClean="0">
                <a:effectLst/>
                <a:latin typeface="Arial" charset="0"/>
              </a:rPr>
              <a:t>ncapsulation also allows a class to change its internal implementation without hurting the overall functioning of the system. </a:t>
            </a:r>
          </a:p>
          <a:p>
            <a:endParaRPr lang="en-US" sz="2400" dirty="0" smtClean="0">
              <a:effectLst/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</a:rPr>
              <a:t>That idea of encapsulation is to hide how a class does its operations while allowing requests for its operations. </a:t>
            </a:r>
            <a:endParaRPr lang="en-US" sz="240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2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Benefits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199" y="1828562"/>
            <a:ext cx="98960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  <a:latin typeface="Arial" charset="0"/>
              </a:rPr>
              <a:t>Ensures that structural changes remain local:</a:t>
            </a:r>
            <a:br>
              <a:rPr lang="en-US" sz="2400" dirty="0" smtClean="0">
                <a:effectLst/>
                <a:latin typeface="Arial" charset="0"/>
              </a:rPr>
            </a:br>
            <a:r>
              <a:rPr lang="en-US" sz="2400" dirty="0" smtClean="0">
                <a:effectLst/>
                <a:latin typeface="Wingdings 2" charset="2"/>
              </a:rPr>
              <a:t> </a:t>
            </a:r>
            <a:r>
              <a:rPr lang="en-US" sz="2400" dirty="0" smtClean="0">
                <a:effectLst/>
                <a:latin typeface="Arial" charset="0"/>
              </a:rPr>
              <a:t>Changing the class internals does not affect any code 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  <a:latin typeface="Arial" charset="0"/>
              </a:rPr>
              <a:t>outside of the class 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  <a:latin typeface="Wingdings 2" charset="2"/>
              </a:rPr>
              <a:t> </a:t>
            </a:r>
            <a:r>
              <a:rPr lang="en-US" sz="2400" dirty="0" smtClean="0">
                <a:effectLst/>
                <a:latin typeface="Arial" charset="0"/>
              </a:rPr>
              <a:t>Changing methods</a:t>
            </a:r>
            <a:br>
              <a:rPr lang="en-US" sz="2400" dirty="0" smtClean="0">
                <a:effectLst/>
                <a:latin typeface="Arial" charset="0"/>
              </a:rPr>
            </a:br>
            <a:r>
              <a:rPr lang="en-US" sz="2400" dirty="0" smtClean="0">
                <a:effectLst/>
                <a:latin typeface="Arial" charset="0"/>
              </a:rPr>
              <a:t>does not affect the clients using them 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solidFill>
                  <a:srgbClr val="8ED300"/>
                </a:solidFill>
                <a:effectLst/>
                <a:latin typeface="Wingdings 2" charset="2"/>
              </a:rPr>
              <a:t> </a:t>
            </a:r>
            <a:r>
              <a:rPr lang="en-US" sz="2400" dirty="0" smtClean="0">
                <a:solidFill>
                  <a:srgbClr val="333399"/>
                </a:solidFill>
                <a:effectLst/>
                <a:latin typeface="Arial" charset="0"/>
              </a:rPr>
              <a:t>Encapsulation allows adding some access of client's data 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  <a:latin typeface="Arial" charset="0"/>
              </a:rPr>
              <a:t>implementation </a:t>
            </a:r>
            <a:r>
              <a:rPr lang="en-US" sz="2400" dirty="0"/>
              <a:t>l</a:t>
            </a:r>
            <a:r>
              <a:rPr lang="en-US" sz="2400" dirty="0" smtClean="0">
                <a:solidFill>
                  <a:srgbClr val="333399"/>
                </a:solidFill>
                <a:effectLst/>
                <a:latin typeface="Arial" charset="0"/>
              </a:rPr>
              <a:t>ogic when </a:t>
            </a:r>
            <a:r>
              <a:rPr lang="en-US" sz="2400" dirty="0">
                <a:latin typeface="Arial" charset="0"/>
              </a:rPr>
              <a:t>e</a:t>
            </a:r>
            <a:r>
              <a:rPr lang="en-US" sz="2400" dirty="0" smtClean="0">
                <a:effectLst/>
                <a:latin typeface="Arial" charset="0"/>
              </a:rPr>
              <a:t>.g. validation on modifying a property value</a:t>
            </a:r>
            <a:br>
              <a:rPr lang="en-US" sz="2400" dirty="0" smtClean="0">
                <a:effectLst/>
                <a:latin typeface="Arial" charset="0"/>
              </a:rPr>
            </a:br>
            <a:r>
              <a:rPr lang="en-US" sz="2400" dirty="0" smtClean="0">
                <a:effectLst/>
                <a:latin typeface="Wingdings 2" charset="2"/>
              </a:rPr>
              <a:t> </a:t>
            </a:r>
            <a:r>
              <a:rPr lang="en-US" sz="2400" dirty="0" smtClean="0">
                <a:effectLst/>
                <a:latin typeface="Arial" charset="0"/>
              </a:rPr>
              <a:t>Hiding implementation details reduces complexity 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  <a:latin typeface="Wingdings" charset="2"/>
              </a:rPr>
              <a:t></a:t>
            </a:r>
            <a:r>
              <a:rPr lang="en-US" sz="2400" dirty="0" smtClean="0">
                <a:effectLst/>
                <a:latin typeface="Arial" charset="0"/>
              </a:rPr>
              <a:t>easier maintenance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421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2330" y="1859340"/>
            <a:ext cx="94222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Inheritance—a way of organizing classes </a:t>
            </a:r>
          </a:p>
          <a:p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Term comes from inheritance of traits like eye color, hair color, etc.</a:t>
            </a:r>
          </a:p>
          <a:p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Classes with </a:t>
            </a:r>
            <a:r>
              <a:rPr lang="en-US" sz="2400" b="1" i="1" dirty="0" smtClean="0">
                <a:solidFill>
                  <a:srgbClr val="C00000"/>
                </a:solidFill>
                <a:effectLst/>
                <a:latin typeface="Arial" charset="0"/>
                <a:ea typeface="Arial" charset="0"/>
                <a:cs typeface="Arial" charset="0"/>
              </a:rPr>
              <a:t>properties in common </a:t>
            </a: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can be grouped so that their common properties are only defined once in parent class. </a:t>
            </a:r>
          </a:p>
          <a:p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Superclass – passes its attributes &amp; methods to the subclass(</a:t>
            </a:r>
            <a:r>
              <a:rPr lang="en-US" sz="2400" dirty="0" err="1" smtClean="0">
                <a:effectLst/>
                <a:latin typeface="Arial" charset="0"/>
                <a:ea typeface="Arial" charset="0"/>
                <a:cs typeface="Arial" charset="0"/>
              </a:rPr>
              <a:t>es</a:t>
            </a: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Subclass – can inherit all its superclass attributes &amp; methods besides having its own unique attributes &amp; methods. </a:t>
            </a:r>
            <a:endParaRPr lang="en-US" sz="2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0782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ffectLst/>
                <a:latin typeface="Arial" charset="0"/>
                <a:ea typeface="Arial" charset="0"/>
                <a:cs typeface="Arial" charset="0"/>
              </a:rPr>
              <a:t>Inheritance allows child classes to inherit the characteristics of existing parent class. </a:t>
            </a:r>
          </a:p>
          <a:p>
            <a:r>
              <a:rPr lang="en-US" sz="2800" dirty="0" smtClean="0">
                <a:effectLst/>
                <a:latin typeface="Arial" charset="0"/>
                <a:ea typeface="Arial" charset="0"/>
                <a:cs typeface="Arial" charset="0"/>
              </a:rPr>
              <a:t>• Attributes (fields and properties) and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800" dirty="0" smtClean="0">
                <a:effectLst/>
                <a:latin typeface="Arial" charset="0"/>
                <a:ea typeface="Arial" charset="0"/>
                <a:cs typeface="Arial" charset="0"/>
              </a:rPr>
              <a:t>perations (methods) </a:t>
            </a:r>
          </a:p>
          <a:p>
            <a:endParaRPr lang="en-US" sz="28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effectLst/>
                <a:latin typeface="Arial" charset="0"/>
                <a:ea typeface="Arial" charset="0"/>
                <a:cs typeface="Arial" charset="0"/>
              </a:rPr>
              <a:t>• Child class can extend the parent class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800" dirty="0" smtClean="0">
                <a:effectLst/>
                <a:latin typeface="Arial" charset="0"/>
                <a:ea typeface="Arial" charset="0"/>
                <a:cs typeface="Arial" charset="0"/>
              </a:rPr>
              <a:t>dd new fields and methods</a:t>
            </a:r>
          </a:p>
          <a:p>
            <a:r>
              <a:rPr lang="en-US" sz="280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80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en-US" sz="2800" dirty="0" smtClean="0">
                <a:effectLst/>
                <a:latin typeface="Arial" charset="0"/>
                <a:ea typeface="Arial" charset="0"/>
                <a:cs typeface="Arial" charset="0"/>
              </a:rPr>
              <a:t>• Redefine methods (modify existing behavior)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9776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104" y="2113218"/>
            <a:ext cx="95746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effectLst/>
                <a:latin typeface="Arial" charset="0"/>
              </a:rPr>
              <a:t>Expresses commonality among classes/objects</a:t>
            </a:r>
          </a:p>
          <a:p>
            <a:r>
              <a:rPr lang="en-US" sz="2800" dirty="0" smtClean="0">
                <a:effectLst/>
                <a:latin typeface="Arial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effectLst/>
                <a:latin typeface="Arial" charset="0"/>
              </a:rPr>
              <a:t>Allows code reusability </a:t>
            </a:r>
          </a:p>
          <a:p>
            <a:endParaRPr lang="en-US" sz="2800" dirty="0" smtClean="0">
              <a:effectLst/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 smtClean="0">
                <a:effectLst/>
                <a:latin typeface="Arial" charset="0"/>
              </a:rPr>
              <a:t>Highlights relationships </a:t>
            </a:r>
          </a:p>
          <a:p>
            <a:endParaRPr lang="en-US" sz="2800" dirty="0" smtClean="0">
              <a:effectLst/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 smtClean="0">
                <a:effectLst/>
                <a:latin typeface="Arial" charset="0"/>
              </a:rPr>
              <a:t>Helps in code organization </a:t>
            </a:r>
            <a:endParaRPr lang="en-US" sz="280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49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67274"/>
            <a:ext cx="5750859" cy="48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1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81" y="1890129"/>
            <a:ext cx="7020859" cy="46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Object-Oriented Program (OOP)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01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06" y="1890805"/>
            <a:ext cx="81153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6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2006600"/>
            <a:ext cx="7315200" cy="283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765" y="5342965"/>
            <a:ext cx="614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supports multiple inheritance but not all OOP languages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1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class can be instantiated directly</a:t>
            </a:r>
          </a:p>
          <a:p>
            <a:r>
              <a:rPr lang="en-US" dirty="0" smtClean="0"/>
              <a:t>Abstract class cannot be instantiated directly</a:t>
            </a:r>
          </a:p>
          <a:p>
            <a:r>
              <a:rPr lang="en-US" dirty="0"/>
              <a:t>Abstraction is a </a:t>
            </a:r>
            <a:r>
              <a:rPr lang="en-US" i="1" dirty="0"/>
              <a:t>design</a:t>
            </a:r>
            <a:r>
              <a:rPr lang="en-US" dirty="0"/>
              <a:t> principle. </a:t>
            </a:r>
            <a:endParaRPr lang="en-US" dirty="0" smtClean="0">
              <a:effectLst/>
            </a:endParaRPr>
          </a:p>
          <a:p>
            <a:r>
              <a:rPr lang="en-US" dirty="0" smtClean="0"/>
              <a:t>It is </a:t>
            </a:r>
            <a:r>
              <a:rPr lang="en-US" dirty="0"/>
              <a:t>the process of removing characteristics from something in order to reduce it to a set of essential characteristics. </a:t>
            </a:r>
            <a:endParaRPr lang="en-US" dirty="0" smtClean="0">
              <a:effectLst/>
            </a:endParaRPr>
          </a:p>
          <a:p>
            <a:r>
              <a:rPr lang="en-US" dirty="0" smtClean="0"/>
              <a:t>Through </a:t>
            </a:r>
            <a:r>
              <a:rPr lang="en-US" dirty="0"/>
              <a:t>the process of abstraction, a programmer hides all but the relevant data about a class in order to reduce complexity and increase reusability. </a:t>
            </a:r>
            <a:endParaRPr lang="en-US" dirty="0" smtClean="0">
              <a:effectLst/>
            </a:endParaRPr>
          </a:p>
          <a:p>
            <a:r>
              <a:rPr lang="en-US" dirty="0" smtClean="0"/>
              <a:t>Abstraction </a:t>
            </a:r>
            <a:r>
              <a:rPr lang="en-US" dirty="0"/>
              <a:t>is a basic representation of a concept.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84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– dob, Name and address – abstract class</a:t>
            </a:r>
          </a:p>
          <a:p>
            <a:r>
              <a:rPr lang="en-US" dirty="0" smtClean="0"/>
              <a:t>Student – Dob, Name and address, college, major, </a:t>
            </a:r>
            <a:r>
              <a:rPr lang="en-US" dirty="0" err="1" smtClean="0"/>
              <a:t>gpa</a:t>
            </a:r>
            <a:r>
              <a:rPr lang="en-US" dirty="0" smtClean="0"/>
              <a:t> – concrete class</a:t>
            </a:r>
          </a:p>
          <a:p>
            <a:r>
              <a:rPr lang="en-US" dirty="0" smtClean="0"/>
              <a:t>Professor – dob, name and address, specialization, title, etc. - concrete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93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3034"/>
          </a:xfrm>
        </p:spPr>
        <p:txBody>
          <a:bodyPr/>
          <a:lstStyle/>
          <a:p>
            <a:r>
              <a:rPr lang="en-US" dirty="0"/>
              <a:t>An abstract class is a class that may not have any direct instances. </a:t>
            </a:r>
          </a:p>
          <a:p>
            <a:r>
              <a:rPr lang="en-US" dirty="0"/>
              <a:t>An abstract operation is an operation that </a:t>
            </a:r>
            <a:r>
              <a:rPr lang="en-US" dirty="0" smtClean="0"/>
              <a:t>is </a:t>
            </a:r>
            <a:r>
              <a:rPr lang="en-US" dirty="0"/>
              <a:t>incomplete and requires a child to supply an implementation of the operation.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6" y="3388659"/>
            <a:ext cx="6858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06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Encapsulation, Inheritance, and Abstraction concepts are very related to Polymorphism. </a:t>
            </a:r>
            <a:endParaRPr lang="en-US" dirty="0" smtClean="0"/>
          </a:p>
          <a:p>
            <a:r>
              <a:rPr lang="en-US" dirty="0" smtClean="0">
                <a:effectLst/>
              </a:rPr>
              <a:t>Dictionary definition: “Condition of occurring in several different forms”</a:t>
            </a:r>
          </a:p>
          <a:p>
            <a:r>
              <a:rPr lang="en-US" dirty="0" smtClean="0"/>
              <a:t>Example: a shape exists in different forms, e.g. rectangle, triangle, etc.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5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Polymorphisms means the ability to request that the same methods be performed by a wide range of different types of things. </a:t>
            </a:r>
          </a:p>
          <a:p>
            <a:r>
              <a:rPr lang="en-US" dirty="0"/>
              <a:t>In OOP, polymorphisms is </a:t>
            </a:r>
            <a:r>
              <a:rPr lang="en-US" dirty="0" smtClean="0"/>
              <a:t>both a </a:t>
            </a:r>
            <a:r>
              <a:rPr lang="en-US" dirty="0"/>
              <a:t>technical issue and principle. </a:t>
            </a:r>
          </a:p>
          <a:p>
            <a:r>
              <a:rPr lang="en-US" dirty="0"/>
              <a:t>It is achieved by using many different techniques named method overloading, operator overloading, and method overriding. </a:t>
            </a:r>
            <a:endParaRPr lang="en-US" dirty="0" smtClean="0"/>
          </a:p>
          <a:p>
            <a:r>
              <a:rPr lang="en-US" dirty="0"/>
              <a:t>An object has “multiple identities”, based on its class inheritance tree </a:t>
            </a:r>
            <a:endParaRPr lang="en-US" dirty="0" smtClean="0">
              <a:effectLst/>
            </a:endParaRPr>
          </a:p>
          <a:p>
            <a:r>
              <a:rPr lang="en-US" dirty="0" smtClean="0"/>
              <a:t>It </a:t>
            </a:r>
            <a:r>
              <a:rPr lang="en-US" dirty="0"/>
              <a:t>can be used in different ways </a:t>
            </a:r>
            <a:endParaRPr lang="en-US" dirty="0" smtClean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90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shape class. It has a draw method but that method cannot be implemented without specific shapes, e.g. rectangle, triangle, circle, etc.</a:t>
            </a:r>
          </a:p>
          <a:p>
            <a:r>
              <a:rPr lang="en-US" dirty="0" smtClean="0"/>
              <a:t>Consider array of </a:t>
            </a:r>
            <a:r>
              <a:rPr lang="en-US" i="1" dirty="0" smtClean="0"/>
              <a:t>shapes</a:t>
            </a:r>
            <a:r>
              <a:rPr lang="en-US" dirty="0" smtClean="0"/>
              <a:t> with circles, rectangles, and other subclasses of the shape class. Each type has its own draw method and uses the same name, draw() . Each concrete shape would implement the draw method associated with that shape by </a:t>
            </a:r>
            <a:r>
              <a:rPr lang="en-US" i="1" dirty="0" smtClean="0"/>
              <a:t>overriding</a:t>
            </a:r>
            <a:r>
              <a:rPr lang="en-US" dirty="0" smtClean="0"/>
              <a:t> the draw method of the shape class.</a:t>
            </a:r>
          </a:p>
          <a:p>
            <a:r>
              <a:rPr lang="en-US" dirty="0" smtClean="0"/>
              <a:t>Methods like </a:t>
            </a:r>
            <a:r>
              <a:rPr lang="en-US" dirty="0" err="1" smtClean="0"/>
              <a:t>drawcircle</a:t>
            </a:r>
            <a:r>
              <a:rPr lang="en-US" dirty="0" smtClean="0"/>
              <a:t>(), </a:t>
            </a:r>
            <a:r>
              <a:rPr lang="en-US" dirty="0" err="1" smtClean="0"/>
              <a:t>drawtriangle</a:t>
            </a:r>
            <a:r>
              <a:rPr lang="en-US" dirty="0" smtClean="0"/>
              <a:t>(), etc. are not needed.</a:t>
            </a:r>
          </a:p>
        </p:txBody>
      </p:sp>
    </p:spTree>
    <p:extLst>
      <p:ext uri="{BB962C8B-B14F-4D97-AF65-F5344CB8AC3E}">
        <p14:creationId xmlns:p14="http://schemas.microsoft.com/office/powerpoint/2010/main" val="96059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oriented programming is good in complex projects or modular type of systems. It allows simultaneous system development teams </a:t>
            </a:r>
            <a:endParaRPr lang="en-US" dirty="0" smtClean="0"/>
          </a:p>
          <a:p>
            <a:r>
              <a:rPr lang="en-US" dirty="0"/>
              <a:t>Code reuse &amp; recycling </a:t>
            </a:r>
          </a:p>
          <a:p>
            <a:r>
              <a:rPr lang="en-US" dirty="0"/>
              <a:t>Improved software-development productivity </a:t>
            </a:r>
          </a:p>
          <a:p>
            <a:r>
              <a:rPr lang="en-US" dirty="0"/>
              <a:t>Improved software maintainability </a:t>
            </a:r>
          </a:p>
          <a:p>
            <a:r>
              <a:rPr lang="en-US" dirty="0"/>
              <a:t>Faster development </a:t>
            </a:r>
          </a:p>
          <a:p>
            <a:r>
              <a:rPr lang="en-US" dirty="0"/>
              <a:t>Lower cost of development </a:t>
            </a:r>
          </a:p>
          <a:p>
            <a:r>
              <a:rPr lang="en-US" dirty="0"/>
              <a:t>Higher-quality software </a:t>
            </a:r>
          </a:p>
          <a:p>
            <a:r>
              <a:rPr lang="en-US" dirty="0"/>
              <a:t>Encapsulation 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</a:t>
            </a:r>
            <a:r>
              <a:rPr lang="en-US" dirty="0"/>
              <a:t>lead to larger program sizes </a:t>
            </a:r>
            <a:endParaRPr lang="en-US" dirty="0" smtClean="0"/>
          </a:p>
          <a:p>
            <a:r>
              <a:rPr lang="en-US" dirty="0" smtClean="0"/>
              <a:t>Could </a:t>
            </a:r>
            <a:r>
              <a:rPr lang="en-US" dirty="0"/>
              <a:t>produce slower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Learning curve over procedural programming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Families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languages</a:t>
            </a:r>
          </a:p>
          <a:p>
            <a:r>
              <a:rPr lang="en-US" dirty="0" smtClean="0"/>
              <a:t>Assembly languages</a:t>
            </a:r>
          </a:p>
          <a:p>
            <a:r>
              <a:rPr lang="en-US" dirty="0" smtClean="0"/>
              <a:t>High-Level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Machine languages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consist only on 0’s and 1’s, hard to program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code example: 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effectLst/>
                <a:latin typeface="Courier New,Bold" charset="0"/>
              </a:rPr>
              <a:t> </a:t>
            </a:r>
            <a:r>
              <a:rPr lang="en-US" dirty="0" smtClean="0">
                <a:solidFill>
                  <a:srgbClr val="009999"/>
                </a:solidFill>
                <a:effectLst/>
                <a:latin typeface="Courier New,Bold" charset="0"/>
              </a:rPr>
              <a:t>    1110100010101 111010101110 10111010110100    10100011110111 </a:t>
            </a:r>
            <a:endParaRPr lang="en-US" dirty="0" smtClean="0"/>
          </a:p>
          <a:p>
            <a:r>
              <a:rPr lang="en-US" b="1" dirty="0" smtClean="0"/>
              <a:t>Assembly languages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easier programming, tied to a specific processor, must be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translated into machine language, code example: </a:t>
            </a:r>
          </a:p>
          <a:p>
            <a:pPr marL="0" indent="0">
              <a:buNone/>
            </a:pPr>
            <a:r>
              <a:rPr lang="en-US" dirty="0" smtClean="0"/>
              <a:t>ADD 11001111, 10010011</a:t>
            </a:r>
          </a:p>
          <a:p>
            <a:r>
              <a:rPr lang="en-US" b="1" dirty="0" smtClean="0"/>
              <a:t>High-level languages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much easier to program, syntax closer to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Divided into three main groups referred to as </a:t>
            </a:r>
            <a:r>
              <a:rPr lang="en-US" i="1" dirty="0" smtClean="0"/>
              <a:t>paradigms</a:t>
            </a:r>
            <a:r>
              <a:rPr lang="en-US" dirty="0" smtClean="0"/>
              <a:t>. Examples below have </a:t>
            </a:r>
            <a:r>
              <a:rPr lang="en-US" i="1" dirty="0" smtClean="0"/>
              <a:t>features</a:t>
            </a:r>
            <a:r>
              <a:rPr lang="en-US" dirty="0" smtClean="0"/>
              <a:t> supporting specific paradigms.</a:t>
            </a:r>
          </a:p>
          <a:p>
            <a:pPr marL="0" indent="0">
              <a:buNone/>
            </a:pPr>
            <a:r>
              <a:rPr lang="en-US" dirty="0" smtClean="0"/>
              <a:t>Procedural: C, C++, Eiffel, Python</a:t>
            </a:r>
          </a:p>
          <a:p>
            <a:pPr marL="0" indent="0">
              <a:buNone/>
            </a:pPr>
            <a:r>
              <a:rPr lang="en-US" dirty="0" smtClean="0"/>
              <a:t>Object-oriented features: C++, Java, Python, Ruby, Objective C</a:t>
            </a:r>
          </a:p>
          <a:p>
            <a:pPr marL="0" indent="0">
              <a:buNone/>
            </a:pPr>
            <a:r>
              <a:rPr lang="en-US" dirty="0" smtClean="0"/>
              <a:t>Functional: Scheme, </a:t>
            </a:r>
            <a:r>
              <a:rPr lang="en-US" dirty="0"/>
              <a:t>H</a:t>
            </a:r>
            <a:r>
              <a:rPr lang="en-US" dirty="0" smtClean="0"/>
              <a:t>askell, </a:t>
            </a:r>
            <a:r>
              <a:rPr lang="en-US" dirty="0" err="1" smtClean="0"/>
              <a:t>Clojure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(Logic programming is another paradigm less widely-used, example: Prolog)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programming design philosophy</a:t>
            </a:r>
          </a:p>
          <a:p>
            <a:r>
              <a:rPr lang="en-US" dirty="0" smtClean="0"/>
              <a:t>Everything is grouped into self-sustainable “objects”</a:t>
            </a:r>
          </a:p>
          <a:p>
            <a:r>
              <a:rPr lang="en-US" dirty="0" smtClean="0"/>
              <a:t>Emphasis on reusability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043953"/>
            <a:ext cx="9448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Arial" charset="0"/>
              </a:rPr>
              <a:t>• </a:t>
            </a:r>
            <a:r>
              <a:rPr lang="en-US" sz="2400" dirty="0" smtClean="0">
                <a:effectLst/>
                <a:latin typeface="Arial" charset="0"/>
              </a:rPr>
              <a:t>In OOP programmers define not only the </a:t>
            </a:r>
            <a:r>
              <a:rPr lang="en-US" sz="2400" i="1" dirty="0" smtClean="0">
                <a:effectLst/>
                <a:latin typeface="Arial" charset="0"/>
              </a:rPr>
              <a:t>data type </a:t>
            </a:r>
            <a:r>
              <a:rPr lang="en-US" sz="2400" dirty="0" smtClean="0">
                <a:effectLst/>
                <a:latin typeface="Arial" charset="0"/>
              </a:rPr>
              <a:t>of a data structure, but also the types of operations/methods </a:t>
            </a: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(functions)</a:t>
            </a:r>
            <a:r>
              <a:rPr lang="en-US" sz="2400" dirty="0" smtClean="0">
                <a:effectLst/>
                <a:latin typeface="Arial,Italic" charset="0"/>
              </a:rPr>
              <a:t> </a:t>
            </a:r>
            <a:r>
              <a:rPr lang="en-US" sz="2400" dirty="0" smtClean="0">
                <a:effectLst/>
                <a:latin typeface="Arial" charset="0"/>
              </a:rPr>
              <a:t>that can be applied to the data structure. 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  <a:latin typeface="Arial" charset="0"/>
              </a:rPr>
              <a:t>• In this way, the data structure becomes an object that includes both data and functions </a:t>
            </a:r>
            <a:r>
              <a:rPr lang="en-US" sz="2400" dirty="0" smtClean="0">
                <a:effectLst/>
              </a:rPr>
              <a:t>(</a:t>
            </a:r>
            <a:r>
              <a:rPr lang="en-US" sz="2400" dirty="0" smtClean="0">
                <a:effectLst/>
                <a:latin typeface="Arial" charset="0"/>
                <a:ea typeface="Arial" charset="0"/>
                <a:cs typeface="Arial" charset="0"/>
              </a:rPr>
              <a:t>methods</a:t>
            </a:r>
            <a:r>
              <a:rPr lang="en-US" sz="2400" dirty="0" smtClean="0">
                <a:effectLst/>
              </a:rPr>
              <a:t>)</a:t>
            </a:r>
            <a:r>
              <a:rPr lang="en-US" sz="2400" dirty="0" smtClean="0">
                <a:effectLst/>
                <a:latin typeface="Arial,Italic" charset="0"/>
              </a:rPr>
              <a:t> </a:t>
            </a:r>
            <a:r>
              <a:rPr lang="en-US" sz="2400" dirty="0" smtClean="0">
                <a:effectLst/>
                <a:latin typeface="Arial" charset="0"/>
              </a:rPr>
              <a:t>in one unit. </a:t>
            </a: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effectLst/>
                <a:latin typeface="Arial" charset="0"/>
              </a:rPr>
              <a:t>• </a:t>
            </a:r>
            <a:r>
              <a:rPr lang="en-US" sz="2400" dirty="0" smtClean="0">
                <a:latin typeface="Arial" charset="0"/>
              </a:rPr>
              <a:t>P</a:t>
            </a:r>
            <a:r>
              <a:rPr lang="en-US" sz="2400" dirty="0" smtClean="0">
                <a:effectLst/>
                <a:latin typeface="Arial" charset="0"/>
              </a:rPr>
              <a:t>rogrammers can create relationships between one object and another.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example, objects can inherit characteristics from other objects. </a:t>
            </a:r>
            <a:endParaRPr lang="en-US" sz="2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4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402" y="1392514"/>
            <a:ext cx="872499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1494F"/>
                </a:solidFill>
                <a:effectLst/>
                <a:latin typeface="Arial" charset="0"/>
              </a:rPr>
              <a:t> </a:t>
            </a:r>
            <a:endParaRPr lang="en-US" dirty="0" smtClean="0">
              <a:effectLst/>
            </a:endParaRPr>
          </a:p>
          <a:p>
            <a:r>
              <a:rPr lang="en-US" sz="3200" b="1" dirty="0" smtClean="0">
                <a:effectLst/>
                <a:latin typeface="Arial" charset="0"/>
                <a:ea typeface="Arial" charset="0"/>
                <a:cs typeface="Arial" charset="0"/>
              </a:rPr>
              <a:t>Key idea </a:t>
            </a:r>
            <a:r>
              <a:rPr lang="en-US" sz="3200" dirty="0" smtClean="0">
                <a:effectLst/>
                <a:latin typeface="Arial" charset="0"/>
                <a:ea typeface="Arial" charset="0"/>
                <a:cs typeface="Arial" charset="0"/>
              </a:rPr>
              <a:t>in object-oriented programming: </a:t>
            </a:r>
          </a:p>
          <a:p>
            <a:r>
              <a:rPr lang="en-US" sz="3200" dirty="0" smtClean="0">
                <a:effectLst/>
                <a:latin typeface="Arial" charset="0"/>
                <a:ea typeface="Arial" charset="0"/>
                <a:cs typeface="Arial" charset="0"/>
              </a:rPr>
              <a:t>The real world can be “accurately” described as a collection of objects that interact. </a:t>
            </a:r>
          </a:p>
          <a:p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b="1" dirty="0" smtClean="0">
                <a:effectLst/>
                <a:latin typeface="Arial" charset="0"/>
                <a:ea typeface="Arial" charset="0"/>
                <a:cs typeface="Arial" charset="0"/>
              </a:rPr>
              <a:t>Basic concepts:</a:t>
            </a:r>
          </a:p>
          <a:p>
            <a:r>
              <a:rPr lang="en-US" sz="3200" dirty="0" smtClean="0">
                <a:latin typeface="Arial" charset="0"/>
              </a:rPr>
              <a:t>-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dirty="0" smtClean="0">
                <a:effectLst/>
                <a:latin typeface="Arial" charset="0"/>
                <a:ea typeface="Arial" charset="0"/>
                <a:cs typeface="Arial" charset="0"/>
              </a:rPr>
              <a:t>thing (a noun) with properties or attributes</a:t>
            </a:r>
          </a:p>
          <a:p>
            <a:r>
              <a:rPr lang="en-US" sz="3200" dirty="0" smtClean="0">
                <a:effectLst/>
                <a:latin typeface="Arial" charset="0"/>
                <a:ea typeface="Arial" charset="0"/>
                <a:cs typeface="Arial" charset="0"/>
              </a:rPr>
              <a:t>-Method: an action performed by an object (a verb) </a:t>
            </a:r>
          </a:p>
          <a:p>
            <a:endParaRPr lang="en-US" sz="32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1272</Words>
  <Application>Microsoft Macintosh PowerPoint</Application>
  <PresentationFormat>Widescreen</PresentationFormat>
  <Paragraphs>185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Arial,BoldItalic</vt:lpstr>
      <vt:lpstr>Arial,Italic</vt:lpstr>
      <vt:lpstr>Calibri</vt:lpstr>
      <vt:lpstr>Calibri Light</vt:lpstr>
      <vt:lpstr>Courier New,Bold</vt:lpstr>
      <vt:lpstr>MS PGothic</vt:lpstr>
      <vt:lpstr>Wingdings</vt:lpstr>
      <vt:lpstr>Wingdings 2</vt:lpstr>
      <vt:lpstr>Arial</vt:lpstr>
      <vt:lpstr>Office Theme</vt:lpstr>
      <vt:lpstr>Introduction to Object-Oriented Program</vt:lpstr>
      <vt:lpstr>Acknowledgement</vt:lpstr>
      <vt:lpstr>Overview of Object-Oriented Program (OOP)</vt:lpstr>
      <vt:lpstr>Programming Language Families</vt:lpstr>
      <vt:lpstr>Programming Language Families</vt:lpstr>
      <vt:lpstr>High-level languages</vt:lpstr>
      <vt:lpstr>Object-oriented Programming</vt:lpstr>
      <vt:lpstr>Object-oriented Programming</vt:lpstr>
      <vt:lpstr>OOP</vt:lpstr>
      <vt:lpstr>PowerPoint Presentation</vt:lpstr>
      <vt:lpstr>Classes and Objects</vt:lpstr>
      <vt:lpstr>Classes and Objects</vt:lpstr>
      <vt:lpstr>Classes and Objects</vt:lpstr>
      <vt:lpstr>Classes and Objects</vt:lpstr>
      <vt:lpstr>More about objects…</vt:lpstr>
      <vt:lpstr>Classes and Objects</vt:lpstr>
      <vt:lpstr>Class and Objects</vt:lpstr>
      <vt:lpstr>Classes and Objects - Examples</vt:lpstr>
      <vt:lpstr>PowerPoint Presentation</vt:lpstr>
      <vt:lpstr>Objects</vt:lpstr>
      <vt:lpstr>Object interaction</vt:lpstr>
      <vt:lpstr>Basic Concepts of Object-Oriented Programming</vt:lpstr>
      <vt:lpstr>Encapsulation</vt:lpstr>
      <vt:lpstr>Encapsulation Benefits</vt:lpstr>
      <vt:lpstr>Inheritance</vt:lpstr>
      <vt:lpstr>Inheritance</vt:lpstr>
      <vt:lpstr>Inheritance</vt:lpstr>
      <vt:lpstr>Inheritance</vt:lpstr>
      <vt:lpstr>Inheritance</vt:lpstr>
      <vt:lpstr>Inheritance Example</vt:lpstr>
      <vt:lpstr>Multiple Inheritance</vt:lpstr>
      <vt:lpstr>Abstraction</vt:lpstr>
      <vt:lpstr>Abstraction – Example 1</vt:lpstr>
      <vt:lpstr>Abstraction – Example 2</vt:lpstr>
      <vt:lpstr>Polymorphism</vt:lpstr>
      <vt:lpstr>Polymorphism in OOP</vt:lpstr>
      <vt:lpstr>Polymorphism</vt:lpstr>
      <vt:lpstr>Advantages of OOP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Program</dc:title>
  <dc:creator>Shermane Austin</dc:creator>
  <cp:lastModifiedBy>Shermane Austin</cp:lastModifiedBy>
  <cp:revision>19</cp:revision>
  <dcterms:created xsi:type="dcterms:W3CDTF">2018-02-12T23:18:47Z</dcterms:created>
  <dcterms:modified xsi:type="dcterms:W3CDTF">2018-02-13T02:05:38Z</dcterms:modified>
</cp:coreProperties>
</file>