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9" r:id="rId19"/>
    <p:sldId id="281" r:id="rId20"/>
    <p:sldId id="283" r:id="rId21"/>
    <p:sldId id="284" r:id="rId22"/>
    <p:sldId id="285" r:id="rId23"/>
    <p:sldId id="287" r:id="rId24"/>
    <p:sldId id="288" r:id="rId25"/>
    <p:sldId id="289" r:id="rId26"/>
    <p:sldId id="290" r:id="rId27"/>
    <p:sldId id="292" r:id="rId28"/>
    <p:sldId id="294" r:id="rId29"/>
    <p:sldId id="295" r:id="rId30"/>
    <p:sldId id="296" r:id="rId31"/>
    <p:sldId id="297" r:id="rId32"/>
    <p:sldId id="306" r:id="rId33"/>
    <p:sldId id="307" r:id="rId34"/>
    <p:sldId id="308" r:id="rId35"/>
    <p:sldId id="310" r:id="rId36"/>
    <p:sldId id="312" r:id="rId37"/>
    <p:sldId id="314" r:id="rId38"/>
    <p:sldId id="315" r:id="rId39"/>
    <p:sldId id="316" r:id="rId40"/>
    <p:sldId id="317" r:id="rId41"/>
    <p:sldId id="31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13"/>
    <p:restoredTop sz="93399"/>
  </p:normalViewPr>
  <p:slideViewPr>
    <p:cSldViewPr snapToGrid="0" snapToObjects="1">
      <p:cViewPr varScale="1">
        <p:scale>
          <a:sx n="68" d="100"/>
          <a:sy n="68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8B763-DDF2-5B4A-9CA3-A715B4518E02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88B4F-04D3-1343-8F0F-1EEC8091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71E74F-3375-9346-9656-0EFB26DBF0B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6E6A86D7-F93A-6C49-939A-99184CF33590}" type="slidenum">
              <a:rPr lang="en-CA" altLang="en-US" sz="1200"/>
              <a:pPr algn="r"/>
              <a:t>3</a:t>
            </a:fld>
            <a:endParaRPr lang="en-CA" altLang="en-US" sz="1200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5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359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39C57F-D48E-C440-B2D6-4B36B0E18A0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547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547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9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E70627-23B3-A040-80BA-2ED7C913EED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64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64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378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6548B5-7B6F-C94E-A399-22D71D1F239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752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752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94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5C9122-DCDA-4545-B780-B782DEF02C7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854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854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307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F1FA2E-EF6C-0E4D-BC65-7B91D36506A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956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957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48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0F766F-4C3D-9246-912A-4F0F4B97EBF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1EFCC582-49F2-EF4D-A1E1-DF89FC8A5120}" type="slidenum">
              <a:rPr lang="en-CA" altLang="en-US" sz="1200"/>
              <a:pPr algn="r"/>
              <a:t>17</a:t>
            </a:fld>
            <a:endParaRPr lang="en-CA" altLang="en-US" sz="1200"/>
          </a:p>
        </p:txBody>
      </p:sp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417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C0B7F9-DB13-3D48-A4BD-EB1F076AF0C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468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469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593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90B4D7-699A-CB4A-91B8-CE59D443322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F8BBD0D7-1589-6743-A67C-E53FB755C0C4}" type="slidenum">
              <a:rPr lang="en-CA" altLang="en-US" sz="1200"/>
              <a:pPr algn="r"/>
              <a:t>19</a:t>
            </a:fld>
            <a:endParaRPr lang="en-CA" altLang="en-US" sz="1200"/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39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22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E632CB-A37D-6343-A24B-968949CFD96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A73183BB-DA0F-BD42-99BB-908B8FD47820}" type="slidenum">
              <a:rPr lang="en-CA" altLang="en-US" sz="1200"/>
              <a:pPr algn="r"/>
              <a:t>20</a:t>
            </a:fld>
            <a:endParaRPr lang="en-CA" altLang="en-US" sz="1200"/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87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540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6EDA4B-A065-4247-8D1F-5F6A006E916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980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981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4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BA21DE-18C4-3B4C-AB8E-39826C1DE8F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046CD3ED-8D76-1042-9C11-5BFC2E692EF8}" type="slidenum">
              <a:rPr lang="en-CA" altLang="en-US" sz="1200"/>
              <a:pPr algn="r"/>
              <a:t>4</a:t>
            </a:fld>
            <a:endParaRPr lang="en-CA" altLang="en-US" sz="1200"/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59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403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25D1C0-AFD2-5240-ABCC-FDE23B7D1E0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C11D15B4-DD21-BE4C-969C-97B6F9FD28BE}" type="slidenum">
              <a:rPr lang="en-CA" altLang="en-US" sz="1200"/>
              <a:pPr algn="r"/>
              <a:t>22</a:t>
            </a:fld>
            <a:endParaRPr lang="en-CA" altLang="en-US" sz="1200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35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573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6BDD74-EBAE-0948-95B3-479045D58C8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B0F303CE-1D66-FD46-A18F-DCFE0BCDA687}" type="slidenum">
              <a:rPr lang="en-CA" altLang="en-US" sz="1200"/>
              <a:pPr algn="r"/>
              <a:t>23</a:t>
            </a:fld>
            <a:endParaRPr lang="en-CA" altLang="en-US" sz="1200"/>
          </a:p>
        </p:txBody>
      </p:sp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3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107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D5D92E-3B05-FF45-A648-9E449E8A228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390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390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13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BE8176-D0F6-DC45-8B5C-94928D74D43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492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493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494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378DB1-1484-1B4A-A0AE-796158BDC48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595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595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595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877561-6528-5F47-8C87-0704F1C3732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800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800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502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F2965E-23E2-1E43-B9BE-758CD0B4299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F970789B-1139-2D4C-8357-058430C8694E}" type="slidenum">
              <a:rPr lang="en-CA" altLang="en-US" sz="1200"/>
              <a:pPr algn="r"/>
              <a:t>28</a:t>
            </a:fld>
            <a:endParaRPr lang="en-CA" altLang="en-US" sz="1200"/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1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77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14F4AD-3B1E-DD4F-9BB2-B3524F7E861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C7EEE125-DA3B-FF4F-ADD4-C860EAD8454B}" type="slidenum">
              <a:rPr lang="en-CA" altLang="en-US" sz="1200"/>
              <a:pPr algn="r"/>
              <a:t>29</a:t>
            </a:fld>
            <a:endParaRPr lang="en-CA" altLang="en-US" sz="1200"/>
          </a:p>
        </p:txBody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5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7757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1100BE-FB96-6346-993D-66329068FDD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320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20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975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6AFF42-DF3E-7942-B18B-D11EFAA04E5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3312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2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68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062D76-444D-9D47-85A5-61A188B4F61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E7D41BFD-4022-0042-BD13-6F69F3F17210}" type="slidenum">
              <a:rPr lang="en-CA" altLang="en-US" sz="1200"/>
              <a:pPr algn="r"/>
              <a:t>5</a:t>
            </a:fld>
            <a:endParaRPr lang="en-CA" altLang="en-US" sz="1200"/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3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1384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B6CDEC-EE65-5348-8EEF-5BDAF36F470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E066EB0-6CF9-024C-A5EE-942CE6BE83EA}" type="slidenum">
              <a:rPr lang="en-CA" altLang="en-US" sz="1200"/>
              <a:pPr algn="r"/>
              <a:t>32</a:t>
            </a:fld>
            <a:endParaRPr lang="en-CA" altLang="en-US" sz="1200"/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39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077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0FF6F0-2751-B440-B80C-DF9AD13DFA2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4336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6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969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93D1A7-680C-7A40-9471-EEC140AFC3F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4438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438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8470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F0AFFF-B579-6742-815A-5E1222DA9B5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4643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E8EF5DF-09ED-9C4B-8042-7575A3FC2A3E}" type="slidenum">
              <a:rPr lang="en-CA" altLang="en-US" sz="1200"/>
              <a:pPr algn="r"/>
              <a:t>35</a:t>
            </a:fld>
            <a:endParaRPr lang="en-CA" altLang="en-US" sz="1200"/>
          </a:p>
        </p:txBody>
      </p:sp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887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97487B-66BA-6446-B810-D15286E57EA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4848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9C86B17-26C2-0D4D-BF96-D6F76FB45724}" type="slidenum">
              <a:rPr lang="en-CA" altLang="en-US" sz="1200"/>
              <a:pPr algn="r"/>
              <a:t>36</a:t>
            </a:fld>
            <a:endParaRPr lang="en-CA" altLang="en-US" sz="1200"/>
          </a:p>
        </p:txBody>
      </p:sp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3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087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A42439-1B47-1441-A8B8-CA0E715A579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DF3EC29A-12E4-3C4C-B696-2C9B93F27B4A}" type="slidenum">
              <a:rPr lang="en-CA" altLang="en-US" sz="1200"/>
              <a:pPr algn="r"/>
              <a:t>37</a:t>
            </a:fld>
            <a:endParaRPr lang="en-CA" altLang="en-US" sz="1200"/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1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3707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B8C56C-A9E7-714E-BA69-1A7A5F89D1A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5155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89B457E-352A-DC4D-AD80-33B5FD3B7C8F}" type="slidenum">
              <a:rPr lang="en-CA" altLang="en-US" sz="1200"/>
              <a:pPr algn="r"/>
              <a:t>38</a:t>
            </a:fld>
            <a:endParaRPr lang="en-CA" altLang="en-US" sz="1200"/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55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980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8123BE-F040-3D4C-B0D3-D0156C687F13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1E3C0E34-D81E-3E47-818A-447B6D04E7DE}" type="slidenum">
              <a:rPr lang="en-CA" altLang="en-US" sz="1200"/>
              <a:pPr algn="r"/>
              <a:t>39</a:t>
            </a:fld>
            <a:endParaRPr lang="en-CA" altLang="en-US" sz="1200"/>
          </a:p>
        </p:txBody>
      </p:sp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79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67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377802-422E-0740-BB0A-8D84197CB3A4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5360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0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3043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E332C5-836F-CC42-A3A6-4C89EFDD4D1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2049B498-7AC3-3C45-BD03-9DC1EDBFF3A2}" type="slidenum">
              <a:rPr lang="en-CA" altLang="en-US" sz="1200"/>
              <a:pPr algn="r"/>
              <a:t>41</a:t>
            </a:fld>
            <a:endParaRPr lang="en-CA" altLang="en-US" sz="1200"/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27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92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9CEE13-B3C7-9A4D-9DB0-5819403B35B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7BC1269F-823F-C847-A5D4-7452DA26534B}" type="slidenum">
              <a:rPr lang="en-CA" altLang="en-US" sz="1200"/>
              <a:pPr algn="r"/>
              <a:t>6</a:t>
            </a:fld>
            <a:endParaRPr lang="en-CA" altLang="en-US" sz="1200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7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64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7E8BA7-C69D-4B41-8CC3-9B4FA23F850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AB0C21F2-36CB-5A4A-BB4E-58EA76175760}" type="slidenum">
              <a:rPr lang="en-CA" altLang="en-US" sz="1200"/>
              <a:pPr algn="r"/>
              <a:t>7</a:t>
            </a:fld>
            <a:endParaRPr lang="en-CA" altLang="en-US" sz="1200"/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1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502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29F129-0C51-2646-AFB8-CB682C017EE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035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035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291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9C028D-84FA-EB4A-9BC5-8627B52BD72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14F635DA-3285-9C4A-9A69-C2E76D2240E1}" type="slidenum">
              <a:rPr lang="en-CA" altLang="en-US" sz="1200"/>
              <a:pPr algn="r"/>
              <a:t>9</a:t>
            </a:fld>
            <a:endParaRPr lang="en-CA" altLang="en-US" sz="1200"/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9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53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DD9268-E458-EA4C-B31F-88E1E274BCC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111BB80F-6869-5F43-9DC9-589A85512C0E}" type="slidenum">
              <a:rPr lang="en-CA" altLang="en-US" sz="1200"/>
              <a:pPr algn="r"/>
              <a:t>10</a:t>
            </a:fld>
            <a:endParaRPr lang="en-CA" altLang="en-US" sz="1200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3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812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CCA48D-48F3-6C45-A96E-37AAE195856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F6C4C376-8024-AB40-8ACB-9B4327752F62}" type="slidenum">
              <a:rPr lang="en-CA" altLang="en-US" sz="1200"/>
              <a:pPr algn="r"/>
              <a:t>11</a:t>
            </a:fld>
            <a:endParaRPr lang="en-CA" altLang="en-US" sz="1200"/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1" name="Text Box 3"/>
          <p:cNvSpPr txBox="1">
            <a:spLocks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81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11B2-56DB-E749-99D0-E2C7381D1187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4D4-6575-A246-B6AD-3BF9779C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11B2-56DB-E749-99D0-E2C7381D1187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4D4-6575-A246-B6AD-3BF9779C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11B2-56DB-E749-99D0-E2C7381D1187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4D4-6575-A246-B6AD-3BF9779C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9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11B2-56DB-E749-99D0-E2C7381D1187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4D4-6575-A246-B6AD-3BF9779C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9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11B2-56DB-E749-99D0-E2C7381D1187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4D4-6575-A246-B6AD-3BF9779C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11B2-56DB-E749-99D0-E2C7381D1187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4D4-6575-A246-B6AD-3BF9779C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11B2-56DB-E749-99D0-E2C7381D1187}" type="datetimeFigureOut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4D4-6575-A246-B6AD-3BF9779C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3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11B2-56DB-E749-99D0-E2C7381D1187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4D4-6575-A246-B6AD-3BF9779C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11B2-56DB-E749-99D0-E2C7381D1187}" type="datetimeFigureOut">
              <a:rPr lang="en-US" smtClean="0"/>
              <a:t>3/1/18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4D4-6575-A246-B6AD-3BF9779C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11B2-56DB-E749-99D0-E2C7381D1187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4D4-6575-A246-B6AD-3BF9779C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11B2-56DB-E749-99D0-E2C7381D1187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C4D4-6575-A246-B6AD-3BF9779C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11B2-56DB-E749-99D0-E2C7381D1187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C4D4-6575-A246-B6AD-3BF9779C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0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244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 dirty="0" err="1">
                <a:solidFill>
                  <a:srgbClr val="FF3300"/>
                </a:solidFill>
              </a:rPr>
              <a:t>Accessors</a:t>
            </a:r>
            <a:r>
              <a:rPr lang="en-US" altLang="en-US" sz="4400" dirty="0">
                <a:solidFill>
                  <a:srgbClr val="FF3300"/>
                </a:solidFill>
              </a:rPr>
              <a:t> and </a:t>
            </a:r>
            <a:r>
              <a:rPr lang="en-US" altLang="en-US" sz="4400" dirty="0" err="1" smtClean="0">
                <a:solidFill>
                  <a:srgbClr val="FF3300"/>
                </a:solidFill>
              </a:rPr>
              <a:t>Mutators</a:t>
            </a:r>
            <a:endParaRPr lang="en-US" altLang="en-US" sz="4400" dirty="0" smtClean="0">
              <a:solidFill>
                <a:srgbClr val="FF3300"/>
              </a:solidFill>
            </a:endParaRPr>
          </a:p>
          <a:p>
            <a:r>
              <a:rPr lang="en-US" altLang="en-US" sz="4400" dirty="0" smtClean="0">
                <a:solidFill>
                  <a:srgbClr val="FF3300"/>
                </a:solidFill>
              </a:rPr>
              <a:t>Get and Set</a:t>
            </a:r>
            <a:endParaRPr lang="en-US" altLang="en-US" sz="4400" dirty="0">
              <a:solidFill>
                <a:srgbClr val="FF3300"/>
              </a:solidFill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Mutator: a member function that stores a value in a private member variable, or changes its value in some way</a:t>
            </a:r>
            <a:br>
              <a:rPr lang="en-US" altLang="en-US" sz="3200"/>
            </a:br>
            <a:endParaRPr lang="en-US" altLang="en-US" sz="320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Accessor: function that retrieves a value from a private member variable. Accessors do not change an object's data, so they should be marked </a:t>
            </a:r>
            <a:r>
              <a:rPr lang="en-US" altLang="en-US" sz="3200">
                <a:latin typeface="Courier New" charset="0"/>
              </a:rPr>
              <a:t>const</a:t>
            </a:r>
            <a:r>
              <a:rPr lang="en-US" altLang="en-US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8981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524000" y="7939"/>
            <a:ext cx="76962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Defining an Instance of a Class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0" y="17224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An object is an instance of a class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Defined like structure variables: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r>
              <a:rPr lang="en-US" altLang="en-US" sz="3200"/>
              <a:t>	</a:t>
            </a:r>
            <a:r>
              <a:rPr lang="en-US" altLang="en-US" sz="3200">
                <a:latin typeface="Courier New" charset="0"/>
              </a:rPr>
              <a:t>Rectangle r;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Access members using dot operator: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r>
              <a:rPr lang="en-US" altLang="en-US" sz="3200"/>
              <a:t>	</a:t>
            </a:r>
            <a:r>
              <a:rPr lang="en-US" altLang="en-US" sz="3200">
                <a:latin typeface="Courier New" charset="0"/>
              </a:rPr>
              <a:t>r.setWidth(5.2);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r>
              <a:rPr lang="en-US" altLang="en-US" sz="3200">
                <a:latin typeface="Courier New" charset="0"/>
              </a:rPr>
              <a:t>	cout &lt;&lt; r.getWidth();</a:t>
            </a:r>
          </a:p>
          <a:p>
            <a:pPr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Compiler error if attempt to access </a:t>
            </a:r>
            <a:r>
              <a:rPr lang="en-US" altLang="en-US" sz="3200">
                <a:latin typeface="Courier New" charset="0"/>
              </a:rPr>
              <a:t>private</a:t>
            </a:r>
            <a:r>
              <a:rPr lang="en-US" altLang="en-US" sz="3200"/>
              <a:t> member using dot operator</a:t>
            </a:r>
          </a:p>
        </p:txBody>
      </p:sp>
    </p:spTree>
    <p:extLst>
      <p:ext uri="{BB962C8B-B14F-4D97-AF65-F5344CB8AC3E}">
        <p14:creationId xmlns:p14="http://schemas.microsoft.com/office/powerpoint/2010/main" val="3318898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01664"/>
            <a:ext cx="5029200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124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6096000" cy="450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828800" y="152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rgbClr val="603A2F"/>
                </a:solidFill>
              </a:rPr>
              <a:t>Program 13-1 (Continued)</a:t>
            </a:r>
          </a:p>
        </p:txBody>
      </p:sp>
    </p:spTree>
    <p:extLst>
      <p:ext uri="{BB962C8B-B14F-4D97-AF65-F5344CB8AC3E}">
        <p14:creationId xmlns:p14="http://schemas.microsoft.com/office/powerpoint/2010/main" val="334480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1371600"/>
            <a:ext cx="596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828800" y="152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rgbClr val="603A2F"/>
                </a:solidFill>
              </a:rPr>
              <a:t>Program 13-1 (Continued)</a:t>
            </a:r>
          </a:p>
        </p:txBody>
      </p:sp>
    </p:spTree>
    <p:extLst>
      <p:ext uri="{BB962C8B-B14F-4D97-AF65-F5344CB8AC3E}">
        <p14:creationId xmlns:p14="http://schemas.microsoft.com/office/powerpoint/2010/main" val="554534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4" y="2022475"/>
            <a:ext cx="7407275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828800" y="152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rgbClr val="603A2F"/>
                </a:solidFill>
              </a:rPr>
              <a:t>Program 13-1 (Continued)</a:t>
            </a:r>
          </a:p>
        </p:txBody>
      </p:sp>
    </p:spTree>
    <p:extLst>
      <p:ext uri="{BB962C8B-B14F-4D97-AF65-F5344CB8AC3E}">
        <p14:creationId xmlns:p14="http://schemas.microsoft.com/office/powerpoint/2010/main" val="1036454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Avoiding Stale Data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en-US" sz="2400"/>
              <a:t>Some data is the result of a calculation.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en-US" sz="2400"/>
              <a:t>In the </a:t>
            </a:r>
            <a:r>
              <a:rPr lang="en-US" altLang="en-US" sz="2400">
                <a:latin typeface="Courier New" charset="0"/>
              </a:rPr>
              <a:t>Rectangle</a:t>
            </a:r>
            <a:r>
              <a:rPr lang="en-US" altLang="en-US" sz="2400"/>
              <a:t> class the area of a rectangle is calculated.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</a:pPr>
            <a:r>
              <a:rPr lang="en-US" altLang="en-US" sz="2000"/>
              <a:t>length x width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en-US" sz="2400"/>
              <a:t>If we were to use an </a:t>
            </a:r>
            <a:r>
              <a:rPr lang="en-US" altLang="en-US" sz="2400">
                <a:latin typeface="Courier New" charset="0"/>
              </a:rPr>
              <a:t>area</a:t>
            </a:r>
            <a:r>
              <a:rPr lang="en-US" altLang="en-US" sz="2400"/>
              <a:t> variable here in the </a:t>
            </a:r>
            <a:r>
              <a:rPr lang="en-US" altLang="en-US" sz="2400">
                <a:latin typeface="Courier New" charset="0"/>
              </a:rPr>
              <a:t>Rectangle</a:t>
            </a:r>
            <a:r>
              <a:rPr lang="en-US" altLang="en-US" sz="2400"/>
              <a:t> class, its value would be dependent on the length and the width.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en-US" sz="2400"/>
              <a:t>If we change </a:t>
            </a:r>
            <a:r>
              <a:rPr lang="en-US" altLang="en-US" sz="2400">
                <a:latin typeface="Courier New" charset="0"/>
              </a:rPr>
              <a:t>length</a:t>
            </a:r>
            <a:r>
              <a:rPr lang="en-US" altLang="en-US" sz="2400"/>
              <a:t> or </a:t>
            </a:r>
            <a:r>
              <a:rPr lang="en-US" altLang="en-US" sz="2400">
                <a:latin typeface="Courier New" charset="0"/>
              </a:rPr>
              <a:t>width</a:t>
            </a:r>
            <a:r>
              <a:rPr lang="en-US" altLang="en-US" sz="2400"/>
              <a:t> without updating </a:t>
            </a:r>
            <a:r>
              <a:rPr lang="en-US" altLang="en-US" sz="2400">
                <a:latin typeface="Courier New" charset="0"/>
              </a:rPr>
              <a:t>area</a:t>
            </a:r>
            <a:r>
              <a:rPr lang="en-US" altLang="en-US" sz="2400"/>
              <a:t>, then </a:t>
            </a:r>
            <a:r>
              <a:rPr lang="en-US" altLang="en-US" sz="2400">
                <a:latin typeface="Courier New" charset="0"/>
              </a:rPr>
              <a:t>area</a:t>
            </a:r>
            <a:r>
              <a:rPr lang="en-US" altLang="en-US" sz="2400"/>
              <a:t> would become </a:t>
            </a:r>
            <a:r>
              <a:rPr lang="en-US" altLang="en-US" sz="2400" i="1"/>
              <a:t>stale</a:t>
            </a:r>
            <a:r>
              <a:rPr lang="en-US" altLang="en-US" sz="2400"/>
              <a:t>.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en-US" sz="2400"/>
              <a:t>To avoid stale data, it is best to calculate the value of that data within a member function rather than store it in a variable.</a:t>
            </a:r>
          </a:p>
        </p:txBody>
      </p:sp>
    </p:spTree>
    <p:extLst>
      <p:ext uri="{BB962C8B-B14F-4D97-AF65-F5344CB8AC3E}">
        <p14:creationId xmlns:p14="http://schemas.microsoft.com/office/powerpoint/2010/main" val="1089654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Why Have Private Members?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Making data members </a:t>
            </a:r>
            <a:r>
              <a:rPr lang="en-US" altLang="en-US" sz="3200">
                <a:latin typeface="Courier New" charset="0"/>
              </a:rPr>
              <a:t>private</a:t>
            </a:r>
            <a:r>
              <a:rPr lang="en-US" altLang="en-US" sz="3200"/>
              <a:t> provides data protection</a:t>
            </a:r>
            <a:br>
              <a:rPr lang="en-US" altLang="en-US" sz="3200"/>
            </a:br>
            <a:endParaRPr lang="en-US" altLang="en-US" sz="3200"/>
          </a:p>
          <a:p>
            <a:pPr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Data can be accessed only through </a:t>
            </a:r>
            <a:r>
              <a:rPr lang="en-US" altLang="en-US" sz="3200">
                <a:latin typeface="Courier New" charset="0"/>
              </a:rPr>
              <a:t>public</a:t>
            </a:r>
            <a:r>
              <a:rPr lang="en-US" altLang="en-US" sz="3200"/>
              <a:t> functions</a:t>
            </a:r>
            <a:br>
              <a:rPr lang="en-US" altLang="en-US" sz="3200"/>
            </a:br>
            <a:endParaRPr lang="en-US" altLang="en-US" sz="3200"/>
          </a:p>
          <a:p>
            <a:pPr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Public functions define the class’s public interface</a:t>
            </a:r>
          </a:p>
        </p:txBody>
      </p:sp>
    </p:spTree>
    <p:extLst>
      <p:ext uri="{BB962C8B-B14F-4D97-AF65-F5344CB8AC3E}">
        <p14:creationId xmlns:p14="http://schemas.microsoft.com/office/powerpoint/2010/main" val="1993885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48001"/>
            <a:ext cx="4495800" cy="296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828800" y="1590675"/>
            <a:ext cx="76962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</a:pPr>
            <a:r>
              <a:rPr lang="en-US" altLang="en-US" sz="2800">
                <a:solidFill>
                  <a:srgbClr val="603A2F"/>
                </a:solidFill>
              </a:rPr>
              <a:t>Code outside the class must use the class's public member functions to interact with the object.</a:t>
            </a:r>
          </a:p>
        </p:txBody>
      </p:sp>
    </p:spTree>
    <p:extLst>
      <p:ext uri="{BB962C8B-B14F-4D97-AF65-F5344CB8AC3E}">
        <p14:creationId xmlns:p14="http://schemas.microsoft.com/office/powerpoint/2010/main" val="15428328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981200" y="130176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Separating Specification from Implementation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676400" y="16764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lvl="1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</a:pPr>
            <a:r>
              <a:rPr lang="en-US" altLang="en-US" sz="2800"/>
              <a:t>Place class declaration in a header file that serves as the </a:t>
            </a:r>
            <a:r>
              <a:rPr lang="en-US" altLang="en-US" sz="2800" u="sng"/>
              <a:t>class specification file</a:t>
            </a:r>
            <a:r>
              <a:rPr lang="en-US" altLang="en-US" sz="2800"/>
              <a:t>.  Name the file </a:t>
            </a:r>
            <a:r>
              <a:rPr lang="en-US" altLang="en-US" sz="2800" i="1">
                <a:latin typeface="Courier New" charset="0"/>
              </a:rPr>
              <a:t>ClassName</a:t>
            </a:r>
            <a:r>
              <a:rPr lang="en-US" altLang="en-US" sz="2800">
                <a:latin typeface="Courier New" charset="0"/>
              </a:rPr>
              <a:t>.h</a:t>
            </a:r>
            <a:r>
              <a:rPr lang="en-US" altLang="en-US" sz="2800"/>
              <a:t>, for example, </a:t>
            </a:r>
            <a:r>
              <a:rPr lang="en-US" altLang="en-US" sz="2800">
                <a:latin typeface="Courier New" charset="0"/>
              </a:rPr>
              <a:t>Rectangle.h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</a:pPr>
            <a:r>
              <a:rPr lang="en-US" altLang="en-US" sz="2800"/>
              <a:t>Place member function definitions in </a:t>
            </a:r>
            <a:r>
              <a:rPr lang="en-US" altLang="en-US" sz="2800" i="1">
                <a:latin typeface="Courier New" charset="0"/>
              </a:rPr>
              <a:t>ClassName</a:t>
            </a:r>
            <a:r>
              <a:rPr lang="en-US" altLang="en-US" sz="2800">
                <a:latin typeface="Courier New" charset="0"/>
              </a:rPr>
              <a:t>.cpp</a:t>
            </a:r>
            <a:r>
              <a:rPr lang="en-US" altLang="en-US" sz="2800"/>
              <a:t>, for example, </a:t>
            </a:r>
            <a:r>
              <a:rPr lang="en-US" altLang="en-US" sz="2800">
                <a:latin typeface="Courier New" charset="0"/>
              </a:rPr>
              <a:t>Rectangle.cpp</a:t>
            </a:r>
            <a:r>
              <a:rPr lang="en-US" altLang="en-US" sz="2800"/>
              <a:t>  File should </a:t>
            </a:r>
            <a:r>
              <a:rPr lang="en-US" altLang="en-US" sz="2800">
                <a:latin typeface="Courier New" charset="0"/>
              </a:rPr>
              <a:t>#include</a:t>
            </a:r>
            <a:r>
              <a:rPr lang="en-US" altLang="en-US" sz="2800"/>
              <a:t> the class specification file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</a:pPr>
            <a:r>
              <a:rPr lang="en-US" altLang="en-US" sz="2800"/>
              <a:t>Programs that use the class must </a:t>
            </a:r>
            <a:r>
              <a:rPr lang="en-US" altLang="en-US" sz="2800">
                <a:latin typeface="Courier New" charset="0"/>
              </a:rPr>
              <a:t>#include</a:t>
            </a:r>
            <a:r>
              <a:rPr lang="en-US" altLang="en-US" sz="2800"/>
              <a:t> the class specification file, and be compiled and linked with the member function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243169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are from </a:t>
            </a:r>
            <a:r>
              <a:rPr lang="en-US" smtClean="0"/>
              <a:t>the textbook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2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Inline Member Functions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Member functions can be defined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altLang="en-US" sz="2800"/>
              <a:t>inline: in class declaration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altLang="en-US" sz="2800"/>
              <a:t>after the class declaration</a:t>
            </a:r>
            <a:br>
              <a:rPr lang="en-US" altLang="en-US" sz="2800"/>
            </a:br>
            <a:endParaRPr lang="en-US" altLang="en-US" sz="280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Inline appropriate for short function bodies:</a:t>
            </a:r>
          </a:p>
          <a:p>
            <a:pPr>
              <a:spcBef>
                <a:spcPts val="700"/>
              </a:spcBef>
            </a:pPr>
            <a:r>
              <a:rPr lang="en-US" altLang="en-US" sz="3200">
                <a:latin typeface="Courier New" charset="0"/>
              </a:rPr>
              <a:t>	int getWidth() const</a:t>
            </a:r>
            <a:br>
              <a:rPr lang="en-US" altLang="en-US" sz="3200">
                <a:latin typeface="Courier New" charset="0"/>
              </a:rPr>
            </a:br>
            <a:r>
              <a:rPr lang="en-US" altLang="en-US" sz="3200">
                <a:latin typeface="Courier New" charset="0"/>
              </a:rPr>
              <a:t>   { return width; }</a:t>
            </a:r>
          </a:p>
        </p:txBody>
      </p:sp>
    </p:spTree>
    <p:extLst>
      <p:ext uri="{BB962C8B-B14F-4D97-AF65-F5344CB8AC3E}">
        <p14:creationId xmlns:p14="http://schemas.microsoft.com/office/powerpoint/2010/main" val="1161518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828801" y="-23813"/>
            <a:ext cx="7743825" cy="143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Rectangle Class with Inline Member Functions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828800" y="1606550"/>
            <a:ext cx="8229600" cy="461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</a:pPr>
            <a:r>
              <a:rPr lang="en-US" altLang="en-US"/>
              <a:t>  </a:t>
            </a: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1  // Specification file for the Rectangle class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 2  // This version uses some inline member functions.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 3  #ifndef RECTANGLE_H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 4  #define RECTANGLE_H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 5 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 6  class Rectangle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 7  {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 8     private: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 9        double width;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10        double length;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11     public: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12        void setWidth(double);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13        void setLength(double);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14       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15        double getWidth() const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16           { return width; }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17          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18        double getLength() const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19           { return length; }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20          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21        double getArea() const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22           { return width * length; }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23  };</a:t>
            </a:r>
            <a:b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</a:br>
            <a:r>
              <a:rPr lang="en-US" altLang="en-US" sz="1200">
                <a:latin typeface="Courier New" charset="0"/>
                <a:ea typeface="Times New Roman" charset="0"/>
                <a:cs typeface="Times New Roman" charset="0"/>
              </a:rPr>
              <a:t>24  #endif</a:t>
            </a:r>
          </a:p>
        </p:txBody>
      </p:sp>
    </p:spTree>
    <p:extLst>
      <p:ext uri="{BB962C8B-B14F-4D97-AF65-F5344CB8AC3E}">
        <p14:creationId xmlns:p14="http://schemas.microsoft.com/office/powerpoint/2010/main" val="1763418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981200" y="130176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Tradeoffs – Inline vs. Regular Member Functions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Regular functions – when called, compiler stores return address of call, allocates memory for local variables, etc.</a:t>
            </a:r>
            <a:br>
              <a:rPr lang="en-US" altLang="en-US" sz="3200"/>
            </a:br>
            <a:endParaRPr lang="en-US" altLang="en-US" sz="320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Code for an inline function is copied into program in place of call – larger executable program, but no function call overhead, hence faster execution</a:t>
            </a:r>
          </a:p>
        </p:txBody>
      </p:sp>
    </p:spTree>
    <p:extLst>
      <p:ext uri="{BB962C8B-B14F-4D97-AF65-F5344CB8AC3E}">
        <p14:creationId xmlns:p14="http://schemas.microsoft.com/office/powerpoint/2010/main" val="341639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Constructors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981201" y="1946275"/>
            <a:ext cx="8075613" cy="391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</a:pPr>
            <a:r>
              <a:rPr lang="en-US" altLang="en-US" sz="2800"/>
              <a:t>Member function that is automatically called when an object is created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</a:pPr>
            <a:r>
              <a:rPr lang="en-US" altLang="en-US" sz="2800"/>
              <a:t>Purpose is to construct an object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</a:pPr>
            <a:r>
              <a:rPr lang="en-US" altLang="en-US" sz="2800"/>
              <a:t>Constructor function name is class name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</a:pPr>
            <a:r>
              <a:rPr lang="en-US" altLang="en-US" sz="2800"/>
              <a:t>Has no return type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5054824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8138"/>
            <a:ext cx="4724400" cy="471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132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708150"/>
            <a:ext cx="7986712" cy="423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8077200" y="6019801"/>
            <a:ext cx="1905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i="1"/>
              <a:t>Continues...</a:t>
            </a:r>
          </a:p>
        </p:txBody>
      </p:sp>
    </p:spTree>
    <p:extLst>
      <p:ext uri="{BB962C8B-B14F-4D97-AF65-F5344CB8AC3E}">
        <p14:creationId xmlns:p14="http://schemas.microsoft.com/office/powerpoint/2010/main" val="1179047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638300"/>
            <a:ext cx="5105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828801" y="152400"/>
            <a:ext cx="7743825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3200">
                <a:solidFill>
                  <a:srgbClr val="603A2F"/>
                </a:solidFill>
              </a:rPr>
              <a:t>Contents of </a:t>
            </a:r>
            <a:r>
              <a:rPr lang="en-US" altLang="en-US" sz="3200">
                <a:solidFill>
                  <a:srgbClr val="603A2F"/>
                </a:solidFill>
                <a:latin typeface="Courier New" charset="0"/>
              </a:rPr>
              <a:t>Rectangle.ccp </a:t>
            </a:r>
            <a:r>
              <a:rPr lang="en-US" altLang="en-US" sz="3200">
                <a:solidFill>
                  <a:srgbClr val="603A2F"/>
                </a:solidFill>
              </a:rPr>
              <a:t>Version3 (continued)</a:t>
            </a:r>
          </a:p>
        </p:txBody>
      </p:sp>
    </p:spTree>
    <p:extLst>
      <p:ext uri="{BB962C8B-B14F-4D97-AF65-F5344CB8AC3E}">
        <p14:creationId xmlns:p14="http://schemas.microsoft.com/office/powerpoint/2010/main" val="2081909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Default Constructors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en-US" sz="2400"/>
              <a:t>A default constructor is a constructor that takes no arguments.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en-US" sz="2400"/>
              <a:t>If you write a class with no constructor at all, C++ will write a default constructor for you, one that does nothing.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90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altLang="en-US" sz="2400"/>
              <a:t>A simple instantiation of a class (with no arguments) calls the default constructor: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en-US" sz="2000"/>
              <a:t>	</a:t>
            </a:r>
            <a:r>
              <a:rPr lang="en-US" altLang="en-US" sz="2000">
                <a:latin typeface="Courier New" charset="0"/>
              </a:rPr>
              <a:t>Rectangle r;</a:t>
            </a:r>
          </a:p>
        </p:txBody>
      </p:sp>
    </p:spTree>
    <p:extLst>
      <p:ext uri="{BB962C8B-B14F-4D97-AF65-F5344CB8AC3E}">
        <p14:creationId xmlns:p14="http://schemas.microsoft.com/office/powerpoint/2010/main" val="556882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981200" y="130176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Passing Arguments to Constructors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981201" y="1736726"/>
            <a:ext cx="7999413" cy="472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400"/>
              </a:spcBef>
              <a:buFont typeface="Arial" charset="0"/>
              <a:buChar char="•"/>
            </a:pPr>
            <a:r>
              <a:rPr lang="en-US" altLang="en-US" sz="2800"/>
              <a:t>To create a constructor that takes arguments: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charset="0"/>
              <a:buChar char="–"/>
            </a:pPr>
            <a:r>
              <a:rPr lang="en-US" altLang="en-US" sz="2400"/>
              <a:t>indicate parameters in prototype: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>
                <a:latin typeface="Courier New" charset="0"/>
              </a:rPr>
              <a:t>Rectangle(double, double);</a:t>
            </a:r>
            <a:br>
              <a:rPr lang="en-US" altLang="en-US" sz="2400">
                <a:latin typeface="Courier New" charset="0"/>
              </a:rPr>
            </a:br>
            <a:endParaRPr lang="en-US" altLang="en-US" sz="2400">
              <a:latin typeface="Courier New" charset="0"/>
            </a:endParaRP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charset="0"/>
              <a:buChar char="–"/>
            </a:pPr>
            <a:r>
              <a:rPr lang="en-US" altLang="en-US" sz="2400"/>
              <a:t>Use parameters in the definition: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>
                <a:latin typeface="Courier New" charset="0"/>
              </a:rPr>
              <a:t>Rectangle::Rectangle(double w, double len)</a:t>
            </a:r>
            <a:br>
              <a:rPr lang="en-US" altLang="en-US" sz="2400">
                <a:latin typeface="Courier New" charset="0"/>
              </a:rPr>
            </a:br>
            <a:r>
              <a:rPr lang="en-US" altLang="en-US" sz="2400">
                <a:latin typeface="Courier New" charset="0"/>
              </a:rPr>
              <a:t>{</a:t>
            </a:r>
            <a:br>
              <a:rPr lang="en-US" altLang="en-US" sz="2400">
                <a:latin typeface="Courier New" charset="0"/>
              </a:rPr>
            </a:br>
            <a:r>
              <a:rPr lang="en-US" altLang="en-US" sz="2400">
                <a:latin typeface="Courier New" charset="0"/>
              </a:rPr>
              <a:t>   width = w;</a:t>
            </a:r>
            <a:br>
              <a:rPr lang="en-US" altLang="en-US" sz="2400">
                <a:latin typeface="Courier New" charset="0"/>
              </a:rPr>
            </a:br>
            <a:r>
              <a:rPr lang="en-US" altLang="en-US" sz="2400">
                <a:latin typeface="Courier New" charset="0"/>
              </a:rPr>
              <a:t>   length = len;</a:t>
            </a:r>
            <a:br>
              <a:rPr lang="en-US" altLang="en-US" sz="2400">
                <a:latin typeface="Courier New" charset="0"/>
              </a:rPr>
            </a:br>
            <a:r>
              <a:rPr lang="en-US" altLang="en-US" sz="24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18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981200" y="130176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Passing Arguments to Constructors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981201" y="1766889"/>
            <a:ext cx="7999413" cy="374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400"/>
              </a:spcBef>
              <a:buFont typeface="Arial" charset="0"/>
              <a:buChar char="•"/>
            </a:pPr>
            <a:r>
              <a:rPr lang="en-US" altLang="en-US" sz="2800"/>
              <a:t>You can pass arguments to the constructor when you create an object: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sz="2400"/>
              <a:t>	</a:t>
            </a:r>
            <a:r>
              <a:rPr lang="en-US" altLang="en-US" sz="2400">
                <a:latin typeface="Courier New" charset="0"/>
              </a:rPr>
              <a:t>Rectangle r(10, 5);</a:t>
            </a:r>
          </a:p>
        </p:txBody>
      </p:sp>
    </p:spTree>
    <p:extLst>
      <p:ext uri="{BB962C8B-B14F-4D97-AF65-F5344CB8AC3E}">
        <p14:creationId xmlns:p14="http://schemas.microsoft.com/office/powerpoint/2010/main" val="2119712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 dirty="0" smtClean="0">
                <a:solidFill>
                  <a:srgbClr val="FF3300"/>
                </a:solidFill>
              </a:rPr>
              <a:t>Classes</a:t>
            </a:r>
            <a:endParaRPr lang="en-US" altLang="en-US" sz="4400" dirty="0">
              <a:solidFill>
                <a:srgbClr val="FF3300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Objects are created from a </a:t>
            </a:r>
            <a:r>
              <a:rPr lang="en-US" altLang="en-US" sz="3200">
                <a:latin typeface="Courier New" charset="0"/>
              </a:rPr>
              <a:t>class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Format:</a:t>
            </a:r>
          </a:p>
          <a:p>
            <a:pPr>
              <a:spcBef>
                <a:spcPts val="700"/>
              </a:spcBef>
            </a:pPr>
            <a:r>
              <a:rPr lang="en-US" altLang="en-US" sz="3200"/>
              <a:t>	</a:t>
            </a:r>
            <a:r>
              <a:rPr lang="en-US" altLang="en-US" sz="3200">
                <a:latin typeface="Courier New" charset="0"/>
              </a:rPr>
              <a:t>class </a:t>
            </a:r>
            <a:r>
              <a:rPr lang="en-US" altLang="en-US" sz="3200" i="1">
                <a:latin typeface="Courier New" charset="0"/>
              </a:rPr>
              <a:t>ClassName</a:t>
            </a:r>
          </a:p>
          <a:p>
            <a:pPr>
              <a:spcBef>
                <a:spcPts val="700"/>
              </a:spcBef>
            </a:pPr>
            <a:r>
              <a:rPr lang="en-US" altLang="en-US" sz="3200">
                <a:latin typeface="Courier New" charset="0"/>
              </a:rPr>
              <a:t>	{</a:t>
            </a:r>
          </a:p>
          <a:p>
            <a:pPr>
              <a:spcBef>
                <a:spcPts val="700"/>
              </a:spcBef>
            </a:pPr>
            <a:r>
              <a:rPr lang="en-US" altLang="en-US" sz="3200">
                <a:latin typeface="Courier New" charset="0"/>
              </a:rPr>
              <a:t>			</a:t>
            </a:r>
            <a:r>
              <a:rPr lang="en-US" altLang="en-US" sz="3200" i="1">
                <a:latin typeface="Courier New" charset="0"/>
              </a:rPr>
              <a:t>declaration;</a:t>
            </a:r>
          </a:p>
          <a:p>
            <a:pPr>
              <a:spcBef>
                <a:spcPts val="700"/>
              </a:spcBef>
            </a:pPr>
            <a:r>
              <a:rPr lang="en-US" altLang="en-US" sz="3200" i="1">
                <a:latin typeface="Courier New" charset="0"/>
              </a:rPr>
              <a:t>			declaration</a:t>
            </a:r>
            <a:r>
              <a:rPr lang="en-US" altLang="en-US" sz="3200">
                <a:latin typeface="Courier New" charset="0"/>
              </a:rPr>
              <a:t>;</a:t>
            </a:r>
          </a:p>
          <a:p>
            <a:pPr>
              <a:spcBef>
                <a:spcPts val="700"/>
              </a:spcBef>
            </a:pPr>
            <a:r>
              <a:rPr lang="en-US" altLang="en-US" sz="3200">
                <a:latin typeface="Courier New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1781147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More About Default Constructors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981200" y="1600200"/>
            <a:ext cx="8229600" cy="4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</a:pPr>
            <a:r>
              <a:rPr lang="en-US" altLang="en-US" sz="2800"/>
              <a:t>If all of a constructor's parameters have default arguments, then it is a default constructor. For example: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sz="2400">
                <a:latin typeface="Courier New" charset="0"/>
              </a:rPr>
              <a:t>Rectangle(double = 0, double = 0);</a:t>
            </a:r>
            <a:br>
              <a:rPr lang="en-US" altLang="en-US" sz="2400">
                <a:latin typeface="Courier New" charset="0"/>
              </a:rPr>
            </a:br>
            <a:endParaRPr lang="en-US" altLang="en-US" sz="240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</a:pPr>
            <a:r>
              <a:rPr lang="en-US" altLang="en-US" sz="2800"/>
              <a:t>Creating an object and passing no arguments will cause this constructor to execute:</a:t>
            </a:r>
            <a:br>
              <a:rPr lang="en-US" altLang="en-US" sz="2800"/>
            </a:b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800">
                <a:latin typeface="Courier New" charset="0"/>
              </a:rPr>
              <a:t>Rectangle r;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altLang="en-US" sz="28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3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981200" y="130176"/>
            <a:ext cx="8229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Classes with No Default Constructor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When all of a class's constructors require arguments, then the class has NO default constructor.</a:t>
            </a:r>
            <a:br>
              <a:rPr lang="en-US" altLang="en-US" sz="3200"/>
            </a:br>
            <a:endParaRPr lang="en-US" altLang="en-US" sz="320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When this is the case, you must pass the required arguments to the constructor when creating an object.</a:t>
            </a:r>
          </a:p>
        </p:txBody>
      </p:sp>
    </p:spTree>
    <p:extLst>
      <p:ext uri="{BB962C8B-B14F-4D97-AF65-F5344CB8AC3E}">
        <p14:creationId xmlns:p14="http://schemas.microsoft.com/office/powerpoint/2010/main" val="2075177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Overloading Constructors</a:t>
            </a: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105000"/>
              </a:lnSpc>
              <a:spcBef>
                <a:spcPts val="700"/>
              </a:spcBef>
              <a:buFont typeface="Arial" charset="0"/>
              <a:buChar char="•"/>
            </a:pPr>
            <a:r>
              <a:rPr lang="en-US" altLang="en-US" sz="2800"/>
              <a:t>A class can have more than one constructor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105000"/>
              </a:lnSpc>
              <a:spcBef>
                <a:spcPts val="700"/>
              </a:spcBef>
              <a:buFont typeface="Arial" charset="0"/>
              <a:buChar char="•"/>
            </a:pPr>
            <a:r>
              <a:rPr lang="en-US" altLang="en-US" sz="2800"/>
              <a:t>Overloaded constructors in a class must have different parameter lists: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en-US" sz="2400"/>
              <a:t>	</a:t>
            </a:r>
            <a:r>
              <a:rPr lang="en-US" altLang="en-US" sz="2400">
                <a:latin typeface="Courier New" charset="0"/>
              </a:rPr>
              <a:t>Rectangle();</a:t>
            </a:r>
            <a:br>
              <a:rPr lang="en-US" altLang="en-US" sz="2400">
                <a:latin typeface="Courier New" charset="0"/>
              </a:rPr>
            </a:br>
            <a:r>
              <a:rPr lang="en-US" altLang="en-US" sz="2400">
                <a:latin typeface="Courier New" charset="0"/>
              </a:rPr>
              <a:t>Rectangle(double);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en-US" sz="2400">
                <a:latin typeface="Courier New" charset="0"/>
              </a:rPr>
              <a:t>	Rectangle(double, double);</a:t>
            </a:r>
          </a:p>
        </p:txBody>
      </p:sp>
    </p:spTree>
    <p:extLst>
      <p:ext uri="{BB962C8B-B14F-4D97-AF65-F5344CB8AC3E}">
        <p14:creationId xmlns:p14="http://schemas.microsoft.com/office/powerpoint/2010/main" val="755913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4" y="476250"/>
            <a:ext cx="6353175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8077200" y="6019801"/>
            <a:ext cx="1905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i="1"/>
              <a:t>Continues...</a:t>
            </a:r>
          </a:p>
        </p:txBody>
      </p:sp>
    </p:spTree>
    <p:extLst>
      <p:ext uri="{BB962C8B-B14F-4D97-AF65-F5344CB8AC3E}">
        <p14:creationId xmlns:p14="http://schemas.microsoft.com/office/powerpoint/2010/main" val="578031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381000"/>
            <a:ext cx="634365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372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Member Function Overloading</a:t>
            </a: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Non-constructor member functions can also be overloaded:</a:t>
            </a:r>
          </a:p>
          <a:p>
            <a:pPr>
              <a:spcBef>
                <a:spcPts val="700"/>
              </a:spcBef>
            </a:pPr>
            <a:r>
              <a:rPr lang="en-US" altLang="en-US" sz="3200"/>
              <a:t>	</a:t>
            </a:r>
            <a:r>
              <a:rPr lang="en-US" altLang="en-US" sz="3200">
                <a:latin typeface="Courier New" charset="0"/>
              </a:rPr>
              <a:t>void setCost(double);</a:t>
            </a:r>
          </a:p>
          <a:p>
            <a:pPr>
              <a:spcBef>
                <a:spcPts val="700"/>
              </a:spcBef>
            </a:pPr>
            <a:r>
              <a:rPr lang="en-US" altLang="en-US" sz="3200">
                <a:latin typeface="Courier New" charset="0"/>
              </a:rPr>
              <a:t>	void setCost(char *);</a:t>
            </a:r>
            <a:br>
              <a:rPr lang="en-US" altLang="en-US" sz="3200">
                <a:latin typeface="Courier New" charset="0"/>
              </a:rPr>
            </a:br>
            <a:endParaRPr lang="en-US" altLang="en-US" sz="3200">
              <a:latin typeface="Courier New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Must have unique parameter lists as for constructors</a:t>
            </a:r>
          </a:p>
        </p:txBody>
      </p:sp>
    </p:spTree>
    <p:extLst>
      <p:ext uri="{BB962C8B-B14F-4D97-AF65-F5344CB8AC3E}">
        <p14:creationId xmlns:p14="http://schemas.microsoft.com/office/powerpoint/2010/main" val="4968722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Using Private Member Functions</a:t>
            </a: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100"/>
              </a:spcBef>
              <a:buFont typeface="Arial" charset="0"/>
              <a:buChar char="•"/>
            </a:pPr>
            <a:r>
              <a:rPr lang="en-US" altLang="en-US" sz="2800"/>
              <a:t>A </a:t>
            </a:r>
            <a:r>
              <a:rPr lang="en-US" altLang="en-US" sz="2800">
                <a:latin typeface="Courier New" charset="0"/>
              </a:rPr>
              <a:t>private</a:t>
            </a:r>
            <a:r>
              <a:rPr lang="en-US" altLang="en-US" sz="2800"/>
              <a:t> member function can only be called by another member function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spcBef>
                <a:spcPts val="2100"/>
              </a:spcBef>
              <a:buFont typeface="Arial" charset="0"/>
              <a:buChar char="•"/>
            </a:pPr>
            <a:r>
              <a:rPr lang="en-US" altLang="en-US" sz="2800"/>
              <a:t>It is used for internal processing by the class, not for use outside of the class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spcBef>
                <a:spcPts val="2100"/>
              </a:spcBef>
              <a:buFont typeface="Arial" charset="0"/>
              <a:buChar char="•"/>
            </a:pPr>
            <a:r>
              <a:rPr lang="en-US" altLang="en-US" sz="2800"/>
              <a:t>See the </a:t>
            </a:r>
            <a:r>
              <a:rPr lang="en-US" altLang="en-US" sz="2800">
                <a:latin typeface="Courier New" charset="0"/>
              </a:rPr>
              <a:t>createDescription</a:t>
            </a:r>
            <a:r>
              <a:rPr lang="en-US" altLang="en-US" sz="2800"/>
              <a:t> function in </a:t>
            </a:r>
            <a:r>
              <a:rPr lang="en-US" altLang="en-US" sz="2800" b="1">
                <a:latin typeface="Courier New" charset="0"/>
              </a:rPr>
              <a:t>ContactInfo.h</a:t>
            </a:r>
            <a:r>
              <a:rPr lang="en-US" altLang="en-US" sz="2800"/>
              <a:t> (Version 2)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574029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Arrays of Objects</a:t>
            </a: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981201" y="1946275"/>
            <a:ext cx="8075613" cy="374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en-US" sz="3200"/>
              <a:t>Objects can be the elements of an array:</a:t>
            </a:r>
            <a:br>
              <a:rPr lang="en-US" altLang="en-US" sz="3200"/>
            </a:br>
            <a:endParaRPr lang="en-US" altLang="en-US" sz="3200"/>
          </a:p>
          <a:p>
            <a:pPr>
              <a:lnSpc>
                <a:spcPct val="90000"/>
              </a:lnSpc>
              <a:spcBef>
                <a:spcPts val="525"/>
              </a:spcBef>
            </a:pPr>
            <a:r>
              <a:rPr lang="en-US" altLang="en-US" sz="3200">
                <a:latin typeface="Courier New" charset="0"/>
              </a:rPr>
              <a:t>InventoryItem inventory[40];</a:t>
            </a:r>
            <a:br>
              <a:rPr lang="en-US" altLang="en-US" sz="3200">
                <a:latin typeface="Courier New" charset="0"/>
              </a:rPr>
            </a:br>
            <a:endParaRPr lang="en-US" altLang="en-US" sz="320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en-US" sz="3200"/>
              <a:t>Default constructor for object is used when array is defined</a:t>
            </a:r>
          </a:p>
        </p:txBody>
      </p:sp>
    </p:spTree>
    <p:extLst>
      <p:ext uri="{BB962C8B-B14F-4D97-AF65-F5344CB8AC3E}">
        <p14:creationId xmlns:p14="http://schemas.microsoft.com/office/powerpoint/2010/main" val="1150062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Arrays of Objects</a:t>
            </a: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981201" y="1946275"/>
            <a:ext cx="8075613" cy="374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en-US" sz="3200"/>
              <a:t>Must use initializer list to invoke constructor that takes arguments:</a:t>
            </a:r>
            <a:br>
              <a:rPr lang="en-US" altLang="en-US" sz="3200"/>
            </a:br>
            <a:endParaRPr lang="en-US" altLang="en-US" sz="3200"/>
          </a:p>
          <a:p>
            <a:pPr>
              <a:lnSpc>
                <a:spcPct val="90000"/>
              </a:lnSpc>
              <a:spcBef>
                <a:spcPts val="525"/>
              </a:spcBef>
            </a:pPr>
            <a:r>
              <a:rPr lang="en-US" altLang="en-US" sz="2400">
                <a:latin typeface="Courier New" charset="0"/>
              </a:rPr>
              <a:t>InventoryItem inventory[3] =</a:t>
            </a:r>
            <a:br>
              <a:rPr lang="en-US" altLang="en-US" sz="2400">
                <a:latin typeface="Courier New" charset="0"/>
              </a:rPr>
            </a:br>
            <a:r>
              <a:rPr lang="en-US" altLang="en-US" sz="2400">
                <a:latin typeface="Courier New" charset="0"/>
              </a:rPr>
              <a:t>{ "Hammer", "Wrench", "Pliers" };</a:t>
            </a:r>
            <a:r>
              <a:rPr lang="en-US" altLang="en-US" sz="2000">
                <a:latin typeface="Courier New" charset="0"/>
              </a:rPr>
              <a:t> </a:t>
            </a:r>
            <a:br>
              <a:rPr lang="en-US" altLang="en-US" sz="2000">
                <a:latin typeface="Courier New" charset="0"/>
              </a:rPr>
            </a:br>
            <a:endParaRPr lang="en-US" altLang="en-US" sz="200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altLang="en-US" sz="32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9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Arrays of Objects</a:t>
            </a: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981201" y="1668464"/>
            <a:ext cx="8075613" cy="374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en-US" sz="3200"/>
              <a:t>If the constructor requires more than one argument, the initializer must take the form of a function call: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21114"/>
            <a:ext cx="7907338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255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524000" y="152400"/>
            <a:ext cx="7086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Class Example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78025"/>
            <a:ext cx="5334000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535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Arrays of Objects</a:t>
            </a: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828800" y="1828800"/>
            <a:ext cx="829468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It isn't necessary to call the same constructor for each object in an array: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13138"/>
            <a:ext cx="76962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317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Accessing Objects in an Array</a:t>
            </a: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981201" y="1806575"/>
            <a:ext cx="8075613" cy="374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875"/>
              </a:spcBef>
              <a:buFont typeface="Arial" charset="0"/>
              <a:buChar char="•"/>
            </a:pPr>
            <a:r>
              <a:rPr lang="en-US" altLang="en-US" sz="2800"/>
              <a:t>Objects in an array are referenced using subscripts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spcBef>
                <a:spcPts val="875"/>
              </a:spcBef>
              <a:buFont typeface="Arial" charset="0"/>
              <a:buChar char="•"/>
            </a:pPr>
            <a:r>
              <a:rPr lang="en-US" altLang="en-US" sz="2800"/>
              <a:t>Member functions are referenced using dot notation: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en-US" sz="2400">
                <a:latin typeface="Courier New" charset="0"/>
              </a:rPr>
              <a:t>inventory[2].setUnits(30);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en-US" sz="2400">
                <a:latin typeface="Courier New" charset="0"/>
              </a:rPr>
              <a:t>cout &lt;&lt; inventory[2].getUnits(); </a:t>
            </a:r>
          </a:p>
        </p:txBody>
      </p:sp>
    </p:spTree>
    <p:extLst>
      <p:ext uri="{BB962C8B-B14F-4D97-AF65-F5344CB8AC3E}">
        <p14:creationId xmlns:p14="http://schemas.microsoft.com/office/powerpoint/2010/main" val="907270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Access Specifiers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Char char="•"/>
            </a:pPr>
            <a:r>
              <a:rPr lang="en-US" altLang="en-US" sz="2800"/>
              <a:t>Used to control access to members of the class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spcBef>
                <a:spcPts val="700"/>
              </a:spcBef>
              <a:buFont typeface="Courier New" charset="0"/>
              <a:buChar char="•"/>
            </a:pPr>
            <a:r>
              <a:rPr lang="en-US" altLang="en-US" sz="2800">
                <a:latin typeface="Courier New" charset="0"/>
              </a:rPr>
              <a:t>public:</a:t>
            </a:r>
            <a:r>
              <a:rPr lang="en-US" altLang="en-US" sz="2800"/>
              <a:t>  can be accessed by functions outside of the class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spcBef>
                <a:spcPts val="700"/>
              </a:spcBef>
              <a:buFont typeface="Courier New" charset="0"/>
              <a:buChar char="•"/>
            </a:pPr>
            <a:r>
              <a:rPr lang="en-US" altLang="en-US" sz="2800">
                <a:latin typeface="Courier New" charset="0"/>
              </a:rPr>
              <a:t>private:</a:t>
            </a:r>
            <a:r>
              <a:rPr lang="en-US" altLang="en-US" sz="2800"/>
              <a:t>  can only be called by or accessed by functions that are members of the class</a:t>
            </a:r>
          </a:p>
        </p:txBody>
      </p:sp>
    </p:spTree>
    <p:extLst>
      <p:ext uri="{BB962C8B-B14F-4D97-AF65-F5344CB8AC3E}">
        <p14:creationId xmlns:p14="http://schemas.microsoft.com/office/powerpoint/2010/main" val="129289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524000" y="15240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Class Example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74838"/>
            <a:ext cx="4775200" cy="353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689350" y="2727326"/>
            <a:ext cx="2071688" cy="669925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019800" y="1676400"/>
            <a:ext cx="27876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>
                <a:solidFill>
                  <a:srgbClr val="FF0000"/>
                </a:solidFill>
              </a:rPr>
              <a:t>Private Members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>
            <a:off x="5759451" y="2057400"/>
            <a:ext cx="307975" cy="60960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689350" y="3641725"/>
            <a:ext cx="3595688" cy="1462088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858000" y="2727325"/>
            <a:ext cx="289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>
                <a:solidFill>
                  <a:srgbClr val="FF0000"/>
                </a:solidFill>
              </a:rPr>
              <a:t>Public Members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H="1">
            <a:off x="6551614" y="3094038"/>
            <a:ext cx="369887" cy="42545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62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More on Access Specifiers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Can be listed in any order in a class</a:t>
            </a:r>
            <a:br>
              <a:rPr lang="en-US" altLang="en-US" sz="3200"/>
            </a:br>
            <a:endParaRPr lang="en-US" altLang="en-US" sz="320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Can appear multiple times in a class</a:t>
            </a:r>
            <a:br>
              <a:rPr lang="en-US" altLang="en-US" sz="3200"/>
            </a:br>
            <a:endParaRPr lang="en-US" altLang="en-US" sz="320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If not specified, the default is </a:t>
            </a:r>
            <a:r>
              <a:rPr lang="en-US" altLang="en-US" sz="3200">
                <a:latin typeface="Courier New" charset="0"/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1613318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3200">
                <a:solidFill>
                  <a:srgbClr val="FF3300"/>
                </a:solidFill>
              </a:rPr>
              <a:t>Using </a:t>
            </a:r>
            <a:r>
              <a:rPr lang="en-US" altLang="en-US" sz="3200">
                <a:solidFill>
                  <a:srgbClr val="FF3300"/>
                </a:solidFill>
                <a:latin typeface="Courier New" charset="0"/>
              </a:rPr>
              <a:t>const</a:t>
            </a:r>
            <a:r>
              <a:rPr lang="en-US" altLang="en-US" sz="3200">
                <a:solidFill>
                  <a:srgbClr val="FF3300"/>
                </a:solidFill>
              </a:rPr>
              <a:t> With Member Functions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Font typeface="Courier New" charset="0"/>
              <a:buChar char="•"/>
            </a:pPr>
            <a:r>
              <a:rPr lang="en-US" altLang="en-US" sz="3200">
                <a:latin typeface="Courier New" charset="0"/>
              </a:rPr>
              <a:t>const</a:t>
            </a:r>
            <a:r>
              <a:rPr lang="en-US" altLang="en-US" sz="3200"/>
              <a:t> appearing after the parentheses in a member function declaration specifies that the function will not change any data in the calling object.</a:t>
            </a:r>
            <a:br>
              <a:rPr lang="en-US" altLang="en-US" sz="3200"/>
            </a:br>
            <a:r>
              <a:rPr lang="en-US" altLang="en-US" sz="3200"/>
              <a:t/>
            </a:r>
            <a:br>
              <a:rPr lang="en-US" altLang="en-US" sz="3200"/>
            </a:br>
            <a:endParaRPr lang="en-US" altLang="en-US" sz="320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114800"/>
            <a:ext cx="4724400" cy="12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84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4400">
                <a:solidFill>
                  <a:srgbClr val="FF3300"/>
                </a:solidFill>
              </a:rPr>
              <a:t>Defining a Member Function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altLang="en-US" sz="3200"/>
              <a:t>When defining a member function:</a:t>
            </a:r>
          </a:p>
          <a:p>
            <a:pPr lvl="1">
              <a:lnSpc>
                <a:spcPct val="95000"/>
              </a:lnSpc>
              <a:spcBef>
                <a:spcPts val="700"/>
              </a:spcBef>
              <a:buFont typeface="Arial" charset="0"/>
              <a:buChar char="–"/>
            </a:pPr>
            <a:r>
              <a:rPr lang="en-US" altLang="en-US" sz="2800"/>
              <a:t>Put prototype in class declaration</a:t>
            </a:r>
          </a:p>
          <a:p>
            <a:pPr lvl="1">
              <a:lnSpc>
                <a:spcPct val="95000"/>
              </a:lnSpc>
              <a:spcBef>
                <a:spcPts val="700"/>
              </a:spcBef>
              <a:buFont typeface="Arial" charset="0"/>
              <a:buChar char="–"/>
            </a:pPr>
            <a:r>
              <a:rPr lang="en-US" altLang="en-US" sz="2800"/>
              <a:t>Define function using class name and scope resolution operator </a:t>
            </a:r>
            <a:r>
              <a:rPr lang="en-US" altLang="en-US" sz="2800">
                <a:latin typeface="Courier New" charset="0"/>
              </a:rPr>
              <a:t>(::)</a:t>
            </a:r>
            <a:br>
              <a:rPr lang="en-US" altLang="en-US" sz="2800">
                <a:latin typeface="Courier New" charset="0"/>
              </a:rPr>
            </a:br>
            <a:endParaRPr lang="en-US" altLang="en-US" sz="280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3200">
                <a:latin typeface="Courier New" charset="0"/>
              </a:rPr>
              <a:t>	int Rectangle::setWidth(double w)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3200">
                <a:latin typeface="Courier New" charset="0"/>
              </a:rPr>
              <a:t>	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3200">
                <a:latin typeface="Courier New" charset="0"/>
              </a:rPr>
              <a:t>		width = w;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3200">
                <a:latin typeface="Courier New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60799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716</Words>
  <Application>Microsoft Macintosh PowerPoint</Application>
  <PresentationFormat>Widescreen</PresentationFormat>
  <Paragraphs>194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Calibri Light</vt:lpstr>
      <vt:lpstr>Arial</vt:lpstr>
      <vt:lpstr>Courier New</vt:lpstr>
      <vt:lpstr>Times New Roman</vt:lpstr>
      <vt:lpstr>Office Theme</vt:lpstr>
      <vt:lpstr>Classes-3</vt:lpstr>
      <vt:lpstr>Acknowledgement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Classes</dc:title>
  <dc:creator>Shermane Austin</dc:creator>
  <cp:lastModifiedBy>Shermane Austin</cp:lastModifiedBy>
  <cp:revision>3</cp:revision>
  <dcterms:created xsi:type="dcterms:W3CDTF">2018-03-01T13:26:50Z</dcterms:created>
  <dcterms:modified xsi:type="dcterms:W3CDTF">2018-03-01T13:41:50Z</dcterms:modified>
</cp:coreProperties>
</file>