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7" r:id="rId4"/>
    <p:sldId id="260" r:id="rId5"/>
    <p:sldId id="258" r:id="rId6"/>
    <p:sldId id="259" r:id="rId7"/>
    <p:sldId id="263" r:id="rId8"/>
    <p:sldId id="261" r:id="rId9"/>
    <p:sldId id="265" r:id="rId10"/>
    <p:sldId id="262" r:id="rId11"/>
    <p:sldId id="267" r:id="rId12"/>
    <p:sldId id="272" r:id="rId13"/>
    <p:sldId id="273" r:id="rId14"/>
    <p:sldId id="268" r:id="rId15"/>
    <p:sldId id="280" r:id="rId16"/>
    <p:sldId id="281" r:id="rId17"/>
    <p:sldId id="269" r:id="rId18"/>
    <p:sldId id="270" r:id="rId19"/>
    <p:sldId id="271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3399"/>
  </p:normalViewPr>
  <p:slideViewPr>
    <p:cSldViewPr snapToGrid="0" snapToObjects="1">
      <p:cViewPr>
        <p:scale>
          <a:sx n="66" d="100"/>
          <a:sy n="66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E0E4-6A6B-0D42-9005-1822E340D79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C544-C78C-5F42-A164-28E36050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E0E4-6A6B-0D42-9005-1822E340D79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C544-C78C-5F42-A164-28E36050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4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E0E4-6A6B-0D42-9005-1822E340D79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C544-C78C-5F42-A164-28E36050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7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E0E4-6A6B-0D42-9005-1822E340D79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C544-C78C-5F42-A164-28E36050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0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E0E4-6A6B-0D42-9005-1822E340D79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C544-C78C-5F42-A164-28E36050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E0E4-6A6B-0D42-9005-1822E340D79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C544-C78C-5F42-A164-28E36050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E0E4-6A6B-0D42-9005-1822E340D79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C544-C78C-5F42-A164-28E36050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E0E4-6A6B-0D42-9005-1822E340D79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C544-C78C-5F42-A164-28E36050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E0E4-6A6B-0D42-9005-1822E340D79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C544-C78C-5F42-A164-28E36050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E0E4-6A6B-0D42-9005-1822E340D79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C544-C78C-5F42-A164-28E36050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2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E0E4-6A6B-0D42-9005-1822E340D79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5C544-C78C-5F42-A164-28E36050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3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E0E4-6A6B-0D42-9005-1822E340D79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5C544-C78C-5F42-A164-28E36050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246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Development Practice</a:t>
            </a:r>
          </a:p>
        </p:txBody>
      </p:sp>
    </p:spTree>
    <p:extLst>
      <p:ext uri="{BB962C8B-B14F-4D97-AF65-F5344CB8AC3E}">
        <p14:creationId xmlns:p14="http://schemas.microsoft.com/office/powerpoint/2010/main" val="94710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assert</a:t>
            </a:r>
            <a:r>
              <a:rPr lang="en-US" dirty="0"/>
              <a:t> function …more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assert function can also be used in functions to test for preconditions</a:t>
            </a:r>
          </a:p>
          <a:p>
            <a:r>
              <a:rPr lang="en-US" dirty="0"/>
              <a:t>Example: </a:t>
            </a:r>
            <a:r>
              <a:rPr lang="en-US" dirty="0" err="1"/>
              <a:t>factn</a:t>
            </a:r>
            <a:r>
              <a:rPr lang="en-US" dirty="0"/>
              <a:t> function to compute n! must have integer input &gt;= 0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factn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assert(n &gt;= 0);</a:t>
            </a:r>
          </a:p>
          <a:p>
            <a:pPr marL="0" indent="0">
              <a:buNone/>
            </a:pPr>
            <a:r>
              <a:rPr lang="en-US" dirty="0"/>
              <a:t>   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6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8B9D-6C94-4C20-BE01-FC34AD19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Preconditions and Postconditions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824D-2B57-48D1-A55A-5826EBF2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should always be included as comments in function</a:t>
            </a:r>
          </a:p>
          <a:p>
            <a:r>
              <a:rPr lang="en-US" dirty="0"/>
              <a:t>Precondition: what needs to be true when the function is called. Assumption: the function will not perform as it should unless the condition is true.</a:t>
            </a:r>
          </a:p>
          <a:p>
            <a:r>
              <a:rPr lang="en-US" dirty="0"/>
              <a:t>Postcondition: what will be true when the function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63036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FE7D-6157-4D7E-84E4-894A8B62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38E2-2BDA-43BE-8FDB-EE4CB295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cassert</a:t>
            </a:r>
            <a:r>
              <a:rPr lang="en-US" sz="1600" dirty="0"/>
              <a:t>&gt; //for the assert function</a:t>
            </a:r>
          </a:p>
          <a:p>
            <a:pPr marL="0" indent="0">
              <a:buNone/>
            </a:pPr>
            <a:r>
              <a:rPr lang="en-US" sz="1600" dirty="0"/>
              <a:t>…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double_celsium_to_fahrenheit</a:t>
            </a:r>
            <a:r>
              <a:rPr lang="en-US" sz="1600" dirty="0"/>
              <a:t>(double c)</a:t>
            </a:r>
          </a:p>
          <a:p>
            <a:pPr marL="0" indent="0">
              <a:buNone/>
            </a:pPr>
            <a:r>
              <a:rPr lang="en-US" sz="1600" dirty="0"/>
              <a:t>//precondition: c is a Celsius temperature not less than -273.15</a:t>
            </a:r>
          </a:p>
          <a:p>
            <a:pPr marL="0" indent="0">
              <a:buNone/>
            </a:pPr>
            <a:r>
              <a:rPr lang="en-US" sz="1600" dirty="0"/>
              <a:t>//postcondition: the return value is the temperature c converted</a:t>
            </a:r>
          </a:p>
          <a:p>
            <a:pPr marL="0" indent="0">
              <a:buNone/>
            </a:pPr>
            <a:r>
              <a:rPr lang="en-US" sz="1600" dirty="0"/>
              <a:t>//to Fahrenheit degrees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double MINIMUM_CELSIUS = -273.15;</a:t>
            </a:r>
          </a:p>
          <a:p>
            <a:pPr marL="0" indent="0">
              <a:buNone/>
            </a:pPr>
            <a:r>
              <a:rPr lang="en-US" sz="1600" dirty="0"/>
              <a:t>	assert(c &gt;= MINIMUM_CELSIUS);</a:t>
            </a:r>
          </a:p>
          <a:p>
            <a:pPr marL="0" indent="0">
              <a:buNone/>
            </a:pPr>
            <a:r>
              <a:rPr lang="en-US" sz="1600" dirty="0"/>
              <a:t>	return (9.0/5.0) * c + 32;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80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AB1D-B91D-4639-AA8A-6A6CB1D1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needs for good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3105-A62A-4834-A99A-E46AE3E7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Always include preconditions and postconditions for every function</a:t>
            </a:r>
          </a:p>
          <a:p>
            <a:pPr marL="0" indent="0">
              <a:buNone/>
            </a:pPr>
            <a:r>
              <a:rPr lang="en-US" dirty="0"/>
              <a:t>Use assert to check preconditions in functions and elsewhere in your programs.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testing and debugging, turn off assert to speed up the program.</a:t>
            </a:r>
          </a:p>
          <a:p>
            <a:pPr marL="0" indent="0">
              <a:buNone/>
            </a:pPr>
            <a:r>
              <a:rPr lang="en-US" dirty="0"/>
              <a:t>Put the following before the include directives:</a:t>
            </a:r>
          </a:p>
          <a:p>
            <a:pPr marL="0" indent="0">
              <a:buNone/>
            </a:pPr>
            <a:r>
              <a:rPr lang="en-US" i="1" dirty="0"/>
              <a:t>#define NDEBUG</a:t>
            </a:r>
          </a:p>
        </p:txBody>
      </p:sp>
    </p:spTree>
    <p:extLst>
      <p:ext uri="{BB962C8B-B14F-4D97-AF65-F5344CB8AC3E}">
        <p14:creationId xmlns:p14="http://schemas.microsoft.com/office/powerpoint/2010/main" val="417024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DD1-8E08-4FDD-A816-5AE203AA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9463-2048-4F13-AA4A-42A304D16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Given the following planned function: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date_check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year, </a:t>
            </a:r>
            <a:r>
              <a:rPr lang="en-US" dirty="0" err="1"/>
              <a:t>int</a:t>
            </a:r>
            <a:r>
              <a:rPr lang="en-US" dirty="0"/>
              <a:t> month, </a:t>
            </a:r>
            <a:r>
              <a:rPr lang="en-US" dirty="0" err="1"/>
              <a:t>int</a:t>
            </a:r>
            <a:r>
              <a:rPr lang="en-US" dirty="0"/>
              <a:t> day)</a:t>
            </a:r>
          </a:p>
          <a:p>
            <a:pPr marL="514350" indent="-514350">
              <a:buAutoNum type="alphaLcPeriod"/>
            </a:pPr>
            <a:r>
              <a:rPr lang="en-US" dirty="0"/>
              <a:t>Write an </a:t>
            </a:r>
            <a:r>
              <a:rPr lang="en-US" b="1" i="1" dirty="0">
                <a:solidFill>
                  <a:srgbClr val="FF0000"/>
                </a:solidFill>
              </a:rPr>
              <a:t>assert</a:t>
            </a:r>
            <a:r>
              <a:rPr lang="en-US" dirty="0"/>
              <a:t> statement that checks whether the month variable in the function </a:t>
            </a:r>
            <a:r>
              <a:rPr lang="en-US" dirty="0" err="1"/>
              <a:t>date_check</a:t>
            </a:r>
            <a:r>
              <a:rPr lang="en-US" dirty="0"/>
              <a:t> is a valid integer.</a:t>
            </a:r>
          </a:p>
          <a:p>
            <a:pPr marL="514350" indent="-514350">
              <a:buAutoNum type="alphaLcPeriod"/>
            </a:pPr>
            <a:r>
              <a:rPr lang="en-US" dirty="0"/>
              <a:t>What other </a:t>
            </a:r>
            <a:r>
              <a:rPr lang="en-US" b="1" i="1" dirty="0">
                <a:solidFill>
                  <a:srgbClr val="FF0000"/>
                </a:solidFill>
              </a:rPr>
              <a:t>assert</a:t>
            </a:r>
            <a:r>
              <a:rPr lang="en-US" dirty="0"/>
              <a:t> statements would you provide?</a:t>
            </a:r>
          </a:p>
          <a:p>
            <a:pPr marL="0" indent="0">
              <a:buNone/>
            </a:pPr>
            <a:r>
              <a:rPr lang="en-US" dirty="0"/>
              <a:t>2. The &lt;</a:t>
            </a:r>
            <a:r>
              <a:rPr lang="en-US" dirty="0" err="1"/>
              <a:t>cmath</a:t>
            </a:r>
            <a:r>
              <a:rPr lang="en-US" dirty="0"/>
              <a:t>&gt; facility contains a function with this prototype:</a:t>
            </a:r>
          </a:p>
          <a:p>
            <a:pPr marL="0" indent="0">
              <a:buNone/>
            </a:pPr>
            <a:r>
              <a:rPr lang="en-US" dirty="0"/>
              <a:t>       double sqrt(double x);</a:t>
            </a:r>
          </a:p>
          <a:p>
            <a:pPr marL="0" indent="0">
              <a:buNone/>
            </a:pPr>
            <a:r>
              <a:rPr lang="en-US" dirty="0"/>
              <a:t>Write reasonable preconditions and postconditions for this function.</a:t>
            </a:r>
          </a:p>
          <a:p>
            <a:pPr marL="0" indent="0">
              <a:buNone/>
            </a:pPr>
            <a:r>
              <a:rPr lang="en-US" dirty="0"/>
              <a:t>What assert statement, if any, should be used?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4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9811-6A13-4D19-A9CC-1E8E6A60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testing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6A6B-5373-42D7-93C1-5F8A71AB9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insure </a:t>
            </a:r>
            <a:r>
              <a:rPr lang="en-US" b="1" i="1" dirty="0">
                <a:solidFill>
                  <a:srgbClr val="FF0000"/>
                </a:solidFill>
              </a:rPr>
              <a:t>that each line of code is executed at least once </a:t>
            </a:r>
            <a:r>
              <a:rPr lang="en-US" dirty="0"/>
              <a:t>with your test data</a:t>
            </a:r>
          </a:p>
          <a:p>
            <a:r>
              <a:rPr lang="en-US" dirty="0"/>
              <a:t>With code that includes conditions, test both true and false values</a:t>
            </a:r>
          </a:p>
          <a:p>
            <a:r>
              <a:rPr lang="en-US" dirty="0"/>
              <a:t>Other tools for testing code: profiler and debugger. We will experiment with both later.</a:t>
            </a:r>
          </a:p>
        </p:txBody>
      </p:sp>
    </p:spTree>
    <p:extLst>
      <p:ext uri="{BB962C8B-B14F-4D97-AF65-F5344CB8AC3E}">
        <p14:creationId xmlns:p14="http://schemas.microsoft.com/office/powerpoint/2010/main" val="86037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6060-8F12-4A9E-A93A-FDB0BDEF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91DF-4C39-41DE-B4F1-1C4A0BC6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 four exercises given previously</a:t>
            </a:r>
          </a:p>
          <a:p>
            <a:pPr marL="0" indent="0">
              <a:buNone/>
            </a:pPr>
            <a:r>
              <a:rPr lang="en-US" dirty="0"/>
              <a:t>Convert to C++</a:t>
            </a:r>
          </a:p>
          <a:p>
            <a:pPr marL="0" indent="0">
              <a:buNone/>
            </a:pPr>
            <a:r>
              <a:rPr lang="en-US" dirty="0"/>
              <a:t>Add preconditions and postconditions to required functions</a:t>
            </a:r>
          </a:p>
          <a:p>
            <a:pPr marL="0" indent="0">
              <a:buNone/>
            </a:pPr>
            <a:r>
              <a:rPr lang="en-US" dirty="0"/>
              <a:t>Document your test cases</a:t>
            </a:r>
          </a:p>
          <a:p>
            <a:pPr marL="0" indent="0">
              <a:buNone/>
            </a:pPr>
            <a:r>
              <a:rPr lang="en-US" dirty="0"/>
              <a:t>Due: Friday, 2/16</a:t>
            </a:r>
          </a:p>
        </p:txBody>
      </p:sp>
    </p:spTree>
    <p:extLst>
      <p:ext uri="{BB962C8B-B14F-4D97-AF65-F5344CB8AC3E}">
        <p14:creationId xmlns:p14="http://schemas.microsoft.com/office/powerpoint/2010/main" val="338052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F03B-CFBE-4C0E-A3B3-BEFB374D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EEC0-4641-4886-8225-0E9798C7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Engineering motto:</a:t>
            </a:r>
          </a:p>
          <a:p>
            <a:pPr marL="0" indent="0">
              <a:buNone/>
            </a:pPr>
            <a:r>
              <a:rPr lang="en-US" dirty="0"/>
              <a:t>“First we do it, then we do it right, then we do it fast.”</a:t>
            </a:r>
          </a:p>
          <a:p>
            <a:pPr marL="0" indent="0">
              <a:buNone/>
            </a:pPr>
            <a:r>
              <a:rPr lang="en-US" dirty="0"/>
              <a:t>Programs should run as fast as theoretically possible.</a:t>
            </a:r>
          </a:p>
          <a:p>
            <a:pPr marL="0" indent="0">
              <a:buNone/>
            </a:pPr>
            <a:r>
              <a:rPr lang="en-US" dirty="0"/>
              <a:t>Answer the question: given different solutions, which is the fastest?</a:t>
            </a:r>
          </a:p>
        </p:txBody>
      </p:sp>
    </p:spTree>
    <p:extLst>
      <p:ext uri="{BB962C8B-B14F-4D97-AF65-F5344CB8AC3E}">
        <p14:creationId xmlns:p14="http://schemas.microsoft.com/office/powerpoint/2010/main" val="393060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01B7-3C93-40FE-906C-D0DE6F3E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F68A-38E5-4653-8BA9-FDBABF94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to add the numbers from 1 to n</a:t>
            </a:r>
          </a:p>
          <a:p>
            <a:r>
              <a:rPr lang="en-US" dirty="0"/>
              <a:t>1 + 2 + 3 +…+n</a:t>
            </a:r>
          </a:p>
          <a:p>
            <a:r>
              <a:rPr lang="en-US" dirty="0"/>
              <a:t>A for loop could be used and the number of times the loop runs will be n </a:t>
            </a:r>
          </a:p>
          <a:p>
            <a:r>
              <a:rPr lang="en-US" dirty="0"/>
              <a:t>But you took CS 241 for a reason and learned: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 + 2 + 3 +…+n = n(n+1)/2</a:t>
            </a:r>
          </a:p>
          <a:p>
            <a:pPr marL="0" indent="0">
              <a:buNone/>
            </a:pPr>
            <a:r>
              <a:rPr lang="en-US" dirty="0"/>
              <a:t>No loop needed, executing just one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3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12D6-24F2-46FA-B4AB-AC82D2D8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7AC5-A7AD-429C-9E9A-0D25E8E06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390197"/>
            <a:ext cx="794294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Write all possible combinations of ordered pairs from an array of size n</a:t>
            </a:r>
          </a:p>
          <a:p>
            <a:r>
              <a:rPr lang="en-US" dirty="0"/>
              <a:t>Need two for loops</a:t>
            </a:r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printAllOrderedPairs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arr</a:t>
            </a:r>
            <a:r>
              <a:rPr lang="en-US" sz="1400" dirty="0"/>
              <a:t>[], </a:t>
            </a:r>
            <a:r>
              <a:rPr lang="en-US" sz="1400" dirty="0" err="1"/>
              <a:t>int</a:t>
            </a:r>
            <a:r>
              <a:rPr lang="en-US" sz="1400" dirty="0"/>
              <a:t> size)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         for(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 &lt; size;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</a:p>
          <a:p>
            <a:pPr marL="0" indent="0">
              <a:buNone/>
            </a:pPr>
            <a:r>
              <a:rPr lang="en-US" sz="1400" dirty="0"/>
              <a:t>              {</a:t>
            </a:r>
          </a:p>
          <a:p>
            <a:pPr marL="0" indent="0">
              <a:buNone/>
            </a:pPr>
            <a:r>
              <a:rPr lang="en-US" sz="1400" dirty="0"/>
              <a:t>                    for(</a:t>
            </a:r>
            <a:r>
              <a:rPr lang="en-US" sz="1400" dirty="0" err="1"/>
              <a:t>int</a:t>
            </a:r>
            <a:r>
              <a:rPr lang="en-US" sz="1400" dirty="0"/>
              <a:t> j=0; j &lt; size, </a:t>
            </a:r>
            <a:r>
              <a:rPr lang="en-US" sz="1400" dirty="0" err="1"/>
              <a:t>j++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                  {</a:t>
            </a:r>
          </a:p>
          <a:p>
            <a:pPr marL="0" indent="0">
              <a:buNone/>
            </a:pPr>
            <a:r>
              <a:rPr lang="en-US" sz="1400" dirty="0"/>
              <a:t>                                  </a:t>
            </a:r>
            <a:r>
              <a:rPr lang="en-US" sz="1400" dirty="0" err="1"/>
              <a:t>cout</a:t>
            </a:r>
            <a:r>
              <a:rPr lang="en-US" sz="1400" dirty="0"/>
              <a:t> &lt;&lt; </a:t>
            </a:r>
            <a:r>
              <a:rPr lang="en-US" sz="1400" dirty="0" err="1"/>
              <a:t>arr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&lt;&lt; “  “&lt;&lt; </a:t>
            </a:r>
            <a:r>
              <a:rPr lang="en-US" sz="1400" dirty="0" err="1"/>
              <a:t>arr</a:t>
            </a:r>
            <a:r>
              <a:rPr lang="en-US" sz="1400" dirty="0"/>
              <a:t>[j] &lt;&lt; “\n”;</a:t>
            </a:r>
          </a:p>
          <a:p>
            <a:pPr marL="0" indent="0">
              <a:buNone/>
            </a:pPr>
            <a:r>
              <a:rPr lang="en-US" sz="1400" dirty="0"/>
              <a:t>                     }</a:t>
            </a:r>
          </a:p>
          <a:p>
            <a:pPr marL="0" indent="0">
              <a:buNone/>
            </a:pPr>
            <a:r>
              <a:rPr lang="en-US" sz="1400" dirty="0"/>
              <a:t>        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endParaRPr lang="en-US" dirty="0"/>
          </a:p>
          <a:p>
            <a:r>
              <a:rPr lang="en-US" dirty="0"/>
              <a:t>How many times will the for loops execute?</a:t>
            </a:r>
          </a:p>
        </p:txBody>
      </p:sp>
    </p:spTree>
    <p:extLst>
      <p:ext uri="{BB962C8B-B14F-4D97-AF65-F5344CB8AC3E}">
        <p14:creationId xmlns:p14="http://schemas.microsoft.com/office/powerpoint/2010/main" val="25984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7548-2DFE-4B8C-A2A0-2196B7D3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0000-0A9F-4922-836A-7F5CE7910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a step away from an incorrect solution</a:t>
            </a:r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time_check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 hour)</a:t>
            </a:r>
          </a:p>
          <a:p>
            <a:pPr marL="0" indent="0">
              <a:buNone/>
            </a:pPr>
            <a:r>
              <a:rPr lang="en-US" dirty="0"/>
              <a:t>Have two boundaries, hour cannot be less than 0 or greater than 12 (or 24 depending on location)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Always determine and test boundary conditions.</a:t>
            </a:r>
          </a:p>
        </p:txBody>
      </p:sp>
    </p:spTree>
    <p:extLst>
      <p:ext uri="{BB962C8B-B14F-4D97-AF65-F5344CB8AC3E}">
        <p14:creationId xmlns:p14="http://schemas.microsoft.com/office/powerpoint/2010/main" val="1880570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346D-8CA3-4FB4-BBFC-D80C552D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A484-D7A1-4D75-B692-C2F4C4F2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 a number between 1 and 100</a:t>
            </a:r>
          </a:p>
          <a:p>
            <a:r>
              <a:rPr lang="en-US" dirty="0"/>
              <a:t>What is the maximum number of guesses needed?</a:t>
            </a:r>
          </a:p>
        </p:txBody>
      </p:sp>
    </p:spTree>
    <p:extLst>
      <p:ext uri="{BB962C8B-B14F-4D97-AF65-F5344CB8AC3E}">
        <p14:creationId xmlns:p14="http://schemas.microsoft.com/office/powerpoint/2010/main" val="308476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D27D-37E6-40E0-B899-958C5876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83CA-9D08-495F-91A9-C89C8169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  <a:p>
            <a:pPr marL="0" indent="0">
              <a:buNone/>
            </a:pPr>
            <a:r>
              <a:rPr lang="en-US" dirty="0"/>
              <a:t>     with loop, O(n) - linear</a:t>
            </a:r>
          </a:p>
          <a:p>
            <a:pPr marL="0" indent="0">
              <a:buNone/>
            </a:pPr>
            <a:r>
              <a:rPr lang="en-US" dirty="0"/>
              <a:t>     with the single statement O(c) – constant </a:t>
            </a:r>
          </a:p>
          <a:p>
            <a:r>
              <a:rPr lang="en-US" dirty="0"/>
              <a:t>Example 2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Example 3 – O(log 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Order of magnitude as n increases</a:t>
            </a:r>
          </a:p>
        </p:txBody>
      </p:sp>
    </p:spTree>
    <p:extLst>
      <p:ext uri="{BB962C8B-B14F-4D97-AF65-F5344CB8AC3E}">
        <p14:creationId xmlns:p14="http://schemas.microsoft.com/office/powerpoint/2010/main" val="1443548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73B2-2D4F-4BB1-8CDF-4CFB414D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8373-CA2F-42C6-A757-385B271E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 time  - what is O?</a:t>
            </a:r>
          </a:p>
          <a:p>
            <a:pPr marL="0" indent="0">
              <a:buNone/>
            </a:pPr>
            <a:r>
              <a:rPr lang="en-US" dirty="0"/>
              <a:t>N2+5n</a:t>
            </a:r>
          </a:p>
          <a:p>
            <a:pPr marL="0" indent="0">
              <a:buNone/>
            </a:pPr>
            <a:r>
              <a:rPr lang="en-US" dirty="0"/>
              <a:t>3n2+5</a:t>
            </a:r>
          </a:p>
          <a:p>
            <a:pPr marL="0" indent="0">
              <a:buNone/>
            </a:pPr>
            <a:r>
              <a:rPr lang="en-US" dirty="0"/>
              <a:t>100n+5</a:t>
            </a:r>
          </a:p>
          <a:p>
            <a:pPr marL="0" indent="0">
              <a:buNone/>
            </a:pPr>
            <a:r>
              <a:rPr lang="en-US" dirty="0"/>
              <a:t>16n3        </a:t>
            </a:r>
          </a:p>
        </p:txBody>
      </p:sp>
    </p:spTree>
    <p:extLst>
      <p:ext uri="{BB962C8B-B14F-4D97-AF65-F5344CB8AC3E}">
        <p14:creationId xmlns:p14="http://schemas.microsoft.com/office/powerpoint/2010/main" val="2606551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4014-CE79-4A31-9C66-8F50989A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608B-55AE-43CF-86DC-FA8FEF26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number of operations for input of a given size</a:t>
            </a:r>
          </a:p>
          <a:p>
            <a:r>
              <a:rPr lang="en-US" dirty="0"/>
              <a:t>Big O notation is worst-case</a:t>
            </a:r>
          </a:p>
          <a:p>
            <a:r>
              <a:rPr lang="en-US" dirty="0"/>
              <a:t>Later on this semester and in CS 312, Analysis of Algorithms with searching and sorting algorithms, best-case and average case analysis is also explored.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4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6240-D680-468F-9667-A3685861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9D1E-3942-46BF-B903-492268A2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Write a program to convert feet to meters</a:t>
            </a:r>
          </a:p>
          <a:p>
            <a:pPr marL="0" indent="0">
              <a:buNone/>
            </a:pPr>
            <a:r>
              <a:rPr lang="en-US" dirty="0"/>
              <a:t>     Include preconditions and postconditions</a:t>
            </a:r>
          </a:p>
          <a:p>
            <a:pPr marL="0" indent="0">
              <a:buNone/>
            </a:pPr>
            <a:r>
              <a:rPr lang="en-US" dirty="0"/>
              <a:t>     Include the assert function for testing</a:t>
            </a:r>
          </a:p>
          <a:p>
            <a:pPr marL="0" indent="0">
              <a:buNone/>
            </a:pPr>
            <a:r>
              <a:rPr lang="en-US" dirty="0"/>
              <a:t>    Detail the test cases you used for the program.</a:t>
            </a:r>
          </a:p>
        </p:txBody>
      </p:sp>
    </p:spTree>
    <p:extLst>
      <p:ext uri="{BB962C8B-B14F-4D97-AF65-F5344CB8AC3E}">
        <p14:creationId xmlns:p14="http://schemas.microsoft.com/office/powerpoint/2010/main" val="381016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 for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Out-of-bound errors occur when an index of an array is greater than the size declared for the array.</a:t>
            </a:r>
          </a:p>
          <a:p>
            <a:r>
              <a:rPr lang="en-US" dirty="0"/>
              <a:t>C++ does not check for out-of-bound array areas (unless you use an internal test function)</a:t>
            </a:r>
          </a:p>
          <a:p>
            <a:r>
              <a:rPr lang="en-US" dirty="0"/>
              <a:t>If an out-of-bound error occurs either:</a:t>
            </a:r>
          </a:p>
          <a:p>
            <a:pPr marL="514350" indent="-514350">
              <a:buAutoNum type="arabicPeriod"/>
            </a:pPr>
            <a:r>
              <a:rPr lang="en-US" dirty="0"/>
              <a:t>The output is garbage if the value is accesses</a:t>
            </a:r>
          </a:p>
          <a:p>
            <a:pPr marL="514350" indent="-514350">
              <a:buAutoNum type="arabicPeriod"/>
            </a:pPr>
            <a:r>
              <a:rPr lang="en-US" dirty="0"/>
              <a:t>Segmentation error can also occur if the value is used, i.e. is outside of the memory the program owns. Program can crash</a:t>
            </a:r>
          </a:p>
          <a:p>
            <a:pPr marL="0" indent="0">
              <a:buNone/>
            </a:pPr>
            <a:r>
              <a:rPr lang="en-US" dirty="0"/>
              <a:t>If an array index &lt; 0 and is assigned a value, a warning will be generated but will output the value.</a:t>
            </a:r>
          </a:p>
        </p:txBody>
      </p:sp>
    </p:spTree>
    <p:extLst>
      <p:ext uri="{BB962C8B-B14F-4D97-AF65-F5344CB8AC3E}">
        <p14:creationId xmlns:p14="http://schemas.microsoft.com/office/powerpoint/2010/main" val="71773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there yet but C++ does have an array class </a:t>
            </a:r>
            <a:r>
              <a:rPr lang="en-US" i="1" dirty="0"/>
              <a:t>&lt;array&gt; </a:t>
            </a:r>
            <a:r>
              <a:rPr lang="en-US" dirty="0"/>
              <a:t>that does not require bounds checking.</a:t>
            </a:r>
          </a:p>
          <a:p>
            <a:pPr marL="0" indent="0">
              <a:buNone/>
            </a:pPr>
            <a:r>
              <a:rPr lang="en-US" dirty="0"/>
              <a:t>#include &lt;array&gt;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i="1" dirty="0" err="1"/>
              <a:t>std</a:t>
            </a:r>
            <a:r>
              <a:rPr lang="en-US" i="1" dirty="0"/>
              <a:t>::array&lt;</a:t>
            </a:r>
            <a:r>
              <a:rPr lang="en-US" i="1" dirty="0" err="1"/>
              <a:t>int</a:t>
            </a:r>
            <a:r>
              <a:rPr lang="en-US" i="1" dirty="0"/>
              <a:t>, 10&gt; a;</a:t>
            </a:r>
          </a:p>
          <a:p>
            <a:pPr marL="0" indent="0">
              <a:buNone/>
            </a:pPr>
            <a:r>
              <a:rPr lang="en-US" i="1" dirty="0"/>
              <a:t>for(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=0;i&lt;</a:t>
            </a:r>
            <a:r>
              <a:rPr lang="en-US" i="1" dirty="0" err="1"/>
              <a:t>size;i</a:t>
            </a:r>
            <a:r>
              <a:rPr lang="en-US" i="1" dirty="0"/>
              <a:t>++)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i="1" dirty="0" err="1"/>
              <a:t>a.at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) = …</a:t>
            </a:r>
          </a:p>
        </p:txBody>
      </p:sp>
    </p:spTree>
    <p:extLst>
      <p:ext uri="{BB962C8B-B14F-4D97-AF65-F5344CB8AC3E}">
        <p14:creationId xmlns:p14="http://schemas.microsoft.com/office/powerpoint/2010/main" val="43123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02565"/>
            <a:ext cx="10515600" cy="772795"/>
          </a:xfrm>
        </p:spPr>
        <p:txBody>
          <a:bodyPr>
            <a:normAutofit/>
          </a:bodyPr>
          <a:lstStyle/>
          <a:p>
            <a:r>
              <a:rPr lang="en-US" sz="2800" dirty="0"/>
              <a:t>An 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0480" y="975360"/>
            <a:ext cx="75996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//Demonstrating example program for array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//out-of-bound assignment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iostream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&gt;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 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main()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{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using namespace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std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a[10] = {0,1,2,3,4,5,6,7,8,9};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//modify the values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 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for(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=0;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&lt;10;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++)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   a[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] = a[i+1];    //a[9] &lt;- a[10], error!!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//print out values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&lt;&lt; "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myarray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elements ";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for(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=0;i&lt;10;i++)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&lt;&lt; ' ' &lt;&lt; a[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];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&lt;&lt; "\n";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return 0;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}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3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assert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assert function provides the ability to test for permissible values</a:t>
            </a:r>
          </a:p>
          <a:p>
            <a:r>
              <a:rPr lang="en-US" dirty="0"/>
              <a:t>Simple usage: </a:t>
            </a:r>
            <a:r>
              <a:rPr lang="en-US" b="1" i="1" dirty="0">
                <a:solidFill>
                  <a:srgbClr val="FF0000"/>
                </a:solidFill>
              </a:rPr>
              <a:t>assert</a:t>
            </a:r>
            <a:r>
              <a:rPr lang="en-US" dirty="0"/>
              <a:t> (parameter)</a:t>
            </a:r>
          </a:p>
          <a:p>
            <a:r>
              <a:rPr lang="en-US" dirty="0"/>
              <a:t>Parameter is a </a:t>
            </a:r>
            <a:r>
              <a:rPr lang="en-US" dirty="0" err="1"/>
              <a:t>boolean</a:t>
            </a:r>
            <a:r>
              <a:rPr lang="en-US" dirty="0"/>
              <a:t> condition that must be true otherwise the program halts</a:t>
            </a:r>
          </a:p>
        </p:txBody>
      </p:sp>
    </p:spTree>
    <p:extLst>
      <p:ext uri="{BB962C8B-B14F-4D97-AF65-F5344CB8AC3E}">
        <p14:creationId xmlns:p14="http://schemas.microsoft.com/office/powerpoint/2010/main" val="211256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</a:t>
            </a:r>
            <a:r>
              <a:rPr lang="en-US" i="1" dirty="0"/>
              <a:t>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i="1" dirty="0"/>
              <a:t>assert</a:t>
            </a:r>
            <a:r>
              <a:rPr lang="en-US" dirty="0"/>
              <a:t> functions in your program for testing</a:t>
            </a:r>
          </a:p>
          <a:p>
            <a:r>
              <a:rPr lang="en-US" dirty="0"/>
              <a:t>Eliminate/delete the </a:t>
            </a:r>
            <a:r>
              <a:rPr lang="en-US" b="1" i="1" dirty="0">
                <a:solidFill>
                  <a:srgbClr val="FF0000"/>
                </a:solidFill>
              </a:rPr>
              <a:t>assert</a:t>
            </a:r>
            <a:r>
              <a:rPr lang="en-US" dirty="0"/>
              <a:t> functions after debugging</a:t>
            </a:r>
          </a:p>
          <a:p>
            <a:r>
              <a:rPr lang="en-US" dirty="0"/>
              <a:t>Many more examples and assignments will follow…</a:t>
            </a:r>
          </a:p>
        </p:txBody>
      </p:sp>
    </p:spTree>
    <p:extLst>
      <p:ext uri="{BB962C8B-B14F-4D97-AF65-F5344CB8AC3E}">
        <p14:creationId xmlns:p14="http://schemas.microsoft.com/office/powerpoint/2010/main" val="109275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/>
          </a:bodyPr>
          <a:lstStyle/>
          <a:p>
            <a:r>
              <a:rPr lang="en-US" sz="3600" dirty="0"/>
              <a:t>Example with assert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5520" y="1137920"/>
            <a:ext cx="71932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iostream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&gt;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b="1" dirty="0">
                <a:solidFill>
                  <a:srgbClr val="C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cassert</a:t>
            </a:r>
            <a:r>
              <a:rPr lang="en-US" b="1" dirty="0">
                <a:solidFill>
                  <a:srgbClr val="C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 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main()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{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using namespace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std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a[10] = {0,1,2,3,4,5,6,7,8,9},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 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for(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=0;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&lt;10;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++)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{ </a:t>
            </a:r>
            <a:r>
              <a:rPr lang="en-US" b="1" dirty="0">
                <a:solidFill>
                  <a:srgbClr val="C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assert(i+1 &lt; 10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);//assert condition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   a[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] = a[i+1]; //for </a:t>
            </a:r>
            <a:r>
              <a:rPr lang="en-US" b="1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assignment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}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//print out values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&lt;&lt; "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myarray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elements ";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for(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=0;i&lt;10;i++)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&lt;&lt; ' ' &lt;&lt; a[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];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&lt;&lt; "\n";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     return 0;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ndale Mono" charset="0"/>
                <a:ea typeface="Calibri" charset="0"/>
                <a:cs typeface="Andale Mono" charset="0"/>
              </a:rPr>
              <a:t>}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alibri" charset="0"/>
                <a:ea typeface="Calibri" charset="0"/>
                <a:cs typeface="Times New Roman" charset="0"/>
              </a:rPr>
              <a:t> </a:t>
            </a:r>
            <a:endParaRPr lang="en-US" sz="14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0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with the assert?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Program terminates with an error</a:t>
            </a:r>
          </a:p>
        </p:txBody>
      </p:sp>
    </p:spTree>
    <p:extLst>
      <p:ext uri="{BB962C8B-B14F-4D97-AF65-F5344CB8AC3E}">
        <p14:creationId xmlns:p14="http://schemas.microsoft.com/office/powerpoint/2010/main" val="32796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1056</Words>
  <Application>Microsoft Office PowerPoint</Application>
  <PresentationFormat>Widescreen</PresentationFormat>
  <Paragraphs>180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Andale Mono</vt:lpstr>
      <vt:lpstr>Arial</vt:lpstr>
      <vt:lpstr>Calibri</vt:lpstr>
      <vt:lpstr>Calibri Light</vt:lpstr>
      <vt:lpstr>Times New Roman</vt:lpstr>
      <vt:lpstr>Office Theme</vt:lpstr>
      <vt:lpstr>CS 246</vt:lpstr>
      <vt:lpstr>Boundary conditions</vt:lpstr>
      <vt:lpstr>Boundary conditions for arrays</vt:lpstr>
      <vt:lpstr>Array class</vt:lpstr>
      <vt:lpstr>An example:</vt:lpstr>
      <vt:lpstr>Using the assert function</vt:lpstr>
      <vt:lpstr>Test with assert</vt:lpstr>
      <vt:lpstr>Example with assert</vt:lpstr>
      <vt:lpstr>What happens with the assert?</vt:lpstr>
      <vt:lpstr>assert function …more</vt:lpstr>
      <vt:lpstr>Preconditions and Postconditions</vt:lpstr>
      <vt:lpstr>Example</vt:lpstr>
      <vt:lpstr>Some needs for good software development</vt:lpstr>
      <vt:lpstr>   </vt:lpstr>
      <vt:lpstr>More testing components</vt:lpstr>
      <vt:lpstr>Assignment</vt:lpstr>
      <vt:lpstr>Run-time Analysis</vt:lpstr>
      <vt:lpstr>Example 1</vt:lpstr>
      <vt:lpstr>Example 2</vt:lpstr>
      <vt:lpstr>Example 3</vt:lpstr>
      <vt:lpstr>Big-O Notation</vt:lpstr>
      <vt:lpstr>More examples</vt:lpstr>
      <vt:lpstr>Worst-case analysis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244</dc:title>
  <dc:creator>Shermane Austin</dc:creator>
  <cp:lastModifiedBy>Shermane Austin</cp:lastModifiedBy>
  <cp:revision>20</cp:revision>
  <dcterms:created xsi:type="dcterms:W3CDTF">2018-02-12T19:46:35Z</dcterms:created>
  <dcterms:modified xsi:type="dcterms:W3CDTF">2018-02-13T20:36:45Z</dcterms:modified>
</cp:coreProperties>
</file>