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8" r:id="rId12"/>
    <p:sldId id="269" r:id="rId13"/>
    <p:sldId id="270" r:id="rId14"/>
    <p:sldId id="271" r:id="rId15"/>
    <p:sldId id="263" r:id="rId16"/>
    <p:sldId id="266" r:id="rId17"/>
    <p:sldId id="267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9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B686-8639-4021-9948-4E1299390C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 </a:t>
            </a:r>
            <a:r>
              <a:rPr lang="en-US" smtClean="0"/>
              <a:t>246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In-Class Exercise</a:t>
            </a:r>
          </a:p>
        </p:txBody>
      </p:sp>
    </p:spTree>
    <p:extLst>
      <p:ext uri="{BB962C8B-B14F-4D97-AF65-F5344CB8AC3E}">
        <p14:creationId xmlns:p14="http://schemas.microsoft.com/office/powerpoint/2010/main" val="101752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</a:t>
            </a:r>
            <a:r>
              <a:rPr lang="en-US" dirty="0" err="1" smtClean="0"/>
              <a:t>point.h</a:t>
            </a:r>
            <a:r>
              <a:rPr lang="en-US" dirty="0" smtClean="0"/>
              <a:t> file to match the previous slide</a:t>
            </a:r>
          </a:p>
          <a:p>
            <a:r>
              <a:rPr lang="en-US" dirty="0" smtClean="0"/>
              <a:t>Run your test program to insure no errors, e.g.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g++ -o </a:t>
            </a:r>
            <a:r>
              <a:rPr lang="en-US" dirty="0" err="1" smtClean="0"/>
              <a:t>mypoint</a:t>
            </a:r>
            <a:r>
              <a:rPr lang="en-US" dirty="0" smtClean="0"/>
              <a:t> mypoint.cc</a:t>
            </a:r>
          </a:p>
          <a:p>
            <a:pPr marL="0" indent="0">
              <a:buNone/>
            </a:pPr>
            <a:r>
              <a:rPr lang="en-US" dirty="0" smtClean="0"/>
              <a:t>(Note: you don’t need to use the point.cc file.)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8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set up </a:t>
            </a:r>
            <a:r>
              <a:rPr lang="en-US" dirty="0" err="1" smtClean="0"/>
              <a:t>point.h</a:t>
            </a:r>
            <a:r>
              <a:rPr lang="en-US" dirty="0" smtClean="0"/>
              <a:t> to be a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slight change to </a:t>
            </a:r>
            <a:r>
              <a:rPr lang="en-US" dirty="0" err="1" smtClean="0"/>
              <a:t>point.h</a:t>
            </a:r>
            <a:r>
              <a:rPr lang="en-US" dirty="0" smtClean="0"/>
              <a:t> and make the following functions </a:t>
            </a:r>
            <a:r>
              <a:rPr lang="en-US" i="1" dirty="0" smtClean="0"/>
              <a:t>protected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void </a:t>
            </a:r>
            <a:r>
              <a:rPr lang="en-US" i="1" dirty="0" err="1" smtClean="0">
                <a:solidFill>
                  <a:srgbClr val="FF0000"/>
                </a:solidFill>
              </a:rPr>
              <a:t>set_x</a:t>
            </a:r>
            <a:r>
              <a:rPr lang="en-US" i="1" dirty="0" smtClean="0">
                <a:solidFill>
                  <a:srgbClr val="FF0000"/>
                </a:solidFill>
              </a:rPr>
              <a:t>(double x){ this-&gt;x = x;}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void </a:t>
            </a:r>
            <a:r>
              <a:rPr lang="en-US" i="1" dirty="0" err="1" smtClean="0">
                <a:solidFill>
                  <a:srgbClr val="FF0000"/>
                </a:solidFill>
              </a:rPr>
              <a:t>set_y</a:t>
            </a:r>
            <a:r>
              <a:rPr lang="en-US" i="1" dirty="0" smtClean="0">
                <a:solidFill>
                  <a:srgbClr val="FF0000"/>
                </a:solidFill>
              </a:rPr>
              <a:t>(double </a:t>
            </a:r>
            <a:r>
              <a:rPr lang="en-US" i="1" dirty="0" err="1" smtClean="0">
                <a:solidFill>
                  <a:srgbClr val="FF0000"/>
                </a:solidFill>
              </a:rPr>
              <a:t>init_y</a:t>
            </a:r>
            <a:r>
              <a:rPr lang="en-US" i="1" dirty="0" smtClean="0">
                <a:solidFill>
                  <a:srgbClr val="FF0000"/>
                </a:solidFill>
              </a:rPr>
              <a:t>) {this-&gt;y = y;}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point.h</a:t>
            </a:r>
            <a:r>
              <a:rPr lang="en-US" dirty="0" smtClean="0"/>
              <a:t> to add protected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public:</a:t>
            </a:r>
          </a:p>
          <a:p>
            <a:pPr marL="0" indent="0">
              <a:buNone/>
            </a:pPr>
            <a:r>
              <a:rPr lang="en-US" dirty="0" smtClean="0"/>
              <a:t>	point(double x=0, double y=0){this-&gt;x =x; this-&gt;y=y;}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get_x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{return x;}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{return y;}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protected: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void </a:t>
            </a:r>
            <a:r>
              <a:rPr lang="en-US" i="1" dirty="0" err="1" smtClean="0">
                <a:solidFill>
                  <a:srgbClr val="FF0000"/>
                </a:solidFill>
              </a:rPr>
              <a:t>set_x</a:t>
            </a:r>
            <a:r>
              <a:rPr lang="en-US" i="1" dirty="0" smtClean="0">
                <a:solidFill>
                  <a:srgbClr val="FF0000"/>
                </a:solidFill>
              </a:rPr>
              <a:t>(double x){ this-&gt;x = x;}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void </a:t>
            </a:r>
            <a:r>
              <a:rPr lang="en-US" i="1" dirty="0" err="1" smtClean="0">
                <a:solidFill>
                  <a:srgbClr val="FF0000"/>
                </a:solidFill>
              </a:rPr>
              <a:t>set_y</a:t>
            </a:r>
            <a:r>
              <a:rPr lang="en-US" i="1" dirty="0" smtClean="0">
                <a:solidFill>
                  <a:srgbClr val="FF0000"/>
                </a:solidFill>
              </a:rPr>
              <a:t>(double </a:t>
            </a:r>
            <a:r>
              <a:rPr lang="en-US" i="1" dirty="0" err="1" smtClean="0">
                <a:solidFill>
                  <a:srgbClr val="FF0000"/>
                </a:solidFill>
              </a:rPr>
              <a:t>init_y</a:t>
            </a:r>
            <a:r>
              <a:rPr lang="en-US" i="1" dirty="0" smtClean="0">
                <a:solidFill>
                  <a:srgbClr val="FF0000"/>
                </a:solidFill>
              </a:rPr>
              <a:t>) {this-&gt;y = y;}</a:t>
            </a:r>
          </a:p>
          <a:p>
            <a:pPr marL="0" indent="0">
              <a:buNone/>
            </a:pPr>
            <a:r>
              <a:rPr lang="en-US" dirty="0" smtClean="0"/>
              <a:t>  private: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x,y</a:t>
            </a:r>
            <a:r>
              <a:rPr lang="en-US" dirty="0" smtClean="0"/>
              <a:t>; //compact declaration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1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change anything for an external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main program to change the value of the x parameter, e.g.</a:t>
            </a:r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i="1" dirty="0" smtClean="0"/>
              <a:t>oint p1(3,4);</a:t>
            </a:r>
          </a:p>
          <a:p>
            <a:pPr marL="0" indent="0">
              <a:buNone/>
            </a:pPr>
            <a:r>
              <a:rPr lang="en-US" i="1" dirty="0" smtClean="0"/>
              <a:t>…</a:t>
            </a:r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i="1" dirty="0" smtClean="0"/>
              <a:t>1.set_x(19);</a:t>
            </a:r>
          </a:p>
          <a:p>
            <a:pPr marL="0" indent="0">
              <a:buNone/>
            </a:pPr>
            <a:r>
              <a:rPr lang="en-US" i="1" dirty="0" err="1"/>
              <a:t>c</a:t>
            </a:r>
            <a:r>
              <a:rPr lang="en-US" i="1" dirty="0" err="1" smtClean="0"/>
              <a:t>out</a:t>
            </a:r>
            <a:r>
              <a:rPr lang="en-US" i="1" dirty="0" smtClean="0"/>
              <a:t> &lt;&lt; p1.get_x &lt;&lt; </a:t>
            </a:r>
            <a:r>
              <a:rPr lang="en-US" i="1" dirty="0" err="1" smtClean="0"/>
              <a:t>endl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happens and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0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this for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only the defined shapes to set the values of x and y just to illustrate access for derived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function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syntax for inline functions is different</a:t>
            </a:r>
          </a:p>
          <a:p>
            <a:r>
              <a:rPr lang="en-US" dirty="0" smtClean="0"/>
              <a:t>Inline functions should only be used for simple 1 or 2 instructions</a:t>
            </a:r>
          </a:p>
          <a:p>
            <a:r>
              <a:rPr lang="en-US" dirty="0" smtClean="0"/>
              <a:t>You do not always have to separately compile a .cc file</a:t>
            </a:r>
          </a:p>
          <a:p>
            <a:pPr lvl="1"/>
            <a:r>
              <a:rPr lang="en-US" dirty="0" smtClean="0"/>
              <a:t>Useful when you have a lot of functions</a:t>
            </a:r>
          </a:p>
          <a:p>
            <a:pPr lvl="1"/>
            <a:r>
              <a:rPr lang="en-US" dirty="0" smtClean="0"/>
              <a:t>Used here to show the compilation, link and execution process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So there are three different ways to set up class files: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1. if functions are short, they can be done inline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2. after the class definition, can include functions (so all is in the .h file)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3. put functions in a separate .cc file</a:t>
            </a:r>
          </a:p>
        </p:txBody>
      </p:sp>
    </p:spTree>
    <p:extLst>
      <p:ext uri="{BB962C8B-B14F-4D97-AF65-F5344CB8AC3E}">
        <p14:creationId xmlns:p14="http://schemas.microsoft.com/office/powerpoint/2010/main" val="398259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modified </a:t>
            </a:r>
            <a:r>
              <a:rPr lang="en-US" dirty="0" err="1" smtClean="0"/>
              <a:t>point.h</a:t>
            </a:r>
            <a:r>
              <a:rPr lang="en-US" dirty="0" smtClean="0"/>
              <a:t> file, derive the Circle class from the point class</a:t>
            </a:r>
          </a:p>
          <a:p>
            <a:r>
              <a:rPr lang="en-US" dirty="0" smtClean="0"/>
              <a:t>A word about style, often the first letter of a class is capitalized but we didn’t do that for point because we used the example from the slides. Don’t change anything but it is a note for future development.</a:t>
            </a:r>
          </a:p>
          <a:p>
            <a:r>
              <a:rPr lang="en-US" dirty="0" smtClean="0"/>
              <a:t>We can include the Circle class in the same file or we can create a separate file.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4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inherit what and how from the parent class, point?</a:t>
            </a:r>
          </a:p>
          <a:p>
            <a:r>
              <a:rPr lang="en-US" dirty="0" smtClean="0"/>
              <a:t>This is the access issue 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3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circle class in </a:t>
            </a:r>
            <a:r>
              <a:rPr lang="en-US" dirty="0" err="1" smtClean="0"/>
              <a:t>point.h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the access protected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Note: the circle class definition begins right after the final ; of the point class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class circle : protected point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  circle(double radius = 1) {this-&gt;radius = radius;} //just set the radius for now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  double </a:t>
            </a:r>
            <a:r>
              <a:rPr lang="en-US" sz="2600" dirty="0" err="1" smtClean="0">
                <a:solidFill>
                  <a:srgbClr val="FF0000"/>
                </a:solidFill>
              </a:rPr>
              <a:t>get_radius</a:t>
            </a:r>
            <a:r>
              <a:rPr lang="en-US" sz="2600" dirty="0" smtClean="0">
                <a:solidFill>
                  <a:srgbClr val="FF0000"/>
                </a:solidFill>
              </a:rPr>
              <a:t>() </a:t>
            </a:r>
            <a:r>
              <a:rPr lang="en-US" sz="2600" dirty="0" err="1" smtClean="0">
                <a:solidFill>
                  <a:srgbClr val="FF0000"/>
                </a:solidFill>
              </a:rPr>
              <a:t>const</a:t>
            </a:r>
            <a:r>
              <a:rPr lang="en-US" sz="2600" dirty="0" smtClean="0">
                <a:solidFill>
                  <a:srgbClr val="FF0000"/>
                </a:solidFill>
              </a:rPr>
              <a:t> {return radius;} //get the radius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           double radius;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5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modify your main program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circle with radius = 5</a:t>
            </a:r>
          </a:p>
          <a:p>
            <a:r>
              <a:rPr lang="en-US" dirty="0" smtClean="0"/>
              <a:t>Print out the radius</a:t>
            </a:r>
          </a:p>
          <a:p>
            <a:r>
              <a:rPr lang="en-US" dirty="0" smtClean="0"/>
              <a:t>Print out the x and y point values using </a:t>
            </a:r>
            <a:r>
              <a:rPr lang="en-US" dirty="0" err="1" smtClean="0"/>
              <a:t>get_x</a:t>
            </a:r>
            <a:r>
              <a:rPr lang="en-US" dirty="0" smtClean="0"/>
              <a:t>() and </a:t>
            </a:r>
            <a:r>
              <a:rPr lang="en-US" dirty="0" err="1" smtClean="0"/>
              <a:t>get_y</a:t>
            </a:r>
            <a:r>
              <a:rPr lang="en-US" dirty="0" smtClean="0"/>
              <a:t>() as you did in your point program test, e.g. </a:t>
            </a:r>
            <a:r>
              <a:rPr lang="en-US" i="1" dirty="0" smtClean="0"/>
              <a:t>c1.get_x()</a:t>
            </a:r>
            <a:r>
              <a:rPr lang="en-US" dirty="0" smtClean="0"/>
              <a:t> and </a:t>
            </a:r>
            <a:r>
              <a:rPr lang="en-US" i="1" dirty="0" smtClean="0"/>
              <a:t>c1.get_y()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Compile and run your program</a:t>
            </a:r>
          </a:p>
          <a:p>
            <a:r>
              <a:rPr lang="en-US" dirty="0" smtClean="0"/>
              <a:t>What happens?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class, we left you to explore access (hint: the answers were on the slides)</a:t>
            </a:r>
          </a:p>
          <a:p>
            <a:r>
              <a:rPr lang="en-US" dirty="0" smtClean="0"/>
              <a:t>Today, you are going to derive a Circle class from the Point class. (If you do not complete this today, you should finish it tomorrow.)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2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change the access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access for the derived class circle to public</a:t>
            </a:r>
          </a:p>
          <a:p>
            <a:pPr marL="0" indent="0">
              <a:buNone/>
            </a:pPr>
            <a:r>
              <a:rPr lang="en-US" dirty="0" smtClean="0"/>
              <a:t>Change the circle access to public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class circle : public point</a:t>
            </a:r>
          </a:p>
          <a:p>
            <a:pPr marL="0" indent="0">
              <a:buNone/>
            </a:pPr>
            <a:r>
              <a:rPr lang="en-US" dirty="0" smtClean="0"/>
              <a:t>Now modify your main program to print out the radius and the </a:t>
            </a:r>
            <a:r>
              <a:rPr lang="en-US" dirty="0" err="1" smtClean="0"/>
              <a:t>x,y</a:t>
            </a:r>
            <a:r>
              <a:rPr lang="en-US" dirty="0" smtClean="0"/>
              <a:t> coordinates using the functions from the point class.</a:t>
            </a:r>
          </a:p>
          <a:p>
            <a:pPr marL="0" indent="0">
              <a:buNone/>
            </a:pPr>
            <a:r>
              <a:rPr lang="en-US" dirty="0" smtClean="0"/>
              <a:t>What happens? </a:t>
            </a:r>
          </a:p>
          <a:p>
            <a:pPr marL="0" indent="0">
              <a:buNone/>
            </a:pPr>
            <a:r>
              <a:rPr lang="en-US" dirty="0" smtClean="0"/>
              <a:t>Can you summarize the difference between protected and public access?</a:t>
            </a:r>
          </a:p>
          <a:p>
            <a:pPr marL="0" indent="0">
              <a:buNone/>
            </a:pPr>
            <a:r>
              <a:rPr lang="en-US" dirty="0" smtClean="0"/>
              <a:t>Which is better suited in this example?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9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protected members of the base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main program to set  and print out the point coordinates for the circle, using </a:t>
            </a:r>
            <a:r>
              <a:rPr lang="en-US" dirty="0" err="1" smtClean="0"/>
              <a:t>set_x</a:t>
            </a:r>
            <a:r>
              <a:rPr lang="en-US" dirty="0" smtClean="0"/>
              <a:t> and </a:t>
            </a:r>
            <a:r>
              <a:rPr lang="en-US" dirty="0" err="1" smtClean="0"/>
              <a:t>set_y</a:t>
            </a:r>
            <a:r>
              <a:rPr lang="en-US" dirty="0" smtClean="0"/>
              <a:t> from the point class. This is different from the first example – you are using objects in the derived class.</a:t>
            </a:r>
          </a:p>
          <a:p>
            <a:r>
              <a:rPr lang="en-US" dirty="0" smtClean="0"/>
              <a:t>What happens?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3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The main program cannot set coordinates for the center when the circle object is declared in addition to setting the radius.</a:t>
            </a:r>
          </a:p>
          <a:p>
            <a:r>
              <a:rPr lang="en-US" dirty="0" smtClean="0"/>
              <a:t>2. The main program cannot modify the coordinates for the center using the point </a:t>
            </a:r>
            <a:r>
              <a:rPr lang="en-US" dirty="0" err="1" smtClean="0"/>
              <a:t>set_x</a:t>
            </a:r>
            <a:r>
              <a:rPr lang="en-US" dirty="0" smtClean="0"/>
              <a:t>() and </a:t>
            </a:r>
            <a:r>
              <a:rPr lang="en-US" dirty="0" err="1" smtClean="0"/>
              <a:t>set_y</a:t>
            </a:r>
            <a:r>
              <a:rPr lang="en-US" dirty="0" smtClean="0"/>
              <a:t>()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1.Use a different constructor to set values for the base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86404"/>
          </a:xfrm>
        </p:spPr>
        <p:txBody>
          <a:bodyPr/>
          <a:lstStyle/>
          <a:p>
            <a:r>
              <a:rPr lang="en-US" dirty="0" smtClean="0"/>
              <a:t>Add a constructor to that accepts values for the base class and sets them through the base class constructor.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circle</a:t>
            </a:r>
            <a:r>
              <a:rPr lang="fr-FR" dirty="0" smtClean="0">
                <a:solidFill>
                  <a:srgbClr val="FF0000"/>
                </a:solidFill>
              </a:rPr>
              <a:t>(double radius, double x, double y): point(</a:t>
            </a:r>
            <a:r>
              <a:rPr lang="fr-FR" dirty="0" err="1" smtClean="0">
                <a:solidFill>
                  <a:srgbClr val="FF0000"/>
                </a:solidFill>
              </a:rPr>
              <a:t>x,y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       {  </a:t>
            </a:r>
            <a:r>
              <a:rPr lang="fr-FR" dirty="0" err="1" smtClean="0">
                <a:solidFill>
                  <a:srgbClr val="FF0000"/>
                </a:solidFill>
              </a:rPr>
              <a:t>this</a:t>
            </a:r>
            <a:r>
              <a:rPr lang="fr-FR" dirty="0" smtClean="0">
                <a:solidFill>
                  <a:srgbClr val="FF0000"/>
                </a:solidFill>
              </a:rPr>
              <a:t>-&gt;radius = radius;}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781800" y="3124200"/>
            <a:ext cx="740229" cy="142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6081" y="4410439"/>
            <a:ext cx="230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the base class, </a:t>
            </a:r>
            <a:r>
              <a:rPr lang="en-US" i="1" dirty="0" smtClean="0"/>
              <a:t>point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57457" y="3124200"/>
            <a:ext cx="1807029" cy="128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03229" y="4648200"/>
            <a:ext cx="130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x,y</a:t>
            </a:r>
            <a:r>
              <a:rPr lang="en-US" dirty="0" smtClean="0"/>
              <a:t> to the </a:t>
            </a:r>
            <a:r>
              <a:rPr lang="en-US" i="1" dirty="0" smtClean="0"/>
              <a:t>point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9714" y="4648200"/>
            <a:ext cx="478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 of circle object with this constructor: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i="1" dirty="0" smtClean="0">
                <a:solidFill>
                  <a:srgbClr val="FF0000"/>
                </a:solidFill>
              </a:rPr>
              <a:t>ircle c1(4, 6.02, 1.03)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113" y="5709013"/>
            <a:ext cx="744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Modify your </a:t>
            </a:r>
            <a:r>
              <a:rPr lang="en-US" b="1" dirty="0" err="1" smtClean="0">
                <a:solidFill>
                  <a:srgbClr val="00B050"/>
                </a:solidFill>
              </a:rPr>
              <a:t>point.h</a:t>
            </a:r>
            <a:r>
              <a:rPr lang="en-US" b="1" dirty="0" smtClean="0">
                <a:solidFill>
                  <a:srgbClr val="00B050"/>
                </a:solidFill>
              </a:rPr>
              <a:t> file to add this constructor to the circle class.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Modify your main program to declare a circle object with radius, x and y coordinates and print them out.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5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to modify the </a:t>
            </a:r>
            <a:r>
              <a:rPr lang="en-US" dirty="0" err="1" smtClean="0"/>
              <a:t>x,y</a:t>
            </a:r>
            <a:r>
              <a:rPr lang="en-US" dirty="0" smtClean="0"/>
              <a:t> coordinates?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modifications would you make to the last version of the </a:t>
            </a:r>
            <a:r>
              <a:rPr lang="en-US" dirty="0" err="1" smtClean="0"/>
              <a:t>point.h</a:t>
            </a:r>
            <a:r>
              <a:rPr lang="en-US" dirty="0" smtClean="0"/>
              <a:t> file to permit a main program to use </a:t>
            </a:r>
            <a:r>
              <a:rPr lang="en-US" dirty="0" err="1" smtClean="0"/>
              <a:t>set_x</a:t>
            </a:r>
            <a:r>
              <a:rPr lang="en-US" dirty="0" smtClean="0"/>
              <a:t> and </a:t>
            </a:r>
            <a:r>
              <a:rPr lang="en-US" dirty="0" err="1" smtClean="0"/>
              <a:t>set_y</a:t>
            </a:r>
            <a:r>
              <a:rPr lang="en-US" dirty="0" smtClean="0"/>
              <a:t> functions?</a:t>
            </a:r>
          </a:p>
          <a:p>
            <a:r>
              <a:rPr lang="en-US" dirty="0" smtClean="0"/>
              <a:t>Do the modification and then test with a main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8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in-class exercise consists of a series of modifications to the existing </a:t>
            </a:r>
            <a:r>
              <a:rPr lang="en-US" dirty="0" err="1" smtClean="0"/>
              <a:t>point.h</a:t>
            </a:r>
            <a:r>
              <a:rPr lang="en-US" dirty="0" smtClean="0"/>
              <a:t> class as well as user programs.</a:t>
            </a:r>
          </a:p>
          <a:p>
            <a:r>
              <a:rPr lang="en-US" dirty="0" smtClean="0"/>
              <a:t>You should do each modification – one at a time and for each new exercise, use the </a:t>
            </a:r>
            <a:r>
              <a:rPr lang="en-US" i="1" dirty="0" smtClean="0"/>
              <a:t>last</a:t>
            </a:r>
            <a:r>
              <a:rPr lang="en-US" dirty="0" smtClean="0"/>
              <a:t> modification.</a:t>
            </a:r>
          </a:p>
          <a:p>
            <a:r>
              <a:rPr lang="en-US" dirty="0" smtClean="0"/>
              <a:t>Do not skip through, because each exercise is intended to demonstrate key concepts for derived classes </a:t>
            </a:r>
            <a:r>
              <a:rPr lang="en-US" smtClean="0"/>
              <a:t>and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0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 in access?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Circle: public Point</a:t>
            </a:r>
          </a:p>
          <a:p>
            <a:r>
              <a:rPr lang="en-US" dirty="0" smtClean="0"/>
              <a:t>Class Circle: private Point</a:t>
            </a:r>
          </a:p>
          <a:p>
            <a:r>
              <a:rPr lang="en-US" dirty="0" smtClean="0"/>
              <a:t>Class Circle: protected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let’s improve the point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{public:</a:t>
            </a:r>
          </a:p>
          <a:p>
            <a:pPr marL="0" indent="0">
              <a:buNone/>
            </a:pPr>
            <a:r>
              <a:rPr lang="en-US" dirty="0" smtClean="0"/>
              <a:t>	point();</a:t>
            </a:r>
          </a:p>
          <a:p>
            <a:pPr marL="0" indent="0">
              <a:buNone/>
            </a:pPr>
            <a:r>
              <a:rPr lang="en-US" dirty="0" smtClean="0"/>
              <a:t>	point(double </a:t>
            </a:r>
            <a:r>
              <a:rPr lang="en-US" dirty="0" err="1" smtClean="0"/>
              <a:t>init_x</a:t>
            </a:r>
            <a:r>
              <a:rPr lang="en-US" dirty="0" smtClean="0"/>
              <a:t>, double </a:t>
            </a:r>
            <a:r>
              <a:rPr lang="en-US" dirty="0" err="1" smtClean="0"/>
              <a:t>init_y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get_x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void </a:t>
            </a:r>
            <a:r>
              <a:rPr lang="en-US" dirty="0" err="1" smtClean="0"/>
              <a:t>set_x</a:t>
            </a:r>
            <a:r>
              <a:rPr lang="en-US" dirty="0" smtClean="0"/>
              <a:t>(double </a:t>
            </a:r>
            <a:r>
              <a:rPr lang="en-US" dirty="0" err="1" smtClean="0"/>
              <a:t>init_x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set_y</a:t>
            </a:r>
            <a:r>
              <a:rPr lang="en-US" dirty="0" smtClean="0"/>
              <a:t>(double </a:t>
            </a:r>
            <a:r>
              <a:rPr lang="en-US" dirty="0" err="1" smtClean="0"/>
              <a:t>init_y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	double x;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3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default values in the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point(double x=0, double y=0); //use default constructor, default values as parameters</a:t>
            </a:r>
          </a:p>
          <a:p>
            <a:pPr marL="0" indent="0">
              <a:buNone/>
            </a:pPr>
            <a:r>
              <a:rPr lang="en-US" dirty="0" smtClean="0"/>
              <a:t>	point(double </a:t>
            </a:r>
            <a:r>
              <a:rPr lang="en-US" dirty="0" err="1" smtClean="0"/>
              <a:t>init_x</a:t>
            </a:r>
            <a:r>
              <a:rPr lang="en-US" dirty="0" smtClean="0"/>
              <a:t>, double </a:t>
            </a:r>
            <a:r>
              <a:rPr lang="en-US" dirty="0" err="1" smtClean="0"/>
              <a:t>init_y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get_x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void </a:t>
            </a:r>
            <a:r>
              <a:rPr lang="en-US" dirty="0" err="1" smtClean="0"/>
              <a:t>set_x</a:t>
            </a:r>
            <a:r>
              <a:rPr lang="en-US" dirty="0" smtClean="0"/>
              <a:t>(double </a:t>
            </a:r>
            <a:r>
              <a:rPr lang="en-US" dirty="0" err="1" smtClean="0"/>
              <a:t>init_x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set_y</a:t>
            </a:r>
            <a:r>
              <a:rPr lang="en-US" dirty="0" smtClean="0"/>
              <a:t>(double </a:t>
            </a:r>
            <a:r>
              <a:rPr lang="en-US" dirty="0" err="1" smtClean="0"/>
              <a:t>init_y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	double x;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3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parameter names with </a:t>
            </a:r>
            <a:r>
              <a:rPr lang="en-US" i="1" dirty="0" smtClean="0"/>
              <a:t>this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{public:</a:t>
            </a:r>
          </a:p>
          <a:p>
            <a:pPr marL="0" indent="0">
              <a:buNone/>
            </a:pPr>
            <a:r>
              <a:rPr lang="en-US" dirty="0" smtClean="0"/>
              <a:t>	point(double x=0, double y=0);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point(double x, double y); //use the same variable name BUT we will also need this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get_x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i="1" dirty="0" smtClean="0">
                <a:solidFill>
                  <a:srgbClr val="FF0000"/>
                </a:solidFill>
              </a:rPr>
              <a:t>void </a:t>
            </a:r>
            <a:r>
              <a:rPr lang="en-US" i="1" dirty="0" err="1" smtClean="0">
                <a:solidFill>
                  <a:srgbClr val="FF0000"/>
                </a:solidFill>
              </a:rPr>
              <a:t>set_x</a:t>
            </a:r>
            <a:r>
              <a:rPr lang="en-US" i="1" dirty="0" smtClean="0">
                <a:solidFill>
                  <a:srgbClr val="FF0000"/>
                </a:solidFill>
              </a:rPr>
              <a:t>(double x); //ditto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             void </a:t>
            </a:r>
            <a:r>
              <a:rPr lang="en-US" i="1" dirty="0" err="1" smtClean="0">
                <a:solidFill>
                  <a:srgbClr val="FF0000"/>
                </a:solidFill>
              </a:rPr>
              <a:t>set_y</a:t>
            </a:r>
            <a:r>
              <a:rPr lang="en-US" i="1" dirty="0" smtClean="0">
                <a:solidFill>
                  <a:srgbClr val="FF0000"/>
                </a:solidFill>
              </a:rPr>
              <a:t>(double y); //ditto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	double x;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0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default constructor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392"/>
            <a:ext cx="9949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point(double x=0, double y=0){this-&gt;x =x; this-&gt;y=y;}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571" y="3298371"/>
            <a:ext cx="9154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 arguments are provided, x and y default to 0,otherwise, they take the value of the arguments. For example:</a:t>
            </a:r>
          </a:p>
          <a:p>
            <a:endParaRPr lang="en-US" dirty="0"/>
          </a:p>
          <a:p>
            <a:r>
              <a:rPr lang="en-US" dirty="0" smtClean="0"/>
              <a:t>In the main program,</a:t>
            </a:r>
          </a:p>
          <a:p>
            <a:r>
              <a:rPr lang="en-US" dirty="0" smtClean="0"/>
              <a:t>point p1(5,4); //x = 5, y=4</a:t>
            </a:r>
          </a:p>
          <a:p>
            <a:r>
              <a:rPr lang="en-US" dirty="0"/>
              <a:t>p</a:t>
            </a:r>
            <a:r>
              <a:rPr lang="en-US" dirty="0" smtClean="0"/>
              <a:t>oint p2; // x =0, y=0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5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inline functions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point(double x=0, double y=0){this-&gt;x =x; this-&gt;y=y;}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double </a:t>
            </a:r>
            <a:r>
              <a:rPr lang="en-US" i="1" dirty="0" err="1" smtClean="0">
                <a:solidFill>
                  <a:srgbClr val="FF0000"/>
                </a:solidFill>
              </a:rPr>
              <a:t>get_x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err="1" smtClean="0">
                <a:solidFill>
                  <a:srgbClr val="FF0000"/>
                </a:solidFill>
              </a:rPr>
              <a:t>const</a:t>
            </a:r>
            <a:r>
              <a:rPr lang="en-US" i="1" dirty="0" smtClean="0">
                <a:solidFill>
                  <a:srgbClr val="FF0000"/>
                </a:solidFill>
              </a:rPr>
              <a:t> {return x;}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double </a:t>
            </a:r>
            <a:r>
              <a:rPr lang="en-US" i="1" dirty="0" err="1" smtClean="0">
                <a:solidFill>
                  <a:srgbClr val="FF0000"/>
                </a:solidFill>
              </a:rPr>
              <a:t>get_y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err="1" smtClean="0">
                <a:solidFill>
                  <a:srgbClr val="FF0000"/>
                </a:solidFill>
              </a:rPr>
              <a:t>const</a:t>
            </a:r>
            <a:r>
              <a:rPr lang="en-US" i="1" dirty="0" smtClean="0">
                <a:solidFill>
                  <a:srgbClr val="FF0000"/>
                </a:solidFill>
              </a:rPr>
              <a:t> {return y;}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void </a:t>
            </a:r>
            <a:r>
              <a:rPr lang="en-US" i="1" dirty="0" err="1" smtClean="0">
                <a:solidFill>
                  <a:srgbClr val="FF0000"/>
                </a:solidFill>
              </a:rPr>
              <a:t>set_x</a:t>
            </a:r>
            <a:r>
              <a:rPr lang="en-US" i="1" dirty="0" smtClean="0">
                <a:solidFill>
                  <a:srgbClr val="FF0000"/>
                </a:solidFill>
              </a:rPr>
              <a:t>(double x){ this-&gt;x = x;}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void </a:t>
            </a:r>
            <a:r>
              <a:rPr lang="en-US" i="1" dirty="0" err="1" smtClean="0">
                <a:solidFill>
                  <a:srgbClr val="FF0000"/>
                </a:solidFill>
              </a:rPr>
              <a:t>set_y</a:t>
            </a:r>
            <a:r>
              <a:rPr lang="en-US" i="1" dirty="0" smtClean="0">
                <a:solidFill>
                  <a:srgbClr val="FF0000"/>
                </a:solidFill>
              </a:rPr>
              <a:t>(double y) {this-&gt;y = y;}</a:t>
            </a:r>
          </a:p>
          <a:p>
            <a:pPr marL="0" indent="0">
              <a:buNone/>
            </a:pPr>
            <a:r>
              <a:rPr lang="en-US" dirty="0" smtClean="0"/>
              <a:t>  private: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x,y</a:t>
            </a:r>
            <a:r>
              <a:rPr lang="en-US" dirty="0" smtClean="0"/>
              <a:t>; //compact declaration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1518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1029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CS 246</vt:lpstr>
      <vt:lpstr>Inheritance</vt:lpstr>
      <vt:lpstr>In-class exercise</vt:lpstr>
      <vt:lpstr>What is the difference in access?</vt:lpstr>
      <vt:lpstr>First, let’s improve the point class</vt:lpstr>
      <vt:lpstr>Use default values in the constructor</vt:lpstr>
      <vt:lpstr>Simplify parameter names with this</vt:lpstr>
      <vt:lpstr>Use default constructor</vt:lpstr>
      <vt:lpstr>Use inline functions  </vt:lpstr>
      <vt:lpstr>Next Steps…</vt:lpstr>
      <vt:lpstr>Now set up point.h to be a base class</vt:lpstr>
      <vt:lpstr>Modify point.h to add protected </vt:lpstr>
      <vt:lpstr>Does this change anything for an external program?</vt:lpstr>
      <vt:lpstr>Leave this for now…</vt:lpstr>
      <vt:lpstr>A word about function implementation</vt:lpstr>
      <vt:lpstr>Next problem…</vt:lpstr>
      <vt:lpstr>Circle class</vt:lpstr>
      <vt:lpstr>Create the circle class in point.h</vt:lpstr>
      <vt:lpstr>Now modify your main program to…</vt:lpstr>
      <vt:lpstr>Now change the access and test</vt:lpstr>
      <vt:lpstr>What about the protected members of the base class?</vt:lpstr>
      <vt:lpstr>Two more issues</vt:lpstr>
      <vt:lpstr>1.Use a different constructor to set values for the base class.</vt:lpstr>
      <vt:lpstr>2. How to modify the x,y coordinates?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244</dc:title>
  <dc:creator>Shermane Austin</dc:creator>
  <cp:lastModifiedBy>Shermane Austin</cp:lastModifiedBy>
  <cp:revision>19</cp:revision>
  <dcterms:created xsi:type="dcterms:W3CDTF">2014-04-03T15:31:52Z</dcterms:created>
  <dcterms:modified xsi:type="dcterms:W3CDTF">2014-09-16T20:49:05Z</dcterms:modified>
</cp:coreProperties>
</file>