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78" r:id="rId1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3399"/>
  </p:normalViewPr>
  <p:slideViewPr>
    <p:cSldViewPr>
      <p:cViewPr varScale="1">
        <p:scale>
          <a:sx n="47" d="100"/>
          <a:sy n="47" d="100"/>
        </p:scale>
        <p:origin x="3032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12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2641600"/>
            <a:ext cx="5829300" cy="5486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35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2846A-6137-42F6-A608-706B7ECFB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8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4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1B17-751A-4CB8-B53B-04AF79F7D561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9D46-164E-44FB-8D71-736569353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Two-Dimensional Data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Class of 5 students</a:t>
            </a:r>
          </a:p>
          <a:p>
            <a:r>
              <a:rPr lang="en-US" smtClean="0"/>
              <a:t>Each student has 3 test scores</a:t>
            </a:r>
          </a:p>
          <a:p>
            <a:r>
              <a:rPr lang="en-US" smtClean="0"/>
              <a:t>Store this information in a two-dimensional array</a:t>
            </a:r>
          </a:p>
          <a:p>
            <a:r>
              <a:rPr lang="en-US" smtClean="0"/>
              <a:t>First dimension: which student 0, 1, 2, 3 or 4</a:t>
            </a:r>
          </a:p>
          <a:p>
            <a:r>
              <a:rPr lang="en-US" smtClean="0"/>
              <a:t>Second dimension: which test score 0, 1, or 2</a:t>
            </a:r>
          </a:p>
        </p:txBody>
      </p:sp>
    </p:spTree>
    <p:extLst>
      <p:ext uri="{BB962C8B-B14F-4D97-AF65-F5344CB8AC3E}">
        <p14:creationId xmlns:p14="http://schemas.microsoft.com/office/powerpoint/2010/main" val="1158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133600"/>
            <a:ext cx="6350000" cy="6707188"/>
          </a:xfrm>
        </p:spPr>
        <p:txBody>
          <a:bodyPr/>
          <a:lstStyle/>
          <a:p>
            <a:pPr>
              <a:buFontTx/>
              <a:buNone/>
            </a:pP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Write a function that prints out the elements in a 2-D array (as they appear in the matrix)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5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1004887"/>
          </a:xfrm>
        </p:spPr>
        <p:txBody>
          <a:bodyPr/>
          <a:lstStyle/>
          <a:p>
            <a:r>
              <a:rPr lang="en-US" smtClean="0"/>
              <a:t>Exercise: print 2-D array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752600"/>
            <a:ext cx="6781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printArray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matrix[][])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for(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0;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</a:t>
            </a:r>
            <a:r>
              <a:rPr lang="en-US" sz="1800" b="1" dirty="0" err="1" smtClean="0">
                <a:latin typeface="Courier New" pitchFamily="49" charset="0"/>
              </a:rPr>
              <a:t>matrix.length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{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for(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j = 0; j &lt; matrix[0].length; j++)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(matrix[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][j] &lt;&lt; ” “);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	  </a:t>
            </a:r>
            <a:r>
              <a:rPr lang="en-US" sz="1800" b="1" dirty="0" err="1" smtClean="0">
                <a:latin typeface="Courier New" pitchFamily="49" charset="0"/>
              </a:rPr>
              <a:t>cout</a:t>
            </a:r>
            <a:r>
              <a:rPr lang="en-US" sz="1800" b="1" dirty="0" smtClean="0">
                <a:latin typeface="Courier New" pitchFamily="49" charset="0"/>
              </a:rPr>
              <a:t> &lt;&lt; </a:t>
            </a:r>
            <a:r>
              <a:rPr lang="en-US" sz="1800" b="1" dirty="0" err="1" smtClean="0">
                <a:latin typeface="Courier New" pitchFamily="49" charset="0"/>
              </a:rPr>
              <a:t>endl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318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6350000" cy="7469188"/>
          </a:xfrm>
        </p:spPr>
        <p:txBody>
          <a:bodyPr/>
          <a:lstStyle/>
          <a:p>
            <a:pPr>
              <a:buFontTx/>
              <a:buNone/>
            </a:pPr>
            <a:endParaRPr lang="en-US" sz="2000" dirty="0" smtClean="0">
              <a:latin typeface="Courier New" pitchFamily="49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Write a function that returns the maximum element in a 2-D array.</a:t>
            </a:r>
          </a:p>
          <a:p>
            <a:r>
              <a:rPr lang="en-US" dirty="0" smtClean="0">
                <a:latin typeface="Times New Roman" pitchFamily="18" charset="0"/>
              </a:rPr>
              <a:t>Things work pretty much the same way with 3-D arrays (and 4-D and …)</a:t>
            </a:r>
          </a:p>
          <a:p>
            <a:pPr>
              <a:buFont typeface="Arial" pitchFamily="34" charset="0"/>
              <a:buNone/>
            </a:pPr>
            <a:endParaRPr lang="en-US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08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find maximum</a:t>
            </a:r>
            <a:br>
              <a:rPr lang="en-US" smtClean="0"/>
            </a:br>
            <a:r>
              <a:rPr lang="en-US" smtClean="0"/>
              <a:t>in a 2D array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438400"/>
            <a:ext cx="67818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findMax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matrix[][COLS],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r,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c)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max = matrix[0][0];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for(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= 0;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 &lt; r; 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for(</a:t>
            </a:r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j = 0; j &lt; c; j++)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if ( matrix[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][j] &gt; max)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   max = matrix[</a:t>
            </a:r>
            <a:r>
              <a:rPr lang="en-US" sz="2000" b="1" dirty="0" err="1" smtClean="0">
                <a:latin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</a:rPr>
              <a:t>][j];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return max;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5864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2D arrays of the same dimensions, write a function, add, that adds the elements by row and column and stores them in a third 2D array of the same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3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3" y="143742"/>
            <a:ext cx="6172200" cy="1524000"/>
          </a:xfrm>
        </p:spPr>
        <p:txBody>
          <a:bodyPr/>
          <a:lstStyle/>
          <a:p>
            <a:r>
              <a:rPr lang="en-US" dirty="0" smtClean="0"/>
              <a:t>Addition example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9600" y="2209800"/>
            <a:ext cx="179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 startAt="2"/>
            </a:pPr>
            <a:r>
              <a:rPr lang="en-US" sz="2800" dirty="0" smtClean="0"/>
              <a:t>15      7</a:t>
            </a:r>
          </a:p>
          <a:p>
            <a:r>
              <a:rPr lang="en-US" sz="2800" dirty="0" smtClean="0"/>
              <a:t>3      4       9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4191000" y="2209800"/>
            <a:ext cx="16321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2800" dirty="0" smtClean="0"/>
              <a:t>5    12</a:t>
            </a:r>
          </a:p>
          <a:p>
            <a:r>
              <a:rPr lang="en-US" sz="2800" dirty="0" smtClean="0"/>
              <a:t>7    8       2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1429" y="5257800"/>
            <a:ext cx="17716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lain" startAt="3"/>
            </a:pPr>
            <a:r>
              <a:rPr lang="en-US" sz="2800" dirty="0" smtClean="0"/>
              <a:t>20   19</a:t>
            </a:r>
          </a:p>
          <a:p>
            <a:r>
              <a:rPr lang="en-US" sz="2800" dirty="0" smtClean="0"/>
              <a:t>10   12   11</a:t>
            </a:r>
            <a:endParaRPr lang="en-US" sz="28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66800" y="2209800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28800" y="2209800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1"/>
          </p:cNvCxnSpPr>
          <p:nvPr/>
        </p:nvCxnSpPr>
        <p:spPr>
          <a:xfrm flipV="1">
            <a:off x="609600" y="2686853"/>
            <a:ext cx="17956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572000" y="2209800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81600" y="2209800"/>
            <a:ext cx="0" cy="85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1"/>
          </p:cNvCxnSpPr>
          <p:nvPr/>
        </p:nvCxnSpPr>
        <p:spPr>
          <a:xfrm flipV="1">
            <a:off x="4191000" y="2686853"/>
            <a:ext cx="16321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0" idx="1"/>
            <a:endCxn id="40" idx="3"/>
          </p:cNvCxnSpPr>
          <p:nvPr/>
        </p:nvCxnSpPr>
        <p:spPr>
          <a:xfrm>
            <a:off x="2391429" y="5734854"/>
            <a:ext cx="177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819400" y="5257800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05200" y="5257800"/>
            <a:ext cx="0" cy="95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price changes over the past 6 months:</a:t>
            </a:r>
          </a:p>
          <a:p>
            <a:pPr marL="0" indent="0">
              <a:buNone/>
            </a:pPr>
            <a:r>
              <a:rPr lang="en-US" dirty="0" smtClean="0"/>
              <a:t>9/2   4780</a:t>
            </a:r>
          </a:p>
          <a:p>
            <a:pPr marL="0" indent="0">
              <a:buNone/>
            </a:pPr>
            <a:r>
              <a:rPr lang="en-US" dirty="0" smtClean="0"/>
              <a:t>10/2  4318</a:t>
            </a:r>
          </a:p>
          <a:p>
            <a:pPr marL="0" indent="0">
              <a:buNone/>
            </a:pPr>
            <a:r>
              <a:rPr lang="en-US" dirty="0" smtClean="0"/>
              <a:t>11/2  6253</a:t>
            </a:r>
          </a:p>
          <a:p>
            <a:pPr marL="0" indent="0">
              <a:buNone/>
            </a:pPr>
            <a:r>
              <a:rPr lang="en-US" dirty="0" smtClean="0"/>
              <a:t>12/2  10357</a:t>
            </a:r>
          </a:p>
          <a:p>
            <a:pPr marL="0" indent="0">
              <a:buNone/>
            </a:pPr>
            <a:r>
              <a:rPr lang="en-US" dirty="0" smtClean="0"/>
              <a:t>1 / 2   13672</a:t>
            </a:r>
          </a:p>
          <a:p>
            <a:pPr marL="0" indent="0">
              <a:buNone/>
            </a:pPr>
            <a:r>
              <a:rPr lang="en-US" dirty="0" smtClean="0"/>
              <a:t>2/2     9641</a:t>
            </a:r>
          </a:p>
        </p:txBody>
      </p:sp>
    </p:spTree>
    <p:extLst>
      <p:ext uri="{BB962C8B-B14F-4D97-AF65-F5344CB8AC3E}">
        <p14:creationId xmlns:p14="http://schemas.microsoft.com/office/powerpoint/2010/main" val="201569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2D matrix to show the % change in Bitcoin from month to month.</a:t>
            </a:r>
          </a:p>
          <a:p>
            <a:r>
              <a:rPr lang="en-US" dirty="0" smtClean="0"/>
              <a:t>Rows – represent each month (assume from 0 to 5, i.e.</a:t>
            </a:r>
          </a:p>
          <a:p>
            <a:r>
              <a:rPr lang="en-US" dirty="0" smtClean="0"/>
              <a:t>Rows: 9/2 is 0, 10/2 is 1,  11/2 is 3, etc.</a:t>
            </a:r>
          </a:p>
          <a:p>
            <a:r>
              <a:rPr lang="en-US" dirty="0" smtClean="0"/>
              <a:t>Columns (just two) – price and percent change</a:t>
            </a:r>
          </a:p>
          <a:p>
            <a:r>
              <a:rPr lang="en-US" dirty="0" smtClean="0"/>
              <a:t>Write a program using the 2D matrix above to </a:t>
            </a:r>
            <a:r>
              <a:rPr lang="en-US" dirty="0" err="1" smtClean="0"/>
              <a:t>calulate</a:t>
            </a:r>
            <a:r>
              <a:rPr lang="en-US" dirty="0" smtClean="0"/>
              <a:t> the % change in price from month to month (note: for 10/2, it is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a 2D Array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Give a second pair of square brackets to tell C++ you want a 2D array</a:t>
            </a:r>
          </a:p>
          <a:p>
            <a:endParaRPr lang="en-US" smtClean="0"/>
          </a:p>
          <a:p>
            <a:r>
              <a:rPr lang="en-US" smtClean="0"/>
              <a:t>Example: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int grades[5][3];</a:t>
            </a:r>
          </a:p>
        </p:txBody>
      </p:sp>
    </p:spTree>
    <p:extLst>
      <p:ext uri="{BB962C8B-B14F-4D97-AF65-F5344CB8AC3E}">
        <p14:creationId xmlns:p14="http://schemas.microsoft.com/office/powerpoint/2010/main" val="474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2D Array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76400"/>
            <a:ext cx="6172200" cy="7162800"/>
          </a:xfrm>
        </p:spPr>
        <p:txBody>
          <a:bodyPr/>
          <a:lstStyle/>
          <a:p>
            <a:r>
              <a:rPr lang="en-US" sz="2800" smtClean="0"/>
              <a:t>Create array elements by telling how many ROWS and COLUMNS</a:t>
            </a:r>
          </a:p>
          <a:p>
            <a:endParaRPr lang="en-US" sz="2800" smtClean="0"/>
          </a:p>
          <a:p>
            <a:r>
              <a:rPr lang="en-US" sz="2800" smtClean="0"/>
              <a:t>Example:</a:t>
            </a:r>
          </a:p>
          <a:p>
            <a:pPr>
              <a:buFontTx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Courier New" pitchFamily="49" charset="0"/>
              </a:rPr>
              <a:t>int grades[5][3];</a:t>
            </a:r>
          </a:p>
          <a:p>
            <a:pPr>
              <a:buFontTx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grades is a two-dimensional array, with 5 rows and 3 columns.</a:t>
            </a:r>
          </a:p>
          <a:p>
            <a:pPr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One row for each student.  One column for each test.</a:t>
            </a:r>
          </a:p>
          <a:p>
            <a:pPr>
              <a:buFontTx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C++ arrays are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row major,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which means that we always refer to the row first.</a:t>
            </a: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7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Initializing Elements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76400"/>
            <a:ext cx="5829300" cy="67056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// First student scores</a:t>
            </a: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grades[0][0] = 78;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grades[0][1] = 83;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>
                <a:latin typeface="Courier New" pitchFamily="49" charset="0"/>
              </a:rPr>
              <a:t>grades[0][2] = 82;</a:t>
            </a:r>
          </a:p>
          <a:p>
            <a:pPr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/>
              <a:t>Write assignment statements to fill-in the rest of the array.</a:t>
            </a:r>
          </a:p>
        </p:txBody>
      </p:sp>
    </p:spTree>
    <p:extLst>
      <p:ext uri="{BB962C8B-B14F-4D97-AF65-F5344CB8AC3E}">
        <p14:creationId xmlns:p14="http://schemas.microsoft.com/office/powerpoint/2010/main" val="14502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12800"/>
            <a:ext cx="6553200" cy="1524000"/>
          </a:xfrm>
        </p:spPr>
        <p:txBody>
          <a:bodyPr/>
          <a:lstStyle/>
          <a:p>
            <a:r>
              <a:rPr lang="en-US" smtClean="0"/>
              <a:t>Declare &amp; Create &amp; Initialize Short Cut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641600"/>
            <a:ext cx="6248400" cy="5486400"/>
          </a:xfrm>
        </p:spPr>
        <p:txBody>
          <a:bodyPr/>
          <a:lstStyle/>
          <a:p>
            <a:r>
              <a:rPr lang="en-US" smtClean="0"/>
              <a:t>Example: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int grades[5][3] = 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{ { 78, 83, 82 },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{ 90, 88, 94 },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{ 71, 73, 78 },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{ 97, 96, 95 },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{ 89, 93, 90 } };</a:t>
            </a:r>
          </a:p>
          <a:p>
            <a:pPr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mtClean="0"/>
              <a:t>A Two-D Array is an array of arrays.</a:t>
            </a:r>
          </a:p>
          <a:p>
            <a:pPr>
              <a:buFontTx/>
              <a:buNone/>
            </a:pPr>
            <a:r>
              <a:rPr lang="en-US" smtClean="0"/>
              <a:t>Each row is itself a One-D array.</a:t>
            </a:r>
          </a:p>
        </p:txBody>
      </p:sp>
    </p:spTree>
    <p:extLst>
      <p:ext uri="{BB962C8B-B14F-4D97-AF65-F5344CB8AC3E}">
        <p14:creationId xmlns:p14="http://schemas.microsoft.com/office/powerpoint/2010/main" val="126249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5829300" cy="1524000"/>
          </a:xfrm>
        </p:spPr>
        <p:txBody>
          <a:bodyPr/>
          <a:lstStyle/>
          <a:p>
            <a:r>
              <a:rPr lang="en-US" smtClean="0"/>
              <a:t>Row, Column Indices</a:t>
            </a:r>
          </a:p>
        </p:txBody>
      </p:sp>
      <p:graphicFrame>
        <p:nvGraphicFramePr>
          <p:cNvPr id="25603" name="Group 3"/>
          <p:cNvGraphicFramePr>
            <a:graphicFrameLocks noGrp="1"/>
          </p:cNvGraphicFramePr>
          <p:nvPr>
            <p:ph idx="1"/>
          </p:nvPr>
        </p:nvGraphicFramePr>
        <p:xfrm>
          <a:off x="1428750" y="1981200"/>
          <a:ext cx="4895850" cy="4572000"/>
        </p:xfrm>
        <a:graphic>
          <a:graphicData uri="http://schemas.openxmlformats.org/drawingml/2006/table">
            <a:tbl>
              <a:tblPr/>
              <a:tblGrid>
                <a:gridCol w="1631950"/>
                <a:gridCol w="1631950"/>
                <a:gridCol w="16319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09600" y="7010400"/>
            <a:ext cx="5867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Give both the ROW and COLUMN indices to pick out an individual element.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The fourth student’s third test score is at ROW 3, COLUMN 2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762000" y="1951038"/>
            <a:ext cx="5334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sz="4400"/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 b="1" u="sng">
                <a:solidFill>
                  <a:srgbClr val="FF0000"/>
                </a:solidFill>
              </a:rPr>
              <a:t>3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/>
              <a:t>4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133600" y="1371600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/>
              <a:t>0	    1		   </a:t>
            </a:r>
            <a:r>
              <a:rPr lang="en-US" sz="3600" b="1" u="sng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69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2000" smtClean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6629400" cy="83820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sz="2400" smtClean="0">
                <a:latin typeface="Times New Roman" pitchFamily="18" charset="0"/>
              </a:rPr>
              <a:t>What are the elements of the array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sz="2400" smtClean="0">
                <a:latin typeface="Times New Roman" pitchFamily="18" charset="0"/>
              </a:rPr>
              <a:t>?</a:t>
            </a:r>
          </a:p>
          <a:p>
            <a:pPr>
              <a:buFontTx/>
              <a:buNone/>
            </a:pPr>
            <a:r>
              <a:rPr lang="en-US" sz="2400" smtClean="0">
                <a:latin typeface="Courier"/>
              </a:rPr>
              <a:t>int table[3][4];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x = 1;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for  (row = 0; row &lt; 3; row++)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 for  (col = 0; col &lt; 4; col++)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 {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table[row][col] = x;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      x++;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     } //for col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				</a:t>
            </a: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				column</a:t>
            </a:r>
          </a:p>
          <a:p>
            <a:pPr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smtClean="0">
                <a:latin typeface="Courier New" pitchFamily="49" charset="0"/>
              </a:rPr>
              <a:t>row</a:t>
            </a:r>
          </a:p>
        </p:txBody>
      </p:sp>
      <p:graphicFrame>
        <p:nvGraphicFramePr>
          <p:cNvPr id="5734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002411"/>
              </p:ext>
            </p:extLst>
          </p:nvPr>
        </p:nvGraphicFramePr>
        <p:xfrm>
          <a:off x="1981200" y="6022975"/>
          <a:ext cx="395446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4879923" imgH="2904125" progId="Word.Document.8">
                  <p:embed/>
                </p:oleObj>
              </mc:Choice>
              <mc:Fallback>
                <p:oleObj name="Document" r:id="rId3" imgW="4879923" imgH="290412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22975"/>
                        <a:ext cx="395446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3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Average Overall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41600"/>
            <a:ext cx="6172200" cy="5486400"/>
          </a:xfrm>
        </p:spPr>
        <p:txBody>
          <a:bodyPr/>
          <a:lstStyle/>
          <a:p>
            <a:r>
              <a:rPr lang="en-US" smtClean="0"/>
              <a:t>Find the average test score of all students’ test scores.</a:t>
            </a:r>
          </a:p>
          <a:p>
            <a:endParaRPr lang="en-US" sz="2000" smtClean="0">
              <a:latin typeface="Courier New" pitchFamily="49" charset="0"/>
            </a:endParaRPr>
          </a:p>
          <a:p>
            <a:r>
              <a:rPr lang="en-US" smtClean="0"/>
              <a:t>Use </a:t>
            </a:r>
            <a:r>
              <a:rPr lang="en-US" b="1" smtClean="0">
                <a:latin typeface="Courier New" pitchFamily="49" charset="0"/>
              </a:rPr>
              <a:t>rows </a:t>
            </a:r>
            <a:r>
              <a:rPr lang="en-US" smtClean="0"/>
              <a:t>to tell you how many rows in the 2D array.</a:t>
            </a:r>
          </a:p>
          <a:p>
            <a:endParaRPr lang="en-US" smtClean="0"/>
          </a:p>
          <a:p>
            <a:r>
              <a:rPr lang="en-US" smtClean="0"/>
              <a:t>Use </a:t>
            </a:r>
            <a:r>
              <a:rPr lang="en-US" b="1" smtClean="0">
                <a:latin typeface="Courier New" pitchFamily="49" charset="0"/>
              </a:rPr>
              <a:t>cols </a:t>
            </a:r>
            <a:r>
              <a:rPr lang="en-US" smtClean="0"/>
              <a:t>to tell you how many columns in the 2D array.</a:t>
            </a:r>
          </a:p>
          <a:p>
            <a:endParaRPr lang="en-US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Exercise: Average Overall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641600"/>
            <a:ext cx="67818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sum = 0;</a:t>
            </a: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for(int r = 0; r &lt; rows; r++)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for(int c = 0; c &lt; cols; c++)</a:t>
            </a: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 sum = sum + grades[r][c];</a:t>
            </a:r>
          </a:p>
          <a:p>
            <a:pPr>
              <a:buFontTx/>
              <a:buNone/>
            </a:pPr>
            <a:endParaRPr lang="en-US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int avg = sum / (rows*cols);</a:t>
            </a: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6925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790</Words>
  <Application>Microsoft Macintosh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Courier</vt:lpstr>
      <vt:lpstr>Arial</vt:lpstr>
      <vt:lpstr>Calibri</vt:lpstr>
      <vt:lpstr>Courier New</vt:lpstr>
      <vt:lpstr>Times New Roman</vt:lpstr>
      <vt:lpstr>Office Theme</vt:lpstr>
      <vt:lpstr>Document</vt:lpstr>
      <vt:lpstr>Two-Dimensional Data</vt:lpstr>
      <vt:lpstr>Declaring a 2D Array</vt:lpstr>
      <vt:lpstr>Creating a 2D Array</vt:lpstr>
      <vt:lpstr>Initializing Elements</vt:lpstr>
      <vt:lpstr>Declare &amp; Create &amp; Initialize Short Cut</vt:lpstr>
      <vt:lpstr>Row, Column Indices</vt:lpstr>
      <vt:lpstr> </vt:lpstr>
      <vt:lpstr>Exercise: Average Overall</vt:lpstr>
      <vt:lpstr>Exercise: Average Overall</vt:lpstr>
      <vt:lpstr> </vt:lpstr>
      <vt:lpstr>Exercise: print 2-D array</vt:lpstr>
      <vt:lpstr> </vt:lpstr>
      <vt:lpstr>Exercise: find maximum in a 2D array </vt:lpstr>
      <vt:lpstr>Matrix addition</vt:lpstr>
      <vt:lpstr>Addition example</vt:lpstr>
      <vt:lpstr>Bitcoin exercise</vt:lpstr>
      <vt:lpstr>Bitcoin-2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Shermane Austin</cp:lastModifiedBy>
  <cp:revision>11</cp:revision>
  <dcterms:created xsi:type="dcterms:W3CDTF">2013-01-08T14:59:02Z</dcterms:created>
  <dcterms:modified xsi:type="dcterms:W3CDTF">2018-02-08T19:57:07Z</dcterms:modified>
</cp:coreProperties>
</file>