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12" r:id="rId52"/>
    <p:sldId id="306" r:id="rId53"/>
    <p:sldId id="307" r:id="rId54"/>
    <p:sldId id="308" r:id="rId55"/>
    <p:sldId id="309" r:id="rId56"/>
    <p:sldId id="310" r:id="rId57"/>
    <p:sldId id="311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72"/>
    <p:restoredTop sz="94375"/>
  </p:normalViewPr>
  <p:slideViewPr>
    <p:cSldViewPr snapToGrid="0" snapToObjects="1">
      <p:cViewPr varScale="1">
        <p:scale>
          <a:sx n="68" d="100"/>
          <a:sy n="68" d="100"/>
        </p:scale>
        <p:origin x="1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98FA8-2235-494A-9743-2E00E440EDDE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A250C-00C5-AF42-80F3-215C1199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</a:pPr>
            <a:fld id="{3C63EB39-5896-0B4D-8B20-10ECF3887F2B}" type="slidenum">
              <a:rPr lang="en-CA" altLang="en-US">
                <a:latin typeface="Arial" charset="0"/>
                <a:ea typeface="Arial" charset="0"/>
                <a:cs typeface="Arial" charset="0"/>
              </a:rPr>
              <a:pPr>
                <a:spcBef>
                  <a:spcPct val="0"/>
                </a:spcBef>
              </a:pPr>
              <a:t>7</a:t>
            </a:fld>
            <a:endParaRPr lang="en-CA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26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574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643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2367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7567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895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</a:pPr>
            <a:fld id="{E17FEA59-666B-2D40-AC7A-D23AF1190219}" type="slidenum">
              <a:rPr lang="en-CA" altLang="en-US">
                <a:latin typeface="Arial" charset="0"/>
                <a:ea typeface="Arial" charset="0"/>
                <a:cs typeface="Arial" charset="0"/>
              </a:rPr>
              <a:pPr>
                <a:spcBef>
                  <a:spcPct val="0"/>
                </a:spcBef>
              </a:pPr>
              <a:t>43</a:t>
            </a:fld>
            <a:endParaRPr lang="en-CA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3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</a:pPr>
            <a:fld id="{136B4C3B-07C1-8244-956B-3A26706E5AD5}" type="slidenum">
              <a:rPr lang="en-CA" altLang="en-US">
                <a:latin typeface="Arial" charset="0"/>
                <a:ea typeface="Arial" charset="0"/>
                <a:cs typeface="Arial" charset="0"/>
              </a:rPr>
              <a:pPr>
                <a:spcBef>
                  <a:spcPct val="0"/>
                </a:spcBef>
              </a:pPr>
              <a:t>47</a:t>
            </a:fld>
            <a:endParaRPr lang="en-CA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7756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</a:pPr>
            <a:fld id="{4E7163EE-9D85-2049-9523-1A45E05C6A3B}" type="slidenum">
              <a:rPr lang="en-CA" altLang="en-US">
                <a:latin typeface="Arial" charset="0"/>
                <a:ea typeface="Arial" charset="0"/>
                <a:cs typeface="Arial" charset="0"/>
              </a:rPr>
              <a:pPr>
                <a:spcBef>
                  <a:spcPct val="0"/>
                </a:spcBef>
              </a:pPr>
              <a:t>48</a:t>
            </a:fld>
            <a:endParaRPr lang="en-CA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065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45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</a:pPr>
            <a:fld id="{D3185AAE-20E9-5D4E-9D91-75F0428E7D66}" type="slidenum">
              <a:rPr lang="en-CA" altLang="en-US">
                <a:latin typeface="Arial" charset="0"/>
                <a:ea typeface="Arial" charset="0"/>
                <a:cs typeface="Arial" charset="0"/>
              </a:rPr>
              <a:pPr>
                <a:spcBef>
                  <a:spcPct val="0"/>
                </a:spcBef>
              </a:pPr>
              <a:t>49</a:t>
            </a:fld>
            <a:endParaRPr lang="en-CA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36961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</a:pPr>
            <a:fld id="{7984FE78-50DA-084F-8584-271019EE9D9A}" type="slidenum">
              <a:rPr lang="en-CA" altLang="en-US">
                <a:latin typeface="Arial" charset="0"/>
                <a:ea typeface="Arial" charset="0"/>
                <a:cs typeface="Arial" charset="0"/>
              </a:rPr>
              <a:pPr>
                <a:spcBef>
                  <a:spcPct val="0"/>
                </a:spcBef>
              </a:pPr>
              <a:t>50</a:t>
            </a:fld>
            <a:endParaRPr lang="en-CA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77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2193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</a:pPr>
            <a:fld id="{F28B6CA9-F9D0-0D4D-86CE-70EBC1EE1B97}" type="slidenum">
              <a:rPr lang="en-CA" altLang="en-US">
                <a:latin typeface="Arial" charset="0"/>
                <a:ea typeface="Arial" charset="0"/>
                <a:cs typeface="Arial" charset="0"/>
              </a:rPr>
              <a:pPr>
                <a:spcBef>
                  <a:spcPct val="0"/>
                </a:spcBef>
              </a:pPr>
              <a:t>8</a:t>
            </a:fld>
            <a:endParaRPr lang="en-CA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315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775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</a:pPr>
            <a:fld id="{D8B2AA11-EF96-BC46-9DE4-5DC722AE8E50}" type="slidenum">
              <a:rPr lang="en-CA" altLang="en-US">
                <a:latin typeface="Arial" charset="0"/>
                <a:ea typeface="Arial" charset="0"/>
                <a:cs typeface="Arial" charset="0"/>
              </a:rPr>
              <a:pPr>
                <a:spcBef>
                  <a:spcPct val="0"/>
                </a:spcBef>
              </a:pPr>
              <a:t>9</a:t>
            </a:fld>
            <a:endParaRPr lang="en-CA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38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193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700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178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802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0247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860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9795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BB1B-B2CA-5E47-B3D2-F260D3C7A315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C44-4059-A74D-A803-50E5889E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0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BB1B-B2CA-5E47-B3D2-F260D3C7A315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C44-4059-A74D-A803-50E5889E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6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BB1B-B2CA-5E47-B3D2-F260D3C7A315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C44-4059-A74D-A803-50E5889E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57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BB1B-B2CA-5E47-B3D2-F260D3C7A315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C44-4059-A74D-A803-50E5889E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1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BB1B-B2CA-5E47-B3D2-F260D3C7A315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C44-4059-A74D-A803-50E5889E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6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BB1B-B2CA-5E47-B3D2-F260D3C7A315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C44-4059-A74D-A803-50E5889E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3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BB1B-B2CA-5E47-B3D2-F260D3C7A315}" type="datetimeFigureOut">
              <a:rPr lang="en-US" smtClean="0"/>
              <a:t>3/8/18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C44-4059-A74D-A803-50E5889E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1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BB1B-B2CA-5E47-B3D2-F260D3C7A315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C44-4059-A74D-A803-50E5889E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BB1B-B2CA-5E47-B3D2-F260D3C7A315}" type="datetimeFigureOut">
              <a:rPr lang="en-US" smtClean="0"/>
              <a:t>3/8/18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C44-4059-A74D-A803-50E5889E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2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BB1B-B2CA-5E47-B3D2-F260D3C7A315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C44-4059-A74D-A803-50E5889E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7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BB1B-B2CA-5E47-B3D2-F260D3C7A315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C44-4059-A74D-A803-50E5889E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1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DBB1B-B2CA-5E47-B3D2-F260D3C7A315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8CC44-4059-A74D-A803-50E5889E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 – Inheritance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246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33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 Access Specifiers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946275"/>
            <a:ext cx="8075613" cy="3741738"/>
          </a:xfrm>
        </p:spPr>
        <p:txBody>
          <a:bodyPr/>
          <a:lstStyle/>
          <a:p>
            <a:pPr marL="609600" indent="-609600">
              <a:buClr>
                <a:schemeClr val="tx1"/>
              </a:buClr>
              <a:buFontTx/>
              <a:buAutoNum type="arabicParenR"/>
            </a:pPr>
            <a:r>
              <a:rPr lang="en-US" altLang="en-US" dirty="0">
                <a:latin typeface="Courier New" charset="0"/>
              </a:rPr>
              <a:t>public</a:t>
            </a:r>
            <a:r>
              <a:rPr lang="en-US" altLang="en-US" dirty="0"/>
              <a:t> – object of derived class can be treated as object of base class (not vice-versa)</a:t>
            </a:r>
          </a:p>
          <a:p>
            <a:pPr marL="609600" indent="-609600">
              <a:buClr>
                <a:schemeClr val="tx1"/>
              </a:buClr>
              <a:buFontTx/>
              <a:buAutoNum type="arabicParenR"/>
            </a:pPr>
            <a:r>
              <a:rPr lang="en-US" altLang="en-US" dirty="0">
                <a:latin typeface="Courier New" charset="0"/>
              </a:rPr>
              <a:t>protected</a:t>
            </a:r>
            <a:r>
              <a:rPr lang="en-US" altLang="en-US" dirty="0"/>
              <a:t> – more restrictive than </a:t>
            </a:r>
            <a:r>
              <a:rPr lang="en-US" altLang="en-US" dirty="0">
                <a:latin typeface="Courier New" charset="0"/>
              </a:rPr>
              <a:t>public</a:t>
            </a:r>
            <a:r>
              <a:rPr lang="en-US" altLang="en-US" dirty="0"/>
              <a:t>, but </a:t>
            </a:r>
            <a:r>
              <a:rPr lang="en-US" altLang="en-US" b="1" dirty="0">
                <a:solidFill>
                  <a:srgbClr val="FF0000"/>
                </a:solidFill>
              </a:rPr>
              <a:t>allows derived classes to know details of parents</a:t>
            </a:r>
          </a:p>
          <a:p>
            <a:pPr marL="609600" indent="-609600">
              <a:buClr>
                <a:schemeClr val="tx1"/>
              </a:buClr>
              <a:buFontTx/>
              <a:buAutoNum type="arabicParenR"/>
            </a:pPr>
            <a:r>
              <a:rPr lang="en-US" altLang="en-US" dirty="0">
                <a:latin typeface="Courier New" charset="0"/>
              </a:rPr>
              <a:t>private</a:t>
            </a:r>
            <a:r>
              <a:rPr lang="en-US" altLang="en-US" dirty="0"/>
              <a:t> – prevents objects of derived class from being treated as objects of base class.</a:t>
            </a:r>
          </a:p>
        </p:txBody>
      </p:sp>
    </p:spTree>
    <p:extLst>
      <p:ext uri="{BB962C8B-B14F-4D97-AF65-F5344CB8AC3E}">
        <p14:creationId xmlns:p14="http://schemas.microsoft.com/office/powerpoint/2010/main" val="10627588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F084F55-32F9-8F42-B538-C00BB02068AC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23940" name="Rectangle 36"/>
          <p:cNvSpPr>
            <a:spLocks noChangeArrowheads="1"/>
          </p:cNvSpPr>
          <p:nvPr/>
        </p:nvSpPr>
        <p:spPr bwMode="auto">
          <a:xfrm>
            <a:off x="6248400" y="1143000"/>
            <a:ext cx="4114800" cy="2743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dirty="0">
                <a:latin typeface="Times New Roman" charset="0"/>
              </a:rPr>
              <a:t>	</a:t>
            </a:r>
            <a:r>
              <a:rPr lang="en-US" altLang="en-US" sz="1800" dirty="0">
                <a:latin typeface="Times New Roman" charset="0"/>
              </a:rPr>
              <a:t>class Rectangle{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Times New Roman" charset="0"/>
              </a:rPr>
              <a:t>	    </a:t>
            </a:r>
            <a:r>
              <a:rPr lang="en-US" altLang="en-US" sz="1800" dirty="0">
                <a:latin typeface="Times New Roman" charset="0"/>
              </a:rPr>
              <a:t>private: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Times New Roman" charset="0"/>
              </a:rPr>
              <a:t>	       </a:t>
            </a:r>
            <a:r>
              <a:rPr lang="en-US" altLang="en-US" sz="1800" b="1" dirty="0" err="1">
                <a:solidFill>
                  <a:srgbClr val="FF0000"/>
                </a:solidFill>
                <a:latin typeface="Times New Roman" charset="0"/>
              </a:rPr>
              <a:t>int</a:t>
            </a:r>
            <a:r>
              <a:rPr lang="en-US" altLang="en-US" sz="1800" b="1" dirty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altLang="en-US" sz="1800" b="1" dirty="0" err="1">
                <a:solidFill>
                  <a:srgbClr val="FF0000"/>
                </a:solidFill>
                <a:latin typeface="Times New Roman" charset="0"/>
              </a:rPr>
              <a:t>numVertices</a:t>
            </a:r>
            <a:r>
              <a:rPr lang="en-US" altLang="en-US" sz="1800" b="1" dirty="0">
                <a:solidFill>
                  <a:srgbClr val="FF0000"/>
                </a:solidFill>
                <a:latin typeface="Times New Roman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Times New Roman" charset="0"/>
              </a:rPr>
              <a:t>	       float *</a:t>
            </a:r>
            <a:r>
              <a:rPr lang="en-US" altLang="en-US" sz="1800" b="1" dirty="0" err="1">
                <a:solidFill>
                  <a:srgbClr val="FF0000"/>
                </a:solidFill>
                <a:latin typeface="Times New Roman" charset="0"/>
              </a:rPr>
              <a:t>xCoord</a:t>
            </a:r>
            <a:r>
              <a:rPr lang="en-US" altLang="en-US" sz="1800" b="1" dirty="0">
                <a:solidFill>
                  <a:srgbClr val="FF0000"/>
                </a:solidFill>
                <a:latin typeface="Times New Roman" charset="0"/>
              </a:rPr>
              <a:t>, *</a:t>
            </a:r>
            <a:r>
              <a:rPr lang="en-US" altLang="en-US" sz="1800" b="1" dirty="0" err="1">
                <a:solidFill>
                  <a:srgbClr val="FF0000"/>
                </a:solidFill>
                <a:latin typeface="Times New Roman" charset="0"/>
              </a:rPr>
              <a:t>yCoord</a:t>
            </a:r>
            <a:r>
              <a:rPr lang="en-US" altLang="en-US" sz="1800" b="1" dirty="0">
                <a:solidFill>
                  <a:srgbClr val="FF0000"/>
                </a:solidFill>
                <a:latin typeface="Times New Roman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Times New Roman" charset="0"/>
              </a:rPr>
              <a:t>	    public: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Times New Roman" charset="0"/>
              </a:rPr>
              <a:t>	       void set(float *x, float *y, </a:t>
            </a:r>
            <a:r>
              <a:rPr lang="en-US" altLang="en-US" sz="1800" dirty="0" err="1">
                <a:latin typeface="Times New Roman" charset="0"/>
              </a:rPr>
              <a:t>int</a:t>
            </a:r>
            <a:r>
              <a:rPr lang="en-US" altLang="en-US" sz="1800" dirty="0">
                <a:latin typeface="Times New Roman" charset="0"/>
              </a:rPr>
              <a:t> </a:t>
            </a:r>
            <a:r>
              <a:rPr lang="en-US" altLang="en-US" sz="1800" dirty="0" err="1">
                <a:latin typeface="Times New Roman" charset="0"/>
              </a:rPr>
              <a:t>nV</a:t>
            </a:r>
            <a:r>
              <a:rPr lang="en-US" altLang="en-US" sz="1800" dirty="0">
                <a:latin typeface="Times New Roman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Times New Roman" charset="0"/>
              </a:rPr>
              <a:t>	</a:t>
            </a:r>
            <a:r>
              <a:rPr lang="en-US" altLang="en-US" sz="1800" b="1" dirty="0">
                <a:solidFill>
                  <a:srgbClr val="00B050"/>
                </a:solidFill>
                <a:latin typeface="Times New Roman" charset="0"/>
              </a:rPr>
              <a:t>       float area();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Times New Roman" charset="0"/>
              </a:rPr>
              <a:t>	</a:t>
            </a:r>
            <a:r>
              <a:rPr lang="en-US" altLang="en-US" sz="1800" dirty="0">
                <a:latin typeface="Times New Roman" charset="0"/>
              </a:rPr>
              <a:t>};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Comic Sans MS" charset="0"/>
              </a:rPr>
              <a:t>Inheritance Concept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905000" y="2590800"/>
            <a:ext cx="1524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FF00"/>
                </a:solidFill>
              </a:rPr>
              <a:t>Rectangle</a:t>
            </a:r>
          </a:p>
        </p:txBody>
      </p:sp>
      <p:sp>
        <p:nvSpPr>
          <p:cNvPr id="18438" name="AutoShape 5"/>
          <p:cNvSpPr>
            <a:spLocks noChangeArrowheads="1"/>
          </p:cNvSpPr>
          <p:nvPr/>
        </p:nvSpPr>
        <p:spPr bwMode="auto">
          <a:xfrm>
            <a:off x="3810000" y="2590800"/>
            <a:ext cx="1905000" cy="762000"/>
          </a:xfrm>
          <a:prstGeom prst="triangle">
            <a:avLst>
              <a:gd name="adj" fmla="val 500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FF00"/>
                </a:solidFill>
              </a:rPr>
              <a:t>Triangle</a:t>
            </a: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2819400" y="1447800"/>
            <a:ext cx="18288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000066"/>
                </a:solidFill>
              </a:rPr>
              <a:t>Polygon</a:t>
            </a:r>
          </a:p>
        </p:txBody>
      </p:sp>
      <p:sp>
        <p:nvSpPr>
          <p:cNvPr id="123939" name="Rectangle 35"/>
          <p:cNvSpPr>
            <a:spLocks noChangeArrowheads="1"/>
          </p:cNvSpPr>
          <p:nvPr/>
        </p:nvSpPr>
        <p:spPr bwMode="auto">
          <a:xfrm>
            <a:off x="1905000" y="3962400"/>
            <a:ext cx="4343400" cy="26670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dirty="0">
                <a:latin typeface="Times New Roman" charset="0"/>
              </a:rPr>
              <a:t>	class Polygon{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Times New Roman" charset="0"/>
              </a:rPr>
              <a:t>	   private: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Times New Roman" charset="0"/>
              </a:rPr>
              <a:t>          </a:t>
            </a:r>
            <a:r>
              <a:rPr lang="en-US" altLang="en-US" sz="2000" b="1" dirty="0" err="1">
                <a:solidFill>
                  <a:srgbClr val="FF0000"/>
                </a:solidFill>
                <a:latin typeface="Times New Roman" charset="0"/>
              </a:rPr>
              <a:t>int</a:t>
            </a:r>
            <a:r>
              <a:rPr lang="en-US" altLang="en-US" sz="2000" b="1" dirty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altLang="en-US" sz="2000" b="1" dirty="0" err="1">
                <a:solidFill>
                  <a:srgbClr val="FF0000"/>
                </a:solidFill>
                <a:latin typeface="Times New Roman" charset="0"/>
              </a:rPr>
              <a:t>numVertices</a:t>
            </a:r>
            <a:r>
              <a:rPr lang="en-US" altLang="en-US" sz="2000" b="1" dirty="0">
                <a:solidFill>
                  <a:srgbClr val="FF0000"/>
                </a:solidFill>
                <a:latin typeface="Times New Roman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Times New Roman" charset="0"/>
              </a:rPr>
              <a:t>          float *</a:t>
            </a:r>
            <a:r>
              <a:rPr lang="en-US" altLang="en-US" sz="2000" b="1" dirty="0" err="1">
                <a:solidFill>
                  <a:srgbClr val="FF0000"/>
                </a:solidFill>
                <a:latin typeface="Times New Roman" charset="0"/>
              </a:rPr>
              <a:t>xCoord</a:t>
            </a:r>
            <a:r>
              <a:rPr lang="en-US" altLang="en-US" sz="2000" b="1" dirty="0">
                <a:solidFill>
                  <a:srgbClr val="FF0000"/>
                </a:solidFill>
                <a:latin typeface="Times New Roman" charset="0"/>
              </a:rPr>
              <a:t>, *</a:t>
            </a:r>
            <a:r>
              <a:rPr lang="en-US" altLang="en-US" sz="2000" b="1" dirty="0" err="1">
                <a:solidFill>
                  <a:srgbClr val="FF0000"/>
                </a:solidFill>
                <a:latin typeface="Times New Roman" charset="0"/>
              </a:rPr>
              <a:t>yCoord</a:t>
            </a:r>
            <a:r>
              <a:rPr lang="en-US" altLang="en-US" sz="2000" b="1" dirty="0">
                <a:solidFill>
                  <a:srgbClr val="FF0000"/>
                </a:solidFill>
                <a:latin typeface="Times New Roman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Times New Roman" charset="0"/>
              </a:rPr>
              <a:t>	   public: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Times New Roman" charset="0"/>
              </a:rPr>
              <a:t>          </a:t>
            </a:r>
            <a:r>
              <a:rPr lang="en-US" altLang="en-US" sz="2000" dirty="0">
                <a:solidFill>
                  <a:srgbClr val="FF0000"/>
                </a:solidFill>
                <a:latin typeface="Times New Roman" charset="0"/>
              </a:rPr>
              <a:t>void set(float *x, float *y, </a:t>
            </a:r>
            <a:r>
              <a:rPr lang="en-US" altLang="en-US" sz="2000" dirty="0" err="1">
                <a:solidFill>
                  <a:srgbClr val="FF0000"/>
                </a:solidFill>
                <a:latin typeface="Times New Roman" charset="0"/>
              </a:rPr>
              <a:t>int</a:t>
            </a:r>
            <a:r>
              <a:rPr lang="en-US" altLang="en-US" sz="2000" dirty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Times New Roman" charset="0"/>
              </a:rPr>
              <a:t>nV</a:t>
            </a:r>
            <a:r>
              <a:rPr lang="en-US" altLang="en-US" sz="2000" dirty="0">
                <a:solidFill>
                  <a:srgbClr val="FF0000"/>
                </a:solidFill>
                <a:latin typeface="Times New Roman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Times New Roman" charset="0"/>
              </a:rPr>
              <a:t>	};</a:t>
            </a:r>
          </a:p>
        </p:txBody>
      </p:sp>
      <p:sp>
        <p:nvSpPr>
          <p:cNvPr id="123941" name="Rectangle 37"/>
          <p:cNvSpPr>
            <a:spLocks noChangeArrowheads="1"/>
          </p:cNvSpPr>
          <p:nvPr/>
        </p:nvSpPr>
        <p:spPr bwMode="auto">
          <a:xfrm>
            <a:off x="6324600" y="4038600"/>
            <a:ext cx="4038600" cy="2667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dirty="0">
                <a:latin typeface="Times New Roman" charset="0"/>
              </a:rPr>
              <a:t>	</a:t>
            </a:r>
            <a:r>
              <a:rPr lang="en-US" altLang="en-US" sz="1800" dirty="0">
                <a:latin typeface="Times New Roman" charset="0"/>
              </a:rPr>
              <a:t>class Triangle{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Times New Roman" charset="0"/>
              </a:rPr>
              <a:t>	   private: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Times New Roman" charset="0"/>
              </a:rPr>
              <a:t>	      </a:t>
            </a:r>
            <a:r>
              <a:rPr lang="en-US" altLang="en-US" sz="1800" dirty="0" err="1">
                <a:latin typeface="Times New Roman" charset="0"/>
              </a:rPr>
              <a:t>int</a:t>
            </a:r>
            <a:r>
              <a:rPr lang="en-US" altLang="en-US" sz="1800" dirty="0">
                <a:latin typeface="Times New Roman" charset="0"/>
              </a:rPr>
              <a:t> </a:t>
            </a:r>
            <a:r>
              <a:rPr lang="en-US" altLang="en-US" sz="1800" dirty="0" err="1">
                <a:latin typeface="Times New Roman" charset="0"/>
              </a:rPr>
              <a:t>numVertices</a:t>
            </a:r>
            <a:r>
              <a:rPr lang="en-US" altLang="en-US" sz="1800" dirty="0">
                <a:latin typeface="Times New Roman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Times New Roman" charset="0"/>
              </a:rPr>
              <a:t>           float *</a:t>
            </a:r>
            <a:r>
              <a:rPr lang="en-US" altLang="en-US" sz="1800" dirty="0" err="1">
                <a:latin typeface="Times New Roman" charset="0"/>
              </a:rPr>
              <a:t>xCoord</a:t>
            </a:r>
            <a:r>
              <a:rPr lang="en-US" altLang="en-US" sz="1800" dirty="0">
                <a:latin typeface="Times New Roman" charset="0"/>
              </a:rPr>
              <a:t>, *</a:t>
            </a:r>
            <a:r>
              <a:rPr lang="en-US" altLang="en-US" sz="1800" dirty="0" err="1">
                <a:latin typeface="Times New Roman" charset="0"/>
              </a:rPr>
              <a:t>yCoord</a:t>
            </a:r>
            <a:r>
              <a:rPr lang="en-US" altLang="en-US" sz="1800" dirty="0">
                <a:latin typeface="Times New Roman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Times New Roman" charset="0"/>
              </a:rPr>
              <a:t>	   public: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Times New Roman" charset="0"/>
              </a:rPr>
              <a:t>           </a:t>
            </a:r>
            <a:r>
              <a:rPr lang="en-US" altLang="en-US" sz="1800" dirty="0">
                <a:solidFill>
                  <a:srgbClr val="FF0000"/>
                </a:solidFill>
                <a:latin typeface="Times New Roman" charset="0"/>
              </a:rPr>
              <a:t>void set(float *x, float *y, </a:t>
            </a:r>
            <a:r>
              <a:rPr lang="en-US" altLang="en-US" sz="1800" dirty="0" err="1">
                <a:solidFill>
                  <a:srgbClr val="FF0000"/>
                </a:solidFill>
                <a:latin typeface="Times New Roman" charset="0"/>
              </a:rPr>
              <a:t>int</a:t>
            </a:r>
            <a:r>
              <a:rPr lang="en-US" altLang="en-US" sz="1800" dirty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altLang="en-US" sz="1800" dirty="0" err="1">
                <a:solidFill>
                  <a:srgbClr val="FF0000"/>
                </a:solidFill>
                <a:latin typeface="Times New Roman" charset="0"/>
              </a:rPr>
              <a:t>nV</a:t>
            </a:r>
            <a:r>
              <a:rPr lang="en-US" altLang="en-US" sz="1800" dirty="0">
                <a:solidFill>
                  <a:srgbClr val="FF0000"/>
                </a:solidFill>
                <a:latin typeface="Times New Roman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Times New Roman" charset="0"/>
              </a:rPr>
              <a:t>	</a:t>
            </a:r>
            <a:r>
              <a:rPr lang="en-US" altLang="en-US" sz="1800" b="1" dirty="0">
                <a:latin typeface="Times New Roman" charset="0"/>
              </a:rPr>
              <a:t>     float area();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Times New Roman" charset="0"/>
              </a:rPr>
              <a:t>	};</a:t>
            </a:r>
          </a:p>
        </p:txBody>
      </p:sp>
    </p:spTree>
    <p:extLst>
      <p:ext uri="{BB962C8B-B14F-4D97-AF65-F5344CB8AC3E}">
        <p14:creationId xmlns:p14="http://schemas.microsoft.com/office/powerpoint/2010/main" val="116570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40" grpId="0" animBg="1"/>
      <p:bldP spid="123940" grpId="1" animBg="1"/>
      <p:bldP spid="123939" grpId="0" animBg="1"/>
      <p:bldP spid="1239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D613625-136D-7B45-BEEC-A7571B565E8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9459" name="Rectangle 6"/>
          <p:cNvSpPr>
            <a:spLocks noChangeArrowheads="1"/>
          </p:cNvSpPr>
          <p:nvPr/>
        </p:nvSpPr>
        <p:spPr bwMode="auto">
          <a:xfrm>
            <a:off x="1828800" y="3200400"/>
            <a:ext cx="1524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FF00"/>
                </a:solidFill>
              </a:rPr>
              <a:t>Rectangle</a:t>
            </a:r>
          </a:p>
        </p:txBody>
      </p:sp>
      <p:sp>
        <p:nvSpPr>
          <p:cNvPr id="19460" name="AutoShape 8"/>
          <p:cNvSpPr>
            <a:spLocks noChangeArrowheads="1"/>
          </p:cNvSpPr>
          <p:nvPr/>
        </p:nvSpPr>
        <p:spPr bwMode="auto">
          <a:xfrm>
            <a:off x="3733800" y="3200400"/>
            <a:ext cx="1905000" cy="762000"/>
          </a:xfrm>
          <a:prstGeom prst="triangle">
            <a:avLst>
              <a:gd name="adj" fmla="val 500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FF00"/>
                </a:solidFill>
              </a:rPr>
              <a:t>Triangle</a:t>
            </a:r>
          </a:p>
        </p:txBody>
      </p:sp>
      <p:sp>
        <p:nvSpPr>
          <p:cNvPr id="19461" name="Rectangle 10"/>
          <p:cNvSpPr>
            <a:spLocks noChangeArrowheads="1"/>
          </p:cNvSpPr>
          <p:nvPr/>
        </p:nvSpPr>
        <p:spPr bwMode="auto">
          <a:xfrm>
            <a:off x="2743200" y="1676400"/>
            <a:ext cx="18288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000066"/>
                </a:solidFill>
              </a:rPr>
              <a:t>Polygon</a:t>
            </a:r>
          </a:p>
        </p:txBody>
      </p:sp>
      <p:sp>
        <p:nvSpPr>
          <p:cNvPr id="120844" name="Line 12"/>
          <p:cNvSpPr>
            <a:spLocks noChangeShapeType="1"/>
          </p:cNvSpPr>
          <p:nvPr/>
        </p:nvSpPr>
        <p:spPr bwMode="auto">
          <a:xfrm flipH="1">
            <a:off x="2590800" y="2362200"/>
            <a:ext cx="533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3" name="Rectangle 15"/>
          <p:cNvSpPr>
            <a:spLocks noChangeArrowheads="1"/>
          </p:cNvSpPr>
          <p:nvPr/>
        </p:nvSpPr>
        <p:spPr bwMode="auto">
          <a:xfrm>
            <a:off x="6096000" y="1447800"/>
            <a:ext cx="4038600" cy="25908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class Polygon{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	</a:t>
            </a:r>
            <a:r>
              <a:rPr lang="en-US" altLang="en-US" sz="1800">
                <a:solidFill>
                  <a:srgbClr val="FF0000"/>
                </a:solidFill>
                <a:latin typeface="Times New Roman" charset="0"/>
              </a:rPr>
              <a:t>protected: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Times New Roman" charset="0"/>
              </a:rPr>
              <a:t>	  </a:t>
            </a:r>
            <a:r>
              <a:rPr lang="en-US" altLang="en-US" sz="1800">
                <a:latin typeface="Times New Roman" charset="0"/>
              </a:rPr>
              <a:t>int numVertices;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	  float *xCoord, float *yCoord;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	public: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	   void set(float *x, float *y, int nV);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};</a:t>
            </a:r>
          </a:p>
        </p:txBody>
      </p:sp>
      <p:sp>
        <p:nvSpPr>
          <p:cNvPr id="120849" name="Rectangle 17"/>
          <p:cNvSpPr>
            <a:spLocks noChangeArrowheads="1"/>
          </p:cNvSpPr>
          <p:nvPr/>
        </p:nvSpPr>
        <p:spPr bwMode="auto">
          <a:xfrm>
            <a:off x="1828800" y="4572000"/>
            <a:ext cx="3733800" cy="1905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800">
              <a:solidFill>
                <a:srgbClr val="000066"/>
              </a:solidFill>
              <a:latin typeface="Times New Roman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class Rectangle : public Polygon{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</a:t>
            </a: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public:</a:t>
            </a:r>
            <a:r>
              <a:rPr lang="en-US" altLang="en-US" sz="2000">
                <a:latin typeface="Times New Roman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   float</a:t>
            </a: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 area();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};</a:t>
            </a:r>
          </a:p>
        </p:txBody>
      </p:sp>
      <p:sp>
        <p:nvSpPr>
          <p:cNvPr id="120851" name="AutoShape 19"/>
          <p:cNvSpPr>
            <a:spLocks noChangeArrowheads="1"/>
          </p:cNvSpPr>
          <p:nvPr/>
        </p:nvSpPr>
        <p:spPr bwMode="auto">
          <a:xfrm>
            <a:off x="5715000" y="5410200"/>
            <a:ext cx="381000" cy="228600"/>
          </a:xfrm>
          <a:prstGeom prst="left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0852" name="Rectangle 20"/>
          <p:cNvSpPr>
            <a:spLocks noChangeArrowheads="1"/>
          </p:cNvSpPr>
          <p:nvPr/>
        </p:nvSpPr>
        <p:spPr bwMode="auto">
          <a:xfrm>
            <a:off x="6096000" y="4114800"/>
            <a:ext cx="4038600" cy="2590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class Rectangle{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	</a:t>
            </a:r>
            <a:r>
              <a:rPr lang="en-US" altLang="en-US" sz="1800">
                <a:solidFill>
                  <a:srgbClr val="FF0000"/>
                </a:solidFill>
                <a:latin typeface="Times New Roman" charset="0"/>
              </a:rPr>
              <a:t>protected: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Times New Roman" charset="0"/>
              </a:rPr>
              <a:t>	  </a:t>
            </a:r>
            <a:r>
              <a:rPr lang="en-US" altLang="en-US" sz="1800">
                <a:latin typeface="Times New Roman" charset="0"/>
              </a:rPr>
              <a:t>int numVertices;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	  float *xCoord, float *yCoord;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	public: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	   void set(float *x, float *y, int nV);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	   float area();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};</a:t>
            </a:r>
          </a:p>
          <a:p>
            <a:pPr eaLnBrk="1" hangingPunct="1">
              <a:buFontTx/>
              <a:buNone/>
            </a:pPr>
            <a:endParaRPr lang="en-US" altLang="en-US" sz="20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9467" name="Rectangle 23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85800"/>
          </a:xfrm>
          <a:noFill/>
        </p:spPr>
        <p:txBody>
          <a:bodyPr/>
          <a:lstStyle/>
          <a:p>
            <a:pPr eaLnBrk="1" hangingPunct="1"/>
            <a:r>
              <a:rPr lang="en-US" altLang="en-US" sz="4000">
                <a:latin typeface="Comic Sans MS" charset="0"/>
              </a:rPr>
              <a:t>Inheritance Concept</a:t>
            </a:r>
          </a:p>
        </p:txBody>
      </p:sp>
    </p:spTree>
    <p:extLst>
      <p:ext uri="{BB962C8B-B14F-4D97-AF65-F5344CB8AC3E}">
        <p14:creationId xmlns:p14="http://schemas.microsoft.com/office/powerpoint/2010/main" val="59334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44" grpId="0" animBg="1"/>
      <p:bldP spid="120849" grpId="0" animBg="1"/>
      <p:bldP spid="120851" grpId="0" animBg="1"/>
      <p:bldP spid="12085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88E75E0-2FCB-5D4B-AFF5-6DA2D278B84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1828800" y="3200400"/>
            <a:ext cx="1524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FF00"/>
                </a:solidFill>
              </a:rPr>
              <a:t>Rectangle</a:t>
            </a:r>
          </a:p>
        </p:txBody>
      </p:sp>
      <p:sp>
        <p:nvSpPr>
          <p:cNvPr id="20484" name="AutoShape 5"/>
          <p:cNvSpPr>
            <a:spLocks noChangeArrowheads="1"/>
          </p:cNvSpPr>
          <p:nvPr/>
        </p:nvSpPr>
        <p:spPr bwMode="auto">
          <a:xfrm>
            <a:off x="3733800" y="3200400"/>
            <a:ext cx="1905000" cy="762000"/>
          </a:xfrm>
          <a:prstGeom prst="triangle">
            <a:avLst>
              <a:gd name="adj" fmla="val 500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FF00"/>
                </a:solidFill>
              </a:rPr>
              <a:t>Triangle</a:t>
            </a:r>
          </a:p>
        </p:txBody>
      </p:sp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2743200" y="1676400"/>
            <a:ext cx="18288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000066"/>
                </a:solidFill>
              </a:rPr>
              <a:t>Polygon</a:t>
            </a:r>
          </a:p>
        </p:txBody>
      </p:sp>
      <p:sp>
        <p:nvSpPr>
          <p:cNvPr id="20486" name="Line 7"/>
          <p:cNvSpPr>
            <a:spLocks noChangeShapeType="1"/>
          </p:cNvSpPr>
          <p:nvPr/>
        </p:nvSpPr>
        <p:spPr bwMode="auto">
          <a:xfrm flipH="1">
            <a:off x="2590800" y="2362200"/>
            <a:ext cx="533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Line 8"/>
          <p:cNvSpPr>
            <a:spLocks noChangeShapeType="1"/>
          </p:cNvSpPr>
          <p:nvPr/>
        </p:nvSpPr>
        <p:spPr bwMode="auto">
          <a:xfrm>
            <a:off x="4114800" y="2362200"/>
            <a:ext cx="533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Rectangle 9"/>
          <p:cNvSpPr>
            <a:spLocks noChangeArrowheads="1"/>
          </p:cNvSpPr>
          <p:nvPr/>
        </p:nvSpPr>
        <p:spPr bwMode="auto">
          <a:xfrm>
            <a:off x="6248400" y="1371600"/>
            <a:ext cx="3962400" cy="25908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class Polygon{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	</a:t>
            </a:r>
            <a:r>
              <a:rPr lang="en-US" altLang="en-US" sz="1800">
                <a:solidFill>
                  <a:srgbClr val="FF0000"/>
                </a:solidFill>
                <a:latin typeface="Times New Roman" charset="0"/>
              </a:rPr>
              <a:t>protected: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Times New Roman" charset="0"/>
              </a:rPr>
              <a:t>	  </a:t>
            </a:r>
            <a:r>
              <a:rPr lang="en-US" altLang="en-US" sz="1800">
                <a:latin typeface="Times New Roman" charset="0"/>
              </a:rPr>
              <a:t>int numVertices;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	  float *xCoord, float *yCoord;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	public: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	   void set(float *x, float *y, int nV);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};</a:t>
            </a:r>
          </a:p>
          <a:p>
            <a:pPr eaLnBrk="1" hangingPunct="1">
              <a:buFontTx/>
              <a:buNone/>
            </a:pPr>
            <a:endParaRPr lang="en-US" altLang="en-US" sz="2000">
              <a:latin typeface="Times New Roman" charset="0"/>
            </a:endParaRPr>
          </a:p>
        </p:txBody>
      </p:sp>
      <p:sp>
        <p:nvSpPr>
          <p:cNvPr id="20489" name="Rectangle 10"/>
          <p:cNvSpPr>
            <a:spLocks noChangeArrowheads="1"/>
          </p:cNvSpPr>
          <p:nvPr/>
        </p:nvSpPr>
        <p:spPr bwMode="auto">
          <a:xfrm>
            <a:off x="2057400" y="4572000"/>
            <a:ext cx="3505200" cy="19050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800">
              <a:solidFill>
                <a:srgbClr val="006600"/>
              </a:solidFill>
              <a:latin typeface="Times New Roman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6600"/>
                </a:solidFill>
                <a:latin typeface="Times New Roman" charset="0"/>
              </a:rPr>
              <a:t>class Triangle : public Polygon{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6600"/>
                </a:solidFill>
                <a:latin typeface="Times New Roman" charset="0"/>
              </a:rPr>
              <a:t>	public: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6600"/>
                </a:solidFill>
                <a:latin typeface="Times New Roman" charset="0"/>
              </a:rPr>
              <a:t>	 float area();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6600"/>
                </a:solidFill>
                <a:latin typeface="Times New Roman" charset="0"/>
              </a:rPr>
              <a:t>};</a:t>
            </a:r>
          </a:p>
        </p:txBody>
      </p:sp>
      <p:sp>
        <p:nvSpPr>
          <p:cNvPr id="20490" name="AutoShape 12"/>
          <p:cNvSpPr>
            <a:spLocks noChangeArrowheads="1"/>
          </p:cNvSpPr>
          <p:nvPr/>
        </p:nvSpPr>
        <p:spPr bwMode="auto">
          <a:xfrm>
            <a:off x="5715000" y="5410200"/>
            <a:ext cx="381000" cy="228600"/>
          </a:xfrm>
          <a:prstGeom prst="left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91" name="Rectangle 13"/>
          <p:cNvSpPr>
            <a:spLocks noChangeArrowheads="1"/>
          </p:cNvSpPr>
          <p:nvPr/>
        </p:nvSpPr>
        <p:spPr bwMode="auto">
          <a:xfrm>
            <a:off x="6248400" y="4114800"/>
            <a:ext cx="3886200" cy="2590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class Triangle{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	</a:t>
            </a:r>
            <a:r>
              <a:rPr lang="en-US" altLang="en-US" sz="1800">
                <a:solidFill>
                  <a:srgbClr val="FF0000"/>
                </a:solidFill>
                <a:latin typeface="Times New Roman" charset="0"/>
              </a:rPr>
              <a:t>protected: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Times New Roman" charset="0"/>
              </a:rPr>
              <a:t>	  </a:t>
            </a:r>
            <a:r>
              <a:rPr lang="en-US" altLang="en-US" sz="1800">
                <a:latin typeface="Times New Roman" charset="0"/>
              </a:rPr>
              <a:t>int numVertices;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	  float *xCoord, float *yCoord;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	public: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	   void set(float *x, float *y, int nV);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	   float area();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};</a:t>
            </a:r>
          </a:p>
          <a:p>
            <a:pPr eaLnBrk="1" hangingPunct="1">
              <a:buFontTx/>
              <a:buNone/>
            </a:pPr>
            <a:endParaRPr lang="en-US" altLang="en-US" sz="20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20492" name="Rectangle 16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85800"/>
          </a:xfrm>
          <a:noFill/>
        </p:spPr>
        <p:txBody>
          <a:bodyPr/>
          <a:lstStyle/>
          <a:p>
            <a:pPr eaLnBrk="1" hangingPunct="1"/>
            <a:r>
              <a:rPr lang="en-US" altLang="en-US" sz="4000">
                <a:latin typeface="Comic Sans MS" charset="0"/>
              </a:rPr>
              <a:t>Inheritance Concept</a:t>
            </a:r>
          </a:p>
        </p:txBody>
      </p:sp>
    </p:spTree>
    <p:extLst>
      <p:ext uri="{BB962C8B-B14F-4D97-AF65-F5344CB8AC3E}">
        <p14:creationId xmlns:p14="http://schemas.microsoft.com/office/powerpoint/2010/main" val="162440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437D08F-CEC4-474F-83BC-1C05966F3CF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Comic Sans MS" charset="0"/>
              </a:rPr>
              <a:t>Inheritance Concept</a:t>
            </a:r>
          </a:p>
        </p:txBody>
      </p:sp>
      <p:sp>
        <p:nvSpPr>
          <p:cNvPr id="21508" name="Text Box 10"/>
          <p:cNvSpPr txBox="1">
            <a:spLocks noChangeArrowheads="1"/>
          </p:cNvSpPr>
          <p:nvPr/>
        </p:nvSpPr>
        <p:spPr bwMode="auto">
          <a:xfrm>
            <a:off x="3440114" y="1676400"/>
            <a:ext cx="7104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Point</a:t>
            </a:r>
          </a:p>
        </p:txBody>
      </p:sp>
      <p:sp>
        <p:nvSpPr>
          <p:cNvPr id="21509" name="Text Box 11"/>
          <p:cNvSpPr txBox="1">
            <a:spLocks noChangeArrowheads="1"/>
          </p:cNvSpPr>
          <p:nvPr/>
        </p:nvSpPr>
        <p:spPr bwMode="auto">
          <a:xfrm>
            <a:off x="2746376" y="2743200"/>
            <a:ext cx="7745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Circle</a:t>
            </a:r>
          </a:p>
        </p:txBody>
      </p:sp>
      <p:sp>
        <p:nvSpPr>
          <p:cNvPr id="21510" name="Text Box 12"/>
          <p:cNvSpPr txBox="1">
            <a:spLocks noChangeArrowheads="1"/>
          </p:cNvSpPr>
          <p:nvPr/>
        </p:nvSpPr>
        <p:spPr bwMode="auto">
          <a:xfrm>
            <a:off x="3902075" y="2743200"/>
            <a:ext cx="10823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3D-Point</a:t>
            </a:r>
          </a:p>
        </p:txBody>
      </p:sp>
      <p:sp>
        <p:nvSpPr>
          <p:cNvPr id="21511" name="Rectangle 21"/>
          <p:cNvSpPr>
            <a:spLocks noChangeArrowheads="1"/>
          </p:cNvSpPr>
          <p:nvPr/>
        </p:nvSpPr>
        <p:spPr bwMode="auto">
          <a:xfrm>
            <a:off x="6172200" y="1447800"/>
            <a:ext cx="3276600" cy="25908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class Point{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</a:t>
            </a:r>
            <a:r>
              <a:rPr lang="en-US" altLang="en-US" sz="2000">
                <a:solidFill>
                  <a:srgbClr val="FF0000"/>
                </a:solidFill>
                <a:latin typeface="Times New Roman" charset="0"/>
              </a:rPr>
              <a:t>protected: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   int x, y;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public: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   void set (int a, int b);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};</a:t>
            </a:r>
          </a:p>
        </p:txBody>
      </p:sp>
      <p:sp>
        <p:nvSpPr>
          <p:cNvPr id="133142" name="Rectangle 22"/>
          <p:cNvSpPr>
            <a:spLocks noChangeArrowheads="1"/>
          </p:cNvSpPr>
          <p:nvPr/>
        </p:nvSpPr>
        <p:spPr bwMode="auto">
          <a:xfrm>
            <a:off x="2438400" y="4572000"/>
            <a:ext cx="3352800" cy="1905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class Circle : public Point{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private: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	double r;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};</a:t>
            </a:r>
          </a:p>
        </p:txBody>
      </p:sp>
      <p:sp>
        <p:nvSpPr>
          <p:cNvPr id="133143" name="Rectangle 23"/>
          <p:cNvSpPr>
            <a:spLocks noChangeArrowheads="1"/>
          </p:cNvSpPr>
          <p:nvPr/>
        </p:nvSpPr>
        <p:spPr bwMode="auto">
          <a:xfrm>
            <a:off x="6172200" y="4572000"/>
            <a:ext cx="3352800" cy="19050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class 3D-Point: public Point{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private: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	int z;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};</a:t>
            </a:r>
          </a:p>
        </p:txBody>
      </p:sp>
      <p:sp>
        <p:nvSpPr>
          <p:cNvPr id="21514" name="Text Box 24"/>
          <p:cNvSpPr txBox="1">
            <a:spLocks noChangeArrowheads="1"/>
          </p:cNvSpPr>
          <p:nvPr/>
        </p:nvSpPr>
        <p:spPr bwMode="auto">
          <a:xfrm>
            <a:off x="4648200" y="1597026"/>
            <a:ext cx="31290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/>
              <a:t>x</a:t>
            </a:r>
          </a:p>
          <a:p>
            <a:pPr eaLnBrk="1" hangingPunct="1"/>
            <a:r>
              <a:rPr lang="en-US" altLang="en-US" b="1"/>
              <a:t>y</a:t>
            </a:r>
          </a:p>
        </p:txBody>
      </p:sp>
      <p:sp>
        <p:nvSpPr>
          <p:cNvPr id="133145" name="Text Box 25"/>
          <p:cNvSpPr txBox="1">
            <a:spLocks noChangeArrowheads="1"/>
          </p:cNvSpPr>
          <p:nvPr/>
        </p:nvSpPr>
        <p:spPr bwMode="auto">
          <a:xfrm>
            <a:off x="3124200" y="3189288"/>
            <a:ext cx="312906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/>
              <a:t>x</a:t>
            </a:r>
          </a:p>
          <a:p>
            <a:pPr eaLnBrk="1" hangingPunct="1"/>
            <a:r>
              <a:rPr lang="en-US" altLang="en-US" b="1"/>
              <a:t>y</a:t>
            </a:r>
          </a:p>
          <a:p>
            <a:pPr eaLnBrk="1" hangingPunct="1"/>
            <a:r>
              <a:rPr lang="en-US" altLang="en-US" b="1"/>
              <a:t>r</a:t>
            </a:r>
          </a:p>
        </p:txBody>
      </p:sp>
      <p:sp>
        <p:nvSpPr>
          <p:cNvPr id="133146" name="Text Box 26"/>
          <p:cNvSpPr txBox="1">
            <a:spLocks noChangeArrowheads="1"/>
          </p:cNvSpPr>
          <p:nvPr/>
        </p:nvSpPr>
        <p:spPr bwMode="auto">
          <a:xfrm>
            <a:off x="4343400" y="3189288"/>
            <a:ext cx="312906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/>
              <a:t>x</a:t>
            </a:r>
          </a:p>
          <a:p>
            <a:pPr eaLnBrk="1" hangingPunct="1"/>
            <a:r>
              <a:rPr lang="en-US" altLang="en-US" b="1"/>
              <a:t>y</a:t>
            </a:r>
          </a:p>
          <a:p>
            <a:pPr eaLnBrk="1" hangingPunct="1"/>
            <a:r>
              <a:rPr lang="en-US" altLang="en-US" b="1"/>
              <a:t>z</a:t>
            </a:r>
          </a:p>
        </p:txBody>
      </p:sp>
      <p:sp>
        <p:nvSpPr>
          <p:cNvPr id="133147" name="Line 27"/>
          <p:cNvSpPr>
            <a:spLocks noChangeShapeType="1"/>
          </p:cNvSpPr>
          <p:nvPr/>
        </p:nvSpPr>
        <p:spPr bwMode="auto">
          <a:xfrm flipH="1">
            <a:off x="3200400" y="21336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48" name="Line 28"/>
          <p:cNvSpPr>
            <a:spLocks noChangeShapeType="1"/>
          </p:cNvSpPr>
          <p:nvPr/>
        </p:nvSpPr>
        <p:spPr bwMode="auto">
          <a:xfrm>
            <a:off x="4038600" y="21336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2" grpId="0" animBg="1"/>
      <p:bldP spid="133143" grpId="0" animBg="1"/>
      <p:bldP spid="133145" grpId="0" animBg="1"/>
      <p:bldP spid="133146" grpId="0" animBg="1"/>
      <p:bldP spid="133147" grpId="0" animBg="1"/>
      <p:bldP spid="13314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9B023A6-59D0-1845-97A6-35EC0D103F18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34165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/>
              <a:t>Augmenting the original class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Specializing the original class</a:t>
            </a:r>
          </a:p>
        </p:txBody>
      </p:sp>
      <p:sp>
        <p:nvSpPr>
          <p:cNvPr id="134191" name="AutoShape 47"/>
          <p:cNvSpPr>
            <a:spLocks noChangeArrowheads="1"/>
          </p:cNvSpPr>
          <p:nvPr/>
        </p:nvSpPr>
        <p:spPr bwMode="auto">
          <a:xfrm>
            <a:off x="3819525" y="5943600"/>
            <a:ext cx="2057400" cy="609600"/>
          </a:xfrm>
          <a:prstGeom prst="roundRect">
            <a:avLst>
              <a:gd name="adj" fmla="val 16667"/>
            </a:avLst>
          </a:prstGeom>
          <a:solidFill>
            <a:srgbClr val="66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4190" name="AutoShape 46"/>
          <p:cNvSpPr>
            <a:spLocks noChangeArrowheads="1"/>
          </p:cNvSpPr>
          <p:nvPr/>
        </p:nvSpPr>
        <p:spPr bwMode="auto">
          <a:xfrm>
            <a:off x="6257925" y="5943600"/>
            <a:ext cx="2057400" cy="6096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4188" name="AutoShape 44"/>
          <p:cNvSpPr>
            <a:spLocks noChangeArrowheads="1"/>
          </p:cNvSpPr>
          <p:nvPr/>
        </p:nvSpPr>
        <p:spPr bwMode="auto">
          <a:xfrm>
            <a:off x="4733925" y="4876800"/>
            <a:ext cx="2438400" cy="6096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5" name="Oval 43"/>
          <p:cNvSpPr>
            <a:spLocks noChangeArrowheads="1"/>
          </p:cNvSpPr>
          <p:nvPr/>
        </p:nvSpPr>
        <p:spPr bwMode="auto">
          <a:xfrm>
            <a:off x="8001000" y="3429000"/>
            <a:ext cx="1295400" cy="60960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6" name="Oval 41"/>
          <p:cNvSpPr>
            <a:spLocks noChangeArrowheads="1"/>
          </p:cNvSpPr>
          <p:nvPr/>
        </p:nvSpPr>
        <p:spPr bwMode="auto">
          <a:xfrm>
            <a:off x="6629400" y="3429000"/>
            <a:ext cx="1295400" cy="60960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7" name="Oval 38"/>
          <p:cNvSpPr>
            <a:spLocks noChangeArrowheads="1"/>
          </p:cNvSpPr>
          <p:nvPr/>
        </p:nvSpPr>
        <p:spPr bwMode="auto">
          <a:xfrm>
            <a:off x="7391400" y="2286000"/>
            <a:ext cx="1066800" cy="4572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Comic Sans MS" charset="0"/>
              </a:rPr>
              <a:t>Inheritance Concept</a:t>
            </a:r>
          </a:p>
        </p:txBody>
      </p:sp>
      <p:sp>
        <p:nvSpPr>
          <p:cNvPr id="134162" name="Text Box 18"/>
          <p:cNvSpPr txBox="1">
            <a:spLocks noChangeArrowheads="1"/>
          </p:cNvSpPr>
          <p:nvPr/>
        </p:nvSpPr>
        <p:spPr bwMode="auto">
          <a:xfrm>
            <a:off x="4124325" y="6019800"/>
            <a:ext cx="148113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/>
              <a:t>RealNumber</a:t>
            </a:r>
          </a:p>
        </p:txBody>
      </p:sp>
      <p:sp>
        <p:nvSpPr>
          <p:cNvPr id="134163" name="Text Box 19"/>
          <p:cNvSpPr txBox="1">
            <a:spLocks noChangeArrowheads="1"/>
          </p:cNvSpPr>
          <p:nvPr/>
        </p:nvSpPr>
        <p:spPr bwMode="auto">
          <a:xfrm>
            <a:off x="4997451" y="4953000"/>
            <a:ext cx="19462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/>
              <a:t>ComplexNumber</a:t>
            </a:r>
          </a:p>
        </p:txBody>
      </p:sp>
      <p:sp>
        <p:nvSpPr>
          <p:cNvPr id="134164" name="Text Box 20"/>
          <p:cNvSpPr txBox="1">
            <a:spLocks noChangeArrowheads="1"/>
          </p:cNvSpPr>
          <p:nvPr/>
        </p:nvSpPr>
        <p:spPr bwMode="auto">
          <a:xfrm>
            <a:off x="6257926" y="6019800"/>
            <a:ext cx="22220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/>
              <a:t>ImaginaryNumber</a:t>
            </a:r>
          </a:p>
        </p:txBody>
      </p:sp>
      <p:sp>
        <p:nvSpPr>
          <p:cNvPr id="22542" name="Rectangle 23"/>
          <p:cNvSpPr>
            <a:spLocks noChangeArrowheads="1"/>
          </p:cNvSpPr>
          <p:nvPr/>
        </p:nvSpPr>
        <p:spPr bwMode="auto">
          <a:xfrm>
            <a:off x="2743200" y="3327400"/>
            <a:ext cx="1219200" cy="55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00"/>
                </a:solidFill>
              </a:rPr>
              <a:t>Rectangle</a:t>
            </a:r>
          </a:p>
        </p:txBody>
      </p:sp>
      <p:sp>
        <p:nvSpPr>
          <p:cNvPr id="22543" name="AutoShape 24"/>
          <p:cNvSpPr>
            <a:spLocks noChangeArrowheads="1"/>
          </p:cNvSpPr>
          <p:nvPr/>
        </p:nvSpPr>
        <p:spPr bwMode="auto">
          <a:xfrm>
            <a:off x="4267200" y="3327400"/>
            <a:ext cx="1524000" cy="558800"/>
          </a:xfrm>
          <a:prstGeom prst="triangle">
            <a:avLst>
              <a:gd name="adj" fmla="val 500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00"/>
                </a:solidFill>
              </a:rPr>
              <a:t>Triangle</a:t>
            </a:r>
          </a:p>
        </p:txBody>
      </p:sp>
      <p:sp>
        <p:nvSpPr>
          <p:cNvPr id="22544" name="Rectangle 25"/>
          <p:cNvSpPr>
            <a:spLocks noChangeArrowheads="1"/>
          </p:cNvSpPr>
          <p:nvPr/>
        </p:nvSpPr>
        <p:spPr bwMode="auto">
          <a:xfrm>
            <a:off x="3475039" y="2209801"/>
            <a:ext cx="1462087" cy="4476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000066"/>
                </a:solidFill>
              </a:rPr>
              <a:t>Polygon</a:t>
            </a:r>
          </a:p>
        </p:txBody>
      </p:sp>
      <p:sp>
        <p:nvSpPr>
          <p:cNvPr id="22545" name="Line 26"/>
          <p:cNvSpPr>
            <a:spLocks noChangeShapeType="1"/>
          </p:cNvSpPr>
          <p:nvPr/>
        </p:nvSpPr>
        <p:spPr bwMode="auto">
          <a:xfrm flipH="1">
            <a:off x="3352800" y="2713038"/>
            <a:ext cx="427038" cy="55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6" name="Line 27"/>
          <p:cNvSpPr>
            <a:spLocks noChangeShapeType="1"/>
          </p:cNvSpPr>
          <p:nvPr/>
        </p:nvSpPr>
        <p:spPr bwMode="auto">
          <a:xfrm>
            <a:off x="4572000" y="2713038"/>
            <a:ext cx="427038" cy="55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7" name="Text Box 28"/>
          <p:cNvSpPr txBox="1">
            <a:spLocks noChangeArrowheads="1"/>
          </p:cNvSpPr>
          <p:nvPr/>
        </p:nvSpPr>
        <p:spPr bwMode="auto">
          <a:xfrm>
            <a:off x="7539039" y="2286000"/>
            <a:ext cx="7104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Point</a:t>
            </a:r>
          </a:p>
        </p:txBody>
      </p:sp>
      <p:sp>
        <p:nvSpPr>
          <p:cNvPr id="22548" name="Text Box 29"/>
          <p:cNvSpPr txBox="1">
            <a:spLocks noChangeArrowheads="1"/>
          </p:cNvSpPr>
          <p:nvPr/>
        </p:nvSpPr>
        <p:spPr bwMode="auto">
          <a:xfrm>
            <a:off x="6845301" y="3505200"/>
            <a:ext cx="7745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Circle</a:t>
            </a:r>
          </a:p>
        </p:txBody>
      </p:sp>
      <p:sp>
        <p:nvSpPr>
          <p:cNvPr id="22549" name="Line 31"/>
          <p:cNvSpPr>
            <a:spLocks noChangeShapeType="1"/>
          </p:cNvSpPr>
          <p:nvPr/>
        </p:nvSpPr>
        <p:spPr bwMode="auto">
          <a:xfrm flipH="1">
            <a:off x="7299325" y="2743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0" name="Line 32"/>
          <p:cNvSpPr>
            <a:spLocks noChangeShapeType="1"/>
          </p:cNvSpPr>
          <p:nvPr/>
        </p:nvSpPr>
        <p:spPr bwMode="auto">
          <a:xfrm>
            <a:off x="8229600" y="2743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77" name="Line 33"/>
          <p:cNvSpPr>
            <a:spLocks noChangeShapeType="1"/>
          </p:cNvSpPr>
          <p:nvPr/>
        </p:nvSpPr>
        <p:spPr bwMode="auto">
          <a:xfrm flipH="1">
            <a:off x="4962525" y="5334000"/>
            <a:ext cx="762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78" name="Line 34"/>
          <p:cNvSpPr>
            <a:spLocks noChangeShapeType="1"/>
          </p:cNvSpPr>
          <p:nvPr/>
        </p:nvSpPr>
        <p:spPr bwMode="auto">
          <a:xfrm>
            <a:off x="6181725" y="5334000"/>
            <a:ext cx="838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79" name="Text Box 35"/>
          <p:cNvSpPr txBox="1">
            <a:spLocks noChangeArrowheads="1"/>
          </p:cNvSpPr>
          <p:nvPr/>
        </p:nvSpPr>
        <p:spPr bwMode="auto">
          <a:xfrm>
            <a:off x="7324726" y="4876801"/>
            <a:ext cx="723275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/>
              <a:t>real</a:t>
            </a:r>
          </a:p>
          <a:p>
            <a:pPr eaLnBrk="1" hangingPunct="1"/>
            <a:r>
              <a:rPr lang="en-US" altLang="en-US" b="1"/>
              <a:t>imag</a:t>
            </a:r>
          </a:p>
        </p:txBody>
      </p:sp>
      <p:sp>
        <p:nvSpPr>
          <p:cNvPr id="134180" name="Text Box 36"/>
          <p:cNvSpPr txBox="1">
            <a:spLocks noChangeArrowheads="1"/>
          </p:cNvSpPr>
          <p:nvPr/>
        </p:nvSpPr>
        <p:spPr bwMode="auto">
          <a:xfrm>
            <a:off x="3082926" y="6172200"/>
            <a:ext cx="595035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/>
              <a:t>real</a:t>
            </a:r>
          </a:p>
        </p:txBody>
      </p:sp>
      <p:sp>
        <p:nvSpPr>
          <p:cNvPr id="134181" name="Text Box 37"/>
          <p:cNvSpPr txBox="1">
            <a:spLocks noChangeArrowheads="1"/>
          </p:cNvSpPr>
          <p:nvPr/>
        </p:nvSpPr>
        <p:spPr bwMode="auto">
          <a:xfrm>
            <a:off x="8467726" y="6096000"/>
            <a:ext cx="723275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/>
              <a:t>imag</a:t>
            </a:r>
          </a:p>
        </p:txBody>
      </p:sp>
      <p:sp>
        <p:nvSpPr>
          <p:cNvPr id="22556" name="Oval 40"/>
          <p:cNvSpPr>
            <a:spLocks noChangeArrowheads="1"/>
          </p:cNvSpPr>
          <p:nvPr/>
        </p:nvSpPr>
        <p:spPr bwMode="auto">
          <a:xfrm>
            <a:off x="8001000" y="3429000"/>
            <a:ext cx="1295400" cy="609600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57" name="Text Box 30"/>
          <p:cNvSpPr txBox="1">
            <a:spLocks noChangeArrowheads="1"/>
          </p:cNvSpPr>
          <p:nvPr/>
        </p:nvSpPr>
        <p:spPr bwMode="auto">
          <a:xfrm>
            <a:off x="8001000" y="3505200"/>
            <a:ext cx="10823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3D-Point</a:t>
            </a:r>
          </a:p>
        </p:txBody>
      </p:sp>
    </p:spTree>
    <p:extLst>
      <p:ext uri="{BB962C8B-B14F-4D97-AF65-F5344CB8AC3E}">
        <p14:creationId xmlns:p14="http://schemas.microsoft.com/office/powerpoint/2010/main" val="122818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4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4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4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4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4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4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4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4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4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4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4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4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4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4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4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4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4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4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4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4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91" grpId="0" animBg="1"/>
      <p:bldP spid="134190" grpId="0" animBg="1"/>
      <p:bldP spid="134188" grpId="0" animBg="1"/>
      <p:bldP spid="134162" grpId="0"/>
      <p:bldP spid="134163" grpId="0"/>
      <p:bldP spid="134164" grpId="0"/>
      <p:bldP spid="134177" grpId="0" animBg="1"/>
      <p:bldP spid="134178" grpId="0" animBg="1"/>
      <p:bldP spid="134179" grpId="0" animBg="1"/>
      <p:bldP spid="134180" grpId="0" animBg="1"/>
      <p:bldP spid="13418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8CF3626-BF9F-D847-BC0C-FFA62DFFD756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609600"/>
            <a:ext cx="8458200" cy="6858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Comic Sans MS" charset="0"/>
              </a:rPr>
              <a:t>Why Inheritance ?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676400"/>
            <a:ext cx="8001000" cy="4038600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  <a:buNone/>
            </a:pPr>
            <a:endParaRPr lang="en-US" altLang="en-US"/>
          </a:p>
          <a:p>
            <a:pPr lvl="1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en-US"/>
              <a:t>Inheritance is a mechanism for 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None/>
            </a:pPr>
            <a:endParaRPr lang="en-US" altLang="en-US" sz="1000"/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altLang="en-US" sz="2800">
                <a:solidFill>
                  <a:schemeClr val="accent2"/>
                </a:solidFill>
              </a:rPr>
              <a:t>building class types from existing class types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endParaRPr lang="en-US" altLang="en-US" sz="1000">
              <a:solidFill>
                <a:schemeClr val="accent2"/>
              </a:solidFill>
            </a:endParaRP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altLang="en-US" sz="2800">
                <a:solidFill>
                  <a:srgbClr val="006600"/>
                </a:solidFill>
              </a:rPr>
              <a:t>defining new class types to be a</a:t>
            </a:r>
            <a:r>
              <a:rPr lang="en-US" altLang="en-US" sz="2800"/>
              <a:t> </a:t>
            </a:r>
          </a:p>
          <a:p>
            <a:pPr lvl="3">
              <a:spcBef>
                <a:spcPts val="200"/>
              </a:spcBef>
              <a:spcAft>
                <a:spcPts val="200"/>
              </a:spcAft>
            </a:pPr>
            <a:r>
              <a:rPr lang="en-US" altLang="en-US" sz="2800"/>
              <a:t>specialization </a:t>
            </a:r>
          </a:p>
          <a:p>
            <a:pPr lvl="3">
              <a:spcBef>
                <a:spcPts val="200"/>
              </a:spcBef>
              <a:spcAft>
                <a:spcPts val="200"/>
              </a:spcAft>
            </a:pPr>
            <a:r>
              <a:rPr lang="en-US" altLang="en-US" sz="2800"/>
              <a:t>augmentation </a:t>
            </a:r>
          </a:p>
          <a:p>
            <a:pPr lvl="2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en-US" sz="2800"/>
              <a:t>	</a:t>
            </a:r>
            <a:r>
              <a:rPr lang="en-US" altLang="en-US" sz="2800">
                <a:solidFill>
                  <a:srgbClr val="006600"/>
                </a:solidFill>
              </a:rPr>
              <a:t>of existing types</a:t>
            </a:r>
          </a:p>
        </p:txBody>
      </p:sp>
    </p:spTree>
    <p:extLst>
      <p:ext uri="{BB962C8B-B14F-4D97-AF65-F5344CB8AC3E}">
        <p14:creationId xmlns:p14="http://schemas.microsoft.com/office/powerpoint/2010/main" val="57039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6BDDC25-4DFF-0047-B2E8-640C39039D3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2438400" y="2362200"/>
            <a:ext cx="7239000" cy="5334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533400"/>
            <a:ext cx="8153400" cy="762000"/>
          </a:xfrm>
        </p:spPr>
        <p:txBody>
          <a:bodyPr/>
          <a:lstStyle/>
          <a:p>
            <a:pPr eaLnBrk="1" hangingPunct="1"/>
            <a:r>
              <a:rPr lang="en-US" altLang="en-US" sz="4000"/>
              <a:t>Define a Class Hierarchy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752600"/>
            <a:ext cx="8077200" cy="4191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Syntax:</a:t>
            </a:r>
          </a:p>
          <a:p>
            <a:pPr eaLnBrk="1" hangingPunct="1">
              <a:buFontTx/>
              <a:buNone/>
            </a:pPr>
            <a:r>
              <a:rPr lang="en-US" altLang="en-US" i="1"/>
              <a:t>	</a:t>
            </a:r>
            <a:r>
              <a:rPr lang="en-US" altLang="en-US">
                <a:solidFill>
                  <a:srgbClr val="000066"/>
                </a:solidFill>
              </a:rPr>
              <a:t>class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 sz="2400" i="1">
                <a:solidFill>
                  <a:srgbClr val="006600"/>
                </a:solidFill>
              </a:rPr>
              <a:t>DerivedClassName</a:t>
            </a:r>
            <a:r>
              <a:rPr lang="en-US" altLang="en-US" sz="2400">
                <a:solidFill>
                  <a:schemeClr val="accent2"/>
                </a:solidFill>
              </a:rPr>
              <a:t> : </a:t>
            </a:r>
            <a:r>
              <a:rPr lang="en-US" altLang="en-US" sz="2400">
                <a:solidFill>
                  <a:srgbClr val="663300"/>
                </a:solidFill>
              </a:rPr>
              <a:t>access-level</a:t>
            </a:r>
            <a:r>
              <a:rPr lang="en-US" altLang="en-US" sz="2400">
                <a:solidFill>
                  <a:schemeClr val="accent2"/>
                </a:solidFill>
              </a:rPr>
              <a:t> </a:t>
            </a:r>
            <a:r>
              <a:rPr lang="en-US" altLang="en-US" sz="2400" i="1">
                <a:solidFill>
                  <a:srgbClr val="006600"/>
                </a:solidFill>
              </a:rPr>
              <a:t>BaseClassName</a:t>
            </a:r>
          </a:p>
          <a:p>
            <a:pPr eaLnBrk="1" hangingPunct="1">
              <a:buFontTx/>
              <a:buNone/>
            </a:pPr>
            <a:endParaRPr lang="en-US" altLang="en-US" sz="800" i="1">
              <a:solidFill>
                <a:srgbClr val="0066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sz="2400" i="1"/>
              <a:t>	</a:t>
            </a:r>
            <a:r>
              <a:rPr lang="en-US" altLang="en-US" sz="2400"/>
              <a:t>where </a:t>
            </a:r>
          </a:p>
          <a:p>
            <a:pPr lvl="1" eaLnBrk="1" hangingPunct="1"/>
            <a:r>
              <a:rPr lang="en-US" altLang="en-US">
                <a:solidFill>
                  <a:srgbClr val="663300"/>
                </a:solidFill>
              </a:rPr>
              <a:t>access-level </a:t>
            </a:r>
            <a:r>
              <a:rPr lang="en-US" altLang="en-US"/>
              <a:t>specifies the type of derivation</a:t>
            </a:r>
          </a:p>
          <a:p>
            <a:pPr lvl="2" eaLnBrk="1" hangingPunct="1"/>
            <a:r>
              <a:rPr lang="en-US" altLang="en-US"/>
              <a:t>private by default, or</a:t>
            </a:r>
          </a:p>
          <a:p>
            <a:pPr lvl="2" eaLnBrk="1" hangingPunct="1"/>
            <a:r>
              <a:rPr lang="en-US" altLang="en-US"/>
              <a:t>public</a:t>
            </a:r>
          </a:p>
          <a:p>
            <a:pPr eaLnBrk="1" hangingPunct="1"/>
            <a:r>
              <a:rPr lang="en-US" altLang="en-US">
                <a:solidFill>
                  <a:srgbClr val="006600"/>
                </a:solidFill>
              </a:rPr>
              <a:t>Any class can serve as a base class</a:t>
            </a:r>
          </a:p>
          <a:p>
            <a:pPr lvl="1" eaLnBrk="1" hangingPunct="1"/>
            <a:r>
              <a:rPr lang="en-US" altLang="en-US"/>
              <a:t>Thus a derived class can also be a base class</a:t>
            </a:r>
          </a:p>
        </p:txBody>
      </p:sp>
    </p:spTree>
    <p:extLst>
      <p:ext uri="{BB962C8B-B14F-4D97-AF65-F5344CB8AC3E}">
        <p14:creationId xmlns:p14="http://schemas.microsoft.com/office/powerpoint/2010/main" val="30021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C66DEE5-8ACF-6C49-B77D-4083187076F9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Comic Sans MS" charset="0"/>
              </a:rPr>
              <a:t>Class Derivation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3440114" y="1524000"/>
            <a:ext cx="7104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Point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3276600" y="2590800"/>
            <a:ext cx="10823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3D-Point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6248400" y="1600200"/>
            <a:ext cx="3276600" cy="22860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class Point{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</a:t>
            </a:r>
            <a:r>
              <a:rPr lang="en-US" altLang="en-US" sz="2000">
                <a:solidFill>
                  <a:srgbClr val="FF0000"/>
                </a:solidFill>
                <a:latin typeface="Times New Roman" charset="0"/>
              </a:rPr>
              <a:t>protected: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   int x, y;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public: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   void set (int a, int b);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};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2438400" y="4191000"/>
            <a:ext cx="3352800" cy="1828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class 3D-Point : public Point{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	private: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         double z;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	… …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};</a:t>
            </a:r>
          </a:p>
        </p:txBody>
      </p:sp>
      <p:sp>
        <p:nvSpPr>
          <p:cNvPr id="25608" name="Line 13"/>
          <p:cNvSpPr>
            <a:spLocks noChangeShapeType="1"/>
          </p:cNvSpPr>
          <p:nvPr/>
        </p:nvSpPr>
        <p:spPr bwMode="auto">
          <a:xfrm>
            <a:off x="3886200" y="19050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6248400" y="4191000"/>
            <a:ext cx="3657600" cy="1828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class Sphere : public 3D-Point{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private: 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        double r;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… …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};</a:t>
            </a:r>
          </a:p>
        </p:txBody>
      </p:sp>
      <p:sp>
        <p:nvSpPr>
          <p:cNvPr id="136207" name="Line 15"/>
          <p:cNvSpPr>
            <a:spLocks noChangeShapeType="1"/>
          </p:cNvSpPr>
          <p:nvPr/>
        </p:nvSpPr>
        <p:spPr bwMode="auto">
          <a:xfrm>
            <a:off x="3922713" y="3048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08" name="Text Box 16"/>
          <p:cNvSpPr txBox="1">
            <a:spLocks noChangeArrowheads="1"/>
          </p:cNvSpPr>
          <p:nvPr/>
        </p:nvSpPr>
        <p:spPr bwMode="auto">
          <a:xfrm>
            <a:off x="3465514" y="3581400"/>
            <a:ext cx="9284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Sphere</a:t>
            </a:r>
          </a:p>
        </p:txBody>
      </p:sp>
      <p:sp>
        <p:nvSpPr>
          <p:cNvPr id="136211" name="Text Box 19"/>
          <p:cNvSpPr txBox="1">
            <a:spLocks noChangeArrowheads="1"/>
          </p:cNvSpPr>
          <p:nvPr/>
        </p:nvSpPr>
        <p:spPr bwMode="auto">
          <a:xfrm>
            <a:off x="2057400" y="6080125"/>
            <a:ext cx="90316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339933"/>
                </a:solidFill>
              </a:rPr>
              <a:t>Point</a:t>
            </a:r>
            <a:r>
              <a:rPr lang="en-US" altLang="en-US" sz="2000"/>
              <a:t> is the base class of </a:t>
            </a:r>
            <a:r>
              <a:rPr lang="en-US" altLang="en-US" sz="2000">
                <a:solidFill>
                  <a:srgbClr val="339933"/>
                </a:solidFill>
              </a:rPr>
              <a:t>3D-Point</a:t>
            </a:r>
            <a:r>
              <a:rPr lang="en-US" altLang="en-US" sz="2000"/>
              <a:t>, while </a:t>
            </a:r>
            <a:r>
              <a:rPr lang="en-US" altLang="en-US" sz="2000">
                <a:solidFill>
                  <a:srgbClr val="339933"/>
                </a:solidFill>
              </a:rPr>
              <a:t>3D-Point</a:t>
            </a:r>
            <a:r>
              <a:rPr lang="en-US" altLang="en-US" sz="2000"/>
              <a:t> is the base class of </a:t>
            </a:r>
            <a:r>
              <a:rPr lang="en-US" altLang="en-US" sz="2000">
                <a:solidFill>
                  <a:srgbClr val="339933"/>
                </a:solidFill>
              </a:rPr>
              <a:t>Sphere</a:t>
            </a:r>
          </a:p>
        </p:txBody>
      </p:sp>
    </p:spTree>
    <p:extLst>
      <p:ext uri="{BB962C8B-B14F-4D97-AF65-F5344CB8AC3E}">
        <p14:creationId xmlns:p14="http://schemas.microsoft.com/office/powerpoint/2010/main" val="134514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3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6" grpId="0" animBg="1"/>
      <p:bldP spid="136207" grpId="0" animBg="1"/>
      <p:bldP spid="136208" grpId="0"/>
      <p:bldP spid="1362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164B097-D387-1441-A41E-DCB9F11BD15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838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600">
                <a:latin typeface="Comic Sans MS" charset="0"/>
              </a:rPr>
              <a:t>What to inherit?</a:t>
            </a: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09800" y="2057400"/>
            <a:ext cx="7772400" cy="39624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In principle</a:t>
            </a:r>
            <a:r>
              <a:rPr lang="en-US" altLang="en-US"/>
              <a:t>, every member of a base class is inherited by a derived class</a:t>
            </a:r>
          </a:p>
          <a:p>
            <a:pPr lvl="1" eaLnBrk="1" hangingPunct="1"/>
            <a:r>
              <a:rPr lang="en-US" altLang="en-US"/>
              <a:t> just with different access permission</a:t>
            </a:r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24213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quick review of inheritance from CS 244</a:t>
            </a:r>
          </a:p>
          <a:p>
            <a:r>
              <a:rPr lang="en-US" dirty="0" smtClean="0"/>
              <a:t>Slides are from the textbook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09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3A46BFA-8AF1-6842-97FA-13E948A6F225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3600">
                <a:latin typeface="Comic Sans MS" charset="0"/>
              </a:rPr>
              <a:t>Access Control Over the Members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0" y="1524000"/>
            <a:ext cx="5029200" cy="1828800"/>
          </a:xfrm>
        </p:spPr>
        <p:txBody>
          <a:bodyPr/>
          <a:lstStyle/>
          <a:p>
            <a:pPr eaLnBrk="1" hangingPunct="1"/>
            <a:r>
              <a:rPr lang="en-US" altLang="en-US"/>
              <a:t>Two levels of access control over class members</a:t>
            </a:r>
          </a:p>
          <a:p>
            <a:pPr lvl="1" eaLnBrk="1" hangingPunct="1"/>
            <a:r>
              <a:rPr lang="en-US" altLang="en-US">
                <a:solidFill>
                  <a:schemeClr val="accent2"/>
                </a:solidFill>
              </a:rPr>
              <a:t>class definition</a:t>
            </a:r>
          </a:p>
          <a:p>
            <a:pPr lvl="1" eaLnBrk="1" hangingPunct="1"/>
            <a:r>
              <a:rPr lang="en-US" altLang="en-US">
                <a:solidFill>
                  <a:srgbClr val="339933"/>
                </a:solidFill>
              </a:rPr>
              <a:t>inheritance type</a:t>
            </a:r>
          </a:p>
        </p:txBody>
      </p:sp>
      <p:graphicFrame>
        <p:nvGraphicFramePr>
          <p:cNvPr id="27653" name="Object 6"/>
          <p:cNvGraphicFramePr>
            <a:graphicFrameLocks noChangeAspect="1"/>
          </p:cNvGraphicFramePr>
          <p:nvPr/>
        </p:nvGraphicFramePr>
        <p:xfrm>
          <a:off x="2133600" y="1905000"/>
          <a:ext cx="289560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VISIO" r:id="rId3" imgW="1945640" imgH="1907540" progId="Visio.Drawing.5">
                  <p:embed/>
                </p:oleObj>
              </mc:Choice>
              <mc:Fallback>
                <p:oleObj name="VISIO" r:id="rId3" imgW="1945640" imgH="190754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905000"/>
                        <a:ext cx="2895600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5867400" y="3581400"/>
            <a:ext cx="3733800" cy="15240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class Point{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protected:</a:t>
            </a:r>
            <a:r>
              <a:rPr lang="en-US" altLang="en-US" sz="2000">
                <a:latin typeface="Times New Roman" charset="0"/>
              </a:rPr>
              <a:t> int x, y;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public:</a:t>
            </a:r>
            <a:r>
              <a:rPr lang="en-US" altLang="en-US" sz="2000">
                <a:latin typeface="Times New Roman" charset="0"/>
              </a:rPr>
              <a:t> void set(int a, int b);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};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5867400" y="5334000"/>
            <a:ext cx="3733800" cy="1143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class Circle : </a:t>
            </a:r>
            <a:r>
              <a:rPr lang="en-US" altLang="en-US" sz="2000">
                <a:solidFill>
                  <a:srgbClr val="339933"/>
                </a:solidFill>
                <a:latin typeface="Times New Roman" charset="0"/>
              </a:rPr>
              <a:t>public</a:t>
            </a: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 Point{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… …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3747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build="p"/>
      <p:bldP spid="40967" grpId="0" animBg="1"/>
      <p:bldP spid="4096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95C280A-D696-154F-ADF4-4F3FD6084EEF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4114800"/>
            <a:ext cx="8001000" cy="2514600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chemeClr val="accent2"/>
                </a:solidFill>
              </a:rPr>
              <a:t>The type of inheritance defines the  access level for the members of derived class</a:t>
            </a:r>
            <a:r>
              <a:rPr lang="en-US" altLang="en-US" sz="2400" b="1">
                <a:solidFill>
                  <a:schemeClr val="accent2"/>
                </a:solidFill>
                <a:latin typeface="Arial Unicode MS" charset="0"/>
              </a:rPr>
              <a:t> </a:t>
            </a:r>
            <a:r>
              <a:rPr lang="en-US" altLang="en-US" sz="2400">
                <a:solidFill>
                  <a:schemeClr val="accent2"/>
                </a:solidFill>
              </a:rPr>
              <a:t>that are inherited from the base class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9906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Access Rights of Derived Classes</a:t>
            </a:r>
          </a:p>
        </p:txBody>
      </p:sp>
      <p:graphicFrame>
        <p:nvGraphicFramePr>
          <p:cNvPr id="146473" name="Group 41"/>
          <p:cNvGraphicFramePr>
            <a:graphicFrameLocks noGrp="1"/>
          </p:cNvGraphicFramePr>
          <p:nvPr/>
        </p:nvGraphicFramePr>
        <p:xfrm>
          <a:off x="2971800" y="1981201"/>
          <a:ext cx="6096000" cy="1831976"/>
        </p:xfrm>
        <a:graphic>
          <a:graphicData uri="http://schemas.openxmlformats.org/drawingml/2006/table">
            <a:tbl>
              <a:tblPr/>
              <a:tblGrid>
                <a:gridCol w="1371600"/>
                <a:gridCol w="1676400"/>
                <a:gridCol w="1524000"/>
                <a:gridCol w="1524000"/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private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public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private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protected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private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public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private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public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04" name="Text Box 42"/>
          <p:cNvSpPr txBox="1">
            <a:spLocks noChangeArrowheads="1"/>
          </p:cNvSpPr>
          <p:nvPr/>
        </p:nvSpPr>
        <p:spPr bwMode="auto">
          <a:xfrm>
            <a:off x="5416550" y="1447800"/>
            <a:ext cx="21468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Type of Inheritance</a:t>
            </a:r>
          </a:p>
        </p:txBody>
      </p:sp>
      <p:sp>
        <p:nvSpPr>
          <p:cNvPr id="28705" name="Text Box 43"/>
          <p:cNvSpPr txBox="1">
            <a:spLocks noChangeArrowheads="1"/>
          </p:cNvSpPr>
          <p:nvPr/>
        </p:nvSpPr>
        <p:spPr bwMode="auto">
          <a:xfrm>
            <a:off x="2204561" y="2286000"/>
            <a:ext cx="738664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/>
              <a:t>Access Control</a:t>
            </a:r>
          </a:p>
          <a:p>
            <a:pPr eaLnBrk="1" hangingPunct="1"/>
            <a:r>
              <a:rPr lang="en-US" altLang="en-US" b="1"/>
              <a:t>for Members</a:t>
            </a:r>
          </a:p>
        </p:txBody>
      </p:sp>
    </p:spTree>
    <p:extLst>
      <p:ext uri="{BB962C8B-B14F-4D97-AF65-F5344CB8AC3E}">
        <p14:creationId xmlns:p14="http://schemas.microsoft.com/office/powerpoint/2010/main" val="76268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FAB609F-33EA-E448-81DA-65B97513A5B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9699" name="Rectangle 27"/>
          <p:cNvSpPr>
            <a:spLocks noChangeArrowheads="1"/>
          </p:cNvSpPr>
          <p:nvPr/>
        </p:nvSpPr>
        <p:spPr bwMode="auto">
          <a:xfrm>
            <a:off x="1828800" y="3505200"/>
            <a:ext cx="3581400" cy="16764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class daughter : </a:t>
            </a:r>
            <a:r>
              <a:rPr lang="en-US" altLang="en-US" sz="2000">
                <a:solidFill>
                  <a:srgbClr val="FF0000"/>
                </a:solidFill>
                <a:latin typeface="Times New Roman" charset="0"/>
              </a:rPr>
              <a:t>---------</a:t>
            </a: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 mother{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private: double dPriv;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public: void mFoo ( 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};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Comic Sans MS" charset="0"/>
              </a:rPr>
              <a:t>Class Derivation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1905000" y="1219200"/>
            <a:ext cx="3352800" cy="19812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class mother{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</a:t>
            </a:r>
            <a:r>
              <a:rPr lang="en-US" altLang="en-US" sz="2000">
                <a:solidFill>
                  <a:srgbClr val="FF0000"/>
                </a:solidFill>
                <a:latin typeface="Times New Roman" charset="0"/>
              </a:rPr>
              <a:t>protected: </a:t>
            </a:r>
            <a:r>
              <a:rPr lang="en-US" altLang="en-US" sz="2000">
                <a:latin typeface="Times New Roman" charset="0"/>
              </a:rPr>
              <a:t>int mProc;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</a:t>
            </a:r>
            <a:r>
              <a:rPr lang="en-US" altLang="en-US" sz="2000">
                <a:solidFill>
                  <a:srgbClr val="FF0000"/>
                </a:solidFill>
                <a:latin typeface="Times New Roman" charset="0"/>
              </a:rPr>
              <a:t>public: </a:t>
            </a:r>
            <a:r>
              <a:rPr lang="en-US" altLang="en-US" sz="2000">
                <a:latin typeface="Times New Roman" charset="0"/>
              </a:rPr>
              <a:t>int mPubl;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</a:t>
            </a:r>
            <a:r>
              <a:rPr lang="en-US" altLang="en-US" sz="2000">
                <a:solidFill>
                  <a:srgbClr val="FF0000"/>
                </a:solidFill>
                <a:latin typeface="Times New Roman" charset="0"/>
              </a:rPr>
              <a:t>private: </a:t>
            </a:r>
            <a:r>
              <a:rPr lang="en-US" altLang="en-US" sz="2000">
                <a:latin typeface="Times New Roman" charset="0"/>
              </a:rPr>
              <a:t>int  mPriv;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};</a:t>
            </a:r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1828800" y="3505200"/>
            <a:ext cx="3581400" cy="16764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class daughter : </a:t>
            </a:r>
            <a:r>
              <a:rPr lang="en-US" altLang="en-US" sz="2000">
                <a:solidFill>
                  <a:srgbClr val="FF0000"/>
                </a:solidFill>
                <a:latin typeface="Times New Roman" charset="0"/>
              </a:rPr>
              <a:t>---------</a:t>
            </a: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 mother{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private: double dPriv;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public: void dFoo ( 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};</a:t>
            </a:r>
          </a:p>
        </p:txBody>
      </p:sp>
      <p:sp>
        <p:nvSpPr>
          <p:cNvPr id="29703" name="Rectangle 13"/>
          <p:cNvSpPr>
            <a:spLocks noChangeArrowheads="1"/>
          </p:cNvSpPr>
          <p:nvPr/>
        </p:nvSpPr>
        <p:spPr bwMode="auto">
          <a:xfrm>
            <a:off x="1828800" y="5257800"/>
            <a:ext cx="3581400" cy="1447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void daughter :: dFoo ( ){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	mPriv = 10;</a:t>
            </a: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   //error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mProc = 20;</a:t>
            </a:r>
            <a:endParaRPr lang="en-US" altLang="en-US" sz="1800">
              <a:solidFill>
                <a:srgbClr val="FF0000"/>
              </a:solidFill>
              <a:latin typeface="Times New Roman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};</a:t>
            </a:r>
          </a:p>
        </p:txBody>
      </p:sp>
      <p:sp>
        <p:nvSpPr>
          <p:cNvPr id="29704" name="Text Box 22"/>
          <p:cNvSpPr txBox="1">
            <a:spLocks noChangeArrowheads="1"/>
          </p:cNvSpPr>
          <p:nvPr/>
        </p:nvSpPr>
        <p:spPr bwMode="auto">
          <a:xfrm>
            <a:off x="7375525" y="9525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5" name="Text Box 23"/>
          <p:cNvSpPr txBox="1">
            <a:spLocks noChangeArrowheads="1"/>
          </p:cNvSpPr>
          <p:nvPr/>
        </p:nvSpPr>
        <p:spPr bwMode="auto">
          <a:xfrm>
            <a:off x="2209800" y="3124201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/>
              <a:t>private/protected/public</a:t>
            </a:r>
          </a:p>
        </p:txBody>
      </p:sp>
      <p:sp>
        <p:nvSpPr>
          <p:cNvPr id="29706" name="Line 24"/>
          <p:cNvSpPr>
            <a:spLocks noChangeShapeType="1"/>
          </p:cNvSpPr>
          <p:nvPr/>
        </p:nvSpPr>
        <p:spPr bwMode="auto">
          <a:xfrm>
            <a:off x="3886200" y="3429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Rectangle 25"/>
          <p:cNvSpPr>
            <a:spLocks noChangeArrowheads="1"/>
          </p:cNvSpPr>
          <p:nvPr/>
        </p:nvSpPr>
        <p:spPr bwMode="auto">
          <a:xfrm>
            <a:off x="5867400" y="3276600"/>
            <a:ext cx="3657600" cy="1219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int main() {	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/*….*/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}</a:t>
            </a:r>
          </a:p>
        </p:txBody>
      </p:sp>
      <p:sp>
        <p:nvSpPr>
          <p:cNvPr id="29708" name="Rectangle 28"/>
          <p:cNvSpPr>
            <a:spLocks noChangeArrowheads="1"/>
          </p:cNvSpPr>
          <p:nvPr/>
        </p:nvSpPr>
        <p:spPr bwMode="auto">
          <a:xfrm>
            <a:off x="5562600" y="1295400"/>
            <a:ext cx="4572000" cy="1600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class grandDaughter : </a:t>
            </a:r>
            <a:r>
              <a:rPr lang="en-US" altLang="en-US" sz="2000">
                <a:solidFill>
                  <a:srgbClr val="FF0000"/>
                </a:solidFill>
                <a:latin typeface="Times New Roman" charset="0"/>
              </a:rPr>
              <a:t>public</a:t>
            </a: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 daughter 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private: double gPriv;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public: void gFoo ( 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793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D96B7D6-F109-2941-9991-0ADB40BFB125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838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600">
                <a:latin typeface="Comic Sans MS" charset="0"/>
              </a:rPr>
              <a:t>What to inherit?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7772400" cy="44958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In principle</a:t>
            </a:r>
            <a:r>
              <a:rPr lang="en-US" altLang="en-US"/>
              <a:t>, every member of a base class is inherited by a derived class</a:t>
            </a:r>
          </a:p>
          <a:p>
            <a:pPr lvl="1" eaLnBrk="1" hangingPunct="1"/>
            <a:r>
              <a:rPr lang="en-US" altLang="en-US"/>
              <a:t> just with different access permission</a:t>
            </a:r>
          </a:p>
          <a:p>
            <a:pPr lvl="1" eaLnBrk="1" hangingPunct="1"/>
            <a:endParaRPr lang="en-US" altLang="en-US" sz="1000"/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However</a:t>
            </a:r>
            <a:r>
              <a:rPr lang="en-US" altLang="en-US"/>
              <a:t>, there are exceptions for</a:t>
            </a:r>
          </a:p>
          <a:p>
            <a:pPr lvl="1" eaLnBrk="1" hangingPunct="1"/>
            <a:r>
              <a:rPr lang="en-US" altLang="en-US"/>
              <a:t>constructor and destructor </a:t>
            </a:r>
          </a:p>
          <a:p>
            <a:pPr lvl="1" eaLnBrk="1" hangingPunct="1"/>
            <a:r>
              <a:rPr lang="en-US" altLang="en-US"/>
              <a:t>operator=() member </a:t>
            </a:r>
          </a:p>
          <a:p>
            <a:pPr lvl="1" eaLnBrk="1" hangingPunct="1"/>
            <a:r>
              <a:rPr lang="en-US" altLang="en-US"/>
              <a:t>friends</a:t>
            </a:r>
          </a:p>
          <a:p>
            <a:pPr eaLnBrk="1" hangingPunct="1">
              <a:buFontTx/>
              <a:buNone/>
            </a:pPr>
            <a:r>
              <a:rPr lang="en-US" altLang="en-US"/>
              <a:t>	Since all these functions are class-specific</a:t>
            </a:r>
          </a:p>
        </p:txBody>
      </p:sp>
    </p:spTree>
    <p:extLst>
      <p:ext uri="{BB962C8B-B14F-4D97-AF65-F5344CB8AC3E}">
        <p14:creationId xmlns:p14="http://schemas.microsoft.com/office/powerpoint/2010/main" val="108178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F797171-253C-1F46-9D04-D4806CA3042A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8953500" cy="1049338"/>
          </a:xfrm>
          <a:noFill/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 sz="4000"/>
              <a:t>Constructor Rules for Derived Classes 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0" y="1447800"/>
            <a:ext cx="6477000" cy="11430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solidFill>
                  <a:srgbClr val="339933"/>
                </a:solidFill>
              </a:rPr>
              <a:t>The default constructor and the destructor of the base class are always called when a new object of a derived class is created or destroyed.</a:t>
            </a:r>
            <a:r>
              <a:rPr lang="en-US" altLang="en-US" sz="2400"/>
              <a:t> 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2133600" y="2971800"/>
            <a:ext cx="3962400" cy="2590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class A 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   public: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A ( 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  {cout&lt;&lt; “A:default”&lt;&lt;endl;}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A (int a)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  {cout&lt;&lt;“A:parameter”&lt;&lt;endl;}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};</a:t>
            </a: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7010400" y="3048000"/>
            <a:ext cx="3048000" cy="2286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class B : public A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   public: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	B (int a)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	    {cout&lt;&lt;“B”&lt;&lt;endl;}</a:t>
            </a:r>
            <a:endParaRPr lang="en-US" altLang="en-US" sz="1800">
              <a:solidFill>
                <a:srgbClr val="FF0000"/>
              </a:solidFill>
              <a:latin typeface="Times New Roman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};</a:t>
            </a: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4191000" y="6019800"/>
            <a:ext cx="1120820" cy="369332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B test(1);</a:t>
            </a:r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7391400" y="5791201"/>
            <a:ext cx="1752600" cy="646331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A:default</a:t>
            </a:r>
          </a:p>
          <a:p>
            <a:pPr eaLnBrk="1" hangingPunct="1"/>
            <a:r>
              <a:rPr lang="en-US" altLang="en-US"/>
              <a:t>B</a:t>
            </a:r>
          </a:p>
        </p:txBody>
      </p: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6308726" y="5729288"/>
            <a:ext cx="9669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90318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animBg="1"/>
      <p:bldP spid="101381" grpId="0" animBg="1"/>
      <p:bldP spid="101382" grpId="0" animBg="1"/>
      <p:bldP spid="101383" grpId="0" animBg="1"/>
      <p:bldP spid="10138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239ACD1-D0FC-9B46-82CD-BC03CEA9766F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8953500" cy="685800"/>
          </a:xfrm>
          <a:noFill/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 sz="4000"/>
              <a:t>Constructor Rules for Derived Classes 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914400"/>
            <a:ext cx="6781800" cy="914400"/>
          </a:xfrm>
          <a:noFill/>
        </p:spPr>
        <p:txBody>
          <a:bodyPr vert="horz" lIns="92075" tIns="46038" rIns="92075" bIns="46038" rtlCol="0">
            <a:normAutofit fontScale="925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solidFill>
                  <a:srgbClr val="339933"/>
                </a:solidFill>
              </a:rPr>
              <a:t>You can also specify an constructor of the base class other than the default constructor</a:t>
            </a: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2209800" y="3124200"/>
            <a:ext cx="3962400" cy="2590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class A 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   public: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A ( 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  {cout&lt;&lt; “A:default”&lt;&lt;endl;}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A (int a)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  {cout&lt;&lt;“A:parameter”&lt;&lt;endl;}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};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7086600" y="3200400"/>
            <a:ext cx="3048000" cy="2286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class C : public A 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   public: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altLang="en-US" sz="2000">
                <a:solidFill>
                  <a:srgbClr val="0066FF"/>
                </a:solidFill>
                <a:latin typeface="Times New Roman" charset="0"/>
              </a:rPr>
              <a:t>C (int a) : A(a)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	    {cout&lt;&lt;“C”&lt;&lt;endl;}</a:t>
            </a:r>
            <a:endParaRPr lang="en-US" altLang="en-US" sz="1800">
              <a:solidFill>
                <a:srgbClr val="FF0000"/>
              </a:solidFill>
              <a:latin typeface="Times New Roman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};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4191000" y="6019800"/>
            <a:ext cx="1133644" cy="369332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C test(1);</a:t>
            </a:r>
          </a:p>
        </p:txBody>
      </p:sp>
      <p:sp>
        <p:nvSpPr>
          <p:cNvPr id="160775" name="Text Box 7"/>
          <p:cNvSpPr txBox="1">
            <a:spLocks noChangeArrowheads="1"/>
          </p:cNvSpPr>
          <p:nvPr/>
        </p:nvSpPr>
        <p:spPr bwMode="auto">
          <a:xfrm>
            <a:off x="7391400" y="5791201"/>
            <a:ext cx="1752600" cy="646331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A:parameter</a:t>
            </a:r>
          </a:p>
          <a:p>
            <a:pPr eaLnBrk="1" hangingPunct="1"/>
            <a:r>
              <a:rPr lang="en-US" altLang="en-US"/>
              <a:t>C</a:t>
            </a:r>
          </a:p>
        </p:txBody>
      </p:sp>
      <p:sp>
        <p:nvSpPr>
          <p:cNvPr id="160776" name="Text Box 8"/>
          <p:cNvSpPr txBox="1">
            <a:spLocks noChangeArrowheads="1"/>
          </p:cNvSpPr>
          <p:nvPr/>
        </p:nvSpPr>
        <p:spPr bwMode="auto">
          <a:xfrm>
            <a:off x="6308726" y="5729288"/>
            <a:ext cx="9669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/>
              <a:t>output:</a:t>
            </a:r>
          </a:p>
        </p:txBody>
      </p:sp>
      <p:sp>
        <p:nvSpPr>
          <p:cNvPr id="33802" name="Text Box 9"/>
          <p:cNvSpPr txBox="1">
            <a:spLocks noChangeArrowheads="1"/>
          </p:cNvSpPr>
          <p:nvPr/>
        </p:nvSpPr>
        <p:spPr bwMode="auto">
          <a:xfrm>
            <a:off x="2330450" y="1811338"/>
            <a:ext cx="7499350" cy="116046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lvl="1" eaLnBrk="1" hangingPunct="1"/>
            <a:endParaRPr lang="en-US" altLang="en-US" sz="800" b="1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en-US" b="1">
                <a:solidFill>
                  <a:schemeClr val="accent2"/>
                </a:solidFill>
              </a:rPr>
              <a:t>DerivedClassCon ( derivedClass args ) : BaseClassCon ( baseClass args ) 	</a:t>
            </a:r>
          </a:p>
          <a:p>
            <a:pPr lvl="1" eaLnBrk="1" hangingPunct="1"/>
            <a:r>
              <a:rPr lang="en-US" altLang="en-US" b="1">
                <a:solidFill>
                  <a:schemeClr val="accent2"/>
                </a:solidFill>
              </a:rPr>
              <a:t>	{  DerivedClass constructor body   }</a:t>
            </a:r>
          </a:p>
          <a:p>
            <a:pPr lvl="1" eaLnBrk="1" hangingPunct="1"/>
            <a:endParaRPr lang="en-US" altLang="en-US" sz="8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24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 animBg="1"/>
      <p:bldP spid="160773" grpId="0" animBg="1"/>
      <p:bldP spid="160774" grpId="0" animBg="1"/>
      <p:bldP spid="160775" grpId="0" animBg="1"/>
      <p:bldP spid="16077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F58FADC-DBEB-0948-B0BB-EB7EB7D6D55D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>
                <a:latin typeface="Comic Sans MS" charset="0"/>
              </a:rPr>
              <a:t>Define its Own Members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3516314" y="2655888"/>
            <a:ext cx="7104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Point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2822576" y="3722688"/>
            <a:ext cx="7745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Circle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6781800" y="1143000"/>
            <a:ext cx="3276600" cy="22860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class Point{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</a:t>
            </a:r>
            <a:r>
              <a:rPr lang="en-US" altLang="en-US" sz="2000">
                <a:solidFill>
                  <a:srgbClr val="FF0000"/>
                </a:solidFill>
                <a:latin typeface="Times New Roman" charset="0"/>
              </a:rPr>
              <a:t>protected: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   int x, y;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public: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   void set(int a, int b);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};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2438400" y="4572000"/>
            <a:ext cx="3352800" cy="2209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class Circle : public Point{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private: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	double r;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public: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	void set_r(double c);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};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4724400" y="2576514"/>
            <a:ext cx="31290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/>
              <a:t>x</a:t>
            </a:r>
          </a:p>
          <a:p>
            <a:pPr eaLnBrk="1" hangingPunct="1"/>
            <a:r>
              <a:rPr lang="en-US" altLang="en-US" b="1"/>
              <a:t>y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2514600" y="3494088"/>
            <a:ext cx="312906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/>
              <a:t>x</a:t>
            </a:r>
          </a:p>
          <a:p>
            <a:pPr eaLnBrk="1" hangingPunct="1"/>
            <a:r>
              <a:rPr lang="en-US" altLang="en-US" b="1"/>
              <a:t>y</a:t>
            </a:r>
          </a:p>
          <a:p>
            <a:pPr eaLnBrk="1" hangingPunct="1"/>
            <a:r>
              <a:rPr lang="en-US" altLang="en-US" b="1"/>
              <a:t>r</a:t>
            </a:r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 flipH="1">
            <a:off x="3276600" y="3113088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64" name="Rectangle 12"/>
          <p:cNvSpPr>
            <a:spLocks noChangeArrowheads="1"/>
          </p:cNvSpPr>
          <p:nvPr/>
        </p:nvSpPr>
        <p:spPr bwMode="auto">
          <a:xfrm>
            <a:off x="6781800" y="3657600"/>
            <a:ext cx="3505200" cy="30480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class Circle{</a:t>
            </a:r>
            <a:r>
              <a:rPr lang="en-US" altLang="en-US" sz="2000">
                <a:latin typeface="Times New Roman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Times New Roman" charset="0"/>
              </a:rPr>
              <a:t>     protected: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	   int x, y;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	</a:t>
            </a:r>
            <a:r>
              <a:rPr lang="en-US" altLang="en-US" sz="1800">
                <a:solidFill>
                  <a:srgbClr val="FF0000"/>
                </a:solidFill>
                <a:latin typeface="Times New Roman" charset="0"/>
              </a:rPr>
              <a:t>private: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	   </a:t>
            </a:r>
            <a:r>
              <a:rPr lang="en-US" altLang="en-US" sz="1800">
                <a:solidFill>
                  <a:srgbClr val="000066"/>
                </a:solidFill>
                <a:latin typeface="Times New Roman" charset="0"/>
              </a:rPr>
              <a:t>double r;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	</a:t>
            </a:r>
            <a:r>
              <a:rPr lang="en-US" altLang="en-US" sz="1800">
                <a:solidFill>
                  <a:srgbClr val="FF0000"/>
                </a:solidFill>
                <a:latin typeface="Times New Roman" charset="0"/>
              </a:rPr>
              <a:t>public: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	   void set(int a, int b);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charset="0"/>
              </a:rPr>
              <a:t>	   </a:t>
            </a:r>
            <a:r>
              <a:rPr lang="en-US" altLang="en-US" sz="1800">
                <a:solidFill>
                  <a:srgbClr val="000066"/>
                </a:solidFill>
                <a:latin typeface="Times New Roman" charset="0"/>
              </a:rPr>
              <a:t>void set_r(double c);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rgbClr val="000066"/>
                </a:solidFill>
                <a:latin typeface="Times New Roman" charset="0"/>
              </a:rPr>
              <a:t>};</a:t>
            </a:r>
          </a:p>
        </p:txBody>
      </p:sp>
      <p:sp>
        <p:nvSpPr>
          <p:cNvPr id="35852" name="Text Box 13"/>
          <p:cNvSpPr txBox="1">
            <a:spLocks noChangeArrowheads="1"/>
          </p:cNvSpPr>
          <p:nvPr/>
        </p:nvSpPr>
        <p:spPr bwMode="auto">
          <a:xfrm>
            <a:off x="2133600" y="1143001"/>
            <a:ext cx="4267200" cy="131127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>
                <a:latin typeface="Comic Sans MS" charset="0"/>
              </a:rPr>
              <a:t>The derived class can also define its own members,  in addition to the members inherited from the base class</a:t>
            </a:r>
          </a:p>
        </p:txBody>
      </p:sp>
    </p:spTree>
    <p:extLst>
      <p:ext uri="{BB962C8B-B14F-4D97-AF65-F5344CB8AC3E}">
        <p14:creationId xmlns:p14="http://schemas.microsoft.com/office/powerpoint/2010/main" val="208383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0C36881-98FA-6541-B8E3-8C5E712623DE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>
                <a:latin typeface="Comic Sans MS" charset="0"/>
              </a:rPr>
              <a:t>Even more …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600200"/>
            <a:ext cx="7772400" cy="2057400"/>
          </a:xfrm>
        </p:spPr>
        <p:txBody>
          <a:bodyPr/>
          <a:lstStyle/>
          <a:p>
            <a:pPr eaLnBrk="1" hangingPunct="1"/>
            <a:r>
              <a:rPr lang="en-US" altLang="en-US" sz="2400"/>
              <a:t>A derived class can </a:t>
            </a:r>
            <a:r>
              <a:rPr lang="en-US" altLang="en-US" sz="2400">
                <a:solidFill>
                  <a:srgbClr val="FF0000"/>
                </a:solidFill>
              </a:rPr>
              <a:t>override</a:t>
            </a:r>
            <a:r>
              <a:rPr lang="en-US" altLang="en-US" sz="2400"/>
              <a:t> methods defined in its parent class. With overriding,</a:t>
            </a:r>
            <a:r>
              <a:rPr lang="en-US" altLang="en-US"/>
              <a:t> </a:t>
            </a:r>
          </a:p>
          <a:p>
            <a:pPr lvl="1" eaLnBrk="1" hangingPunct="1"/>
            <a:r>
              <a:rPr lang="en-US" altLang="en-US" sz="2000"/>
              <a:t>the method in the subclass has the identical signature to the method in the base class. </a:t>
            </a:r>
          </a:p>
          <a:p>
            <a:pPr lvl="1" eaLnBrk="1" hangingPunct="1"/>
            <a:r>
              <a:rPr lang="en-US" altLang="en-US" sz="2000"/>
              <a:t>a subclass implements its own version of a base class method. </a:t>
            </a: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2057400" y="3810000"/>
            <a:ext cx="3962400" cy="2743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class A 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   protected: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int x, y;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   public: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void print ()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	{cout&lt;&lt;“From A”&lt;&lt;endl;}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};</a:t>
            </a:r>
          </a:p>
        </p:txBody>
      </p:sp>
      <p:sp>
        <p:nvSpPr>
          <p:cNvPr id="152583" name="Rectangle 7"/>
          <p:cNvSpPr>
            <a:spLocks noChangeArrowheads="1"/>
          </p:cNvSpPr>
          <p:nvPr/>
        </p:nvSpPr>
        <p:spPr bwMode="auto">
          <a:xfrm>
            <a:off x="6400800" y="4038600"/>
            <a:ext cx="3733800" cy="2286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class B : public A 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   public: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	void print ()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	    {cout&lt;&lt;“From B”&lt;&lt;endl;}</a:t>
            </a:r>
            <a:endParaRPr lang="en-US" altLang="en-US" sz="1800">
              <a:solidFill>
                <a:srgbClr val="FF0000"/>
              </a:solidFill>
              <a:latin typeface="Times New Roman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};</a:t>
            </a:r>
          </a:p>
        </p:txBody>
      </p:sp>
      <p:sp>
        <p:nvSpPr>
          <p:cNvPr id="152584" name="Line 8"/>
          <p:cNvSpPr>
            <a:spLocks noChangeShapeType="1"/>
          </p:cNvSpPr>
          <p:nvPr/>
        </p:nvSpPr>
        <p:spPr bwMode="auto">
          <a:xfrm flipV="1">
            <a:off x="3962400" y="5334000"/>
            <a:ext cx="2667000" cy="152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9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2" grpId="0" animBg="1"/>
      <p:bldP spid="152583" grpId="0" animBg="1"/>
      <p:bldP spid="15258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7567A2B-CE7E-0A43-89EB-7CFF359AF001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2057400" y="1295400"/>
            <a:ext cx="3276600" cy="3733800"/>
          </a:xfrm>
          <a:prstGeom prst="rect">
            <a:avLst/>
          </a:prstGeom>
          <a:solidFill>
            <a:srgbClr val="FF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class Point{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</a:t>
            </a:r>
            <a:r>
              <a:rPr lang="en-US" altLang="en-US" sz="2000">
                <a:solidFill>
                  <a:srgbClr val="FF0000"/>
                </a:solidFill>
                <a:latin typeface="Times New Roman" charset="0"/>
              </a:rPr>
              <a:t>protected: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   int x, y;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public: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   void 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set</a:t>
            </a:r>
            <a:r>
              <a:rPr lang="en-US" altLang="en-US" sz="2000">
                <a:latin typeface="Times New Roman" charset="0"/>
              </a:rPr>
              <a:t>(int a, int b)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	{x=a; y=b;}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   void </a:t>
            </a:r>
            <a:r>
              <a:rPr lang="en-US" altLang="en-US" sz="2000">
                <a:solidFill>
                  <a:srgbClr val="660066"/>
                </a:solidFill>
                <a:latin typeface="Times New Roman" charset="0"/>
              </a:rPr>
              <a:t>foo</a:t>
            </a:r>
            <a:r>
              <a:rPr lang="en-US" altLang="en-US" sz="2000">
                <a:latin typeface="Times New Roman" charset="0"/>
              </a:rPr>
              <a:t> ();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   void </a:t>
            </a:r>
            <a:r>
              <a:rPr lang="en-US" altLang="en-US" sz="2000">
                <a:solidFill>
                  <a:srgbClr val="00CC00"/>
                </a:solidFill>
                <a:latin typeface="Times New Roman" charset="0"/>
              </a:rPr>
              <a:t>print</a:t>
            </a:r>
            <a:r>
              <a:rPr lang="en-US" altLang="en-US" sz="2000">
                <a:latin typeface="Times New Roman" charset="0"/>
              </a:rPr>
              <a:t>();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};</a:t>
            </a:r>
          </a:p>
        </p:txBody>
      </p:sp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5638800" y="1524000"/>
            <a:ext cx="4724400" cy="2971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class Circle : public Point{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  private:  double r;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  public: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void </a:t>
            </a:r>
            <a:r>
              <a:rPr lang="en-US" altLang="en-US" sz="2000">
                <a:solidFill>
                  <a:srgbClr val="FF0000"/>
                </a:solidFill>
                <a:latin typeface="Times New Roman" charset="0"/>
              </a:rPr>
              <a:t>set</a:t>
            </a: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 (int a, int b, double c) 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     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Point :: set(a, b); </a:t>
            </a:r>
            <a:r>
              <a:rPr lang="en-US" altLang="en-US" sz="1600">
                <a:solidFill>
                  <a:schemeClr val="accent2"/>
                </a:solidFill>
                <a:latin typeface="Times New Roman" charset="0"/>
              </a:rPr>
              <a:t>//same name function call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     r = c;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	void </a:t>
            </a:r>
            <a:r>
              <a:rPr lang="en-US" altLang="en-US" sz="2000">
                <a:solidFill>
                  <a:srgbClr val="BE7100"/>
                </a:solidFill>
                <a:latin typeface="Times New Roman" charset="0"/>
              </a:rPr>
              <a:t>print</a:t>
            </a:r>
            <a:r>
              <a:rPr lang="en-US" altLang="en-US" sz="2000">
                <a:solidFill>
                  <a:srgbClr val="000066"/>
                </a:solidFill>
                <a:latin typeface="Times New Roman" charset="0"/>
              </a:rPr>
              <a:t>();  };</a:t>
            </a:r>
          </a:p>
        </p:txBody>
      </p:sp>
      <p:sp>
        <p:nvSpPr>
          <p:cNvPr id="37893" name="Rectangle 9"/>
          <p:cNvSpPr>
            <a:spLocks noChangeArrowheads="1"/>
          </p:cNvSpPr>
          <p:nvPr/>
        </p:nvSpPr>
        <p:spPr bwMode="auto">
          <a:xfrm>
            <a:off x="2057400" y="533400"/>
            <a:ext cx="7924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3600">
                <a:latin typeface="Comic Sans MS" charset="0"/>
              </a:rPr>
              <a:t>	Access a Method</a:t>
            </a:r>
          </a:p>
        </p:txBody>
      </p:sp>
      <p:sp>
        <p:nvSpPr>
          <p:cNvPr id="163851" name="Rectangle 11"/>
          <p:cNvSpPr>
            <a:spLocks noChangeArrowheads="1"/>
          </p:cNvSpPr>
          <p:nvPr/>
        </p:nvSpPr>
        <p:spPr bwMode="auto">
          <a:xfrm>
            <a:off x="5715000" y="4876800"/>
            <a:ext cx="4724400" cy="15240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Circle C;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C.</a:t>
            </a:r>
            <a:r>
              <a:rPr lang="en-US" altLang="en-US" sz="2000">
                <a:solidFill>
                  <a:srgbClr val="FF0000"/>
                </a:solidFill>
                <a:latin typeface="Times New Roman" charset="0"/>
              </a:rPr>
              <a:t>set</a:t>
            </a:r>
            <a:r>
              <a:rPr lang="en-US" altLang="en-US" sz="2000">
                <a:latin typeface="Times New Roman" charset="0"/>
              </a:rPr>
              <a:t>(10,10,100);   // from class Circle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C.</a:t>
            </a:r>
            <a:r>
              <a:rPr lang="en-US" altLang="en-US" sz="2000">
                <a:solidFill>
                  <a:srgbClr val="660066"/>
                </a:solidFill>
                <a:latin typeface="Times New Roman" charset="0"/>
              </a:rPr>
              <a:t>foo </a:t>
            </a:r>
            <a:r>
              <a:rPr lang="en-US" altLang="en-US" sz="2000">
                <a:latin typeface="Times New Roman" charset="0"/>
              </a:rPr>
              <a:t>();  // from base class Point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C.</a:t>
            </a:r>
            <a:r>
              <a:rPr lang="en-US" altLang="en-US" sz="2000">
                <a:solidFill>
                  <a:srgbClr val="BE7100"/>
                </a:solidFill>
                <a:latin typeface="Times New Roman" charset="0"/>
              </a:rPr>
              <a:t>print</a:t>
            </a:r>
            <a:r>
              <a:rPr lang="en-US" altLang="en-US" sz="2000">
                <a:latin typeface="Times New Roman" charset="0"/>
              </a:rPr>
              <a:t>(); // from class Circle</a:t>
            </a:r>
          </a:p>
        </p:txBody>
      </p:sp>
      <p:sp>
        <p:nvSpPr>
          <p:cNvPr id="163852" name="Rectangle 12"/>
          <p:cNvSpPr>
            <a:spLocks noChangeArrowheads="1"/>
          </p:cNvSpPr>
          <p:nvPr/>
        </p:nvSpPr>
        <p:spPr bwMode="auto">
          <a:xfrm>
            <a:off x="1905000" y="5181600"/>
            <a:ext cx="3581400" cy="1219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Point A;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A.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set</a:t>
            </a:r>
            <a:r>
              <a:rPr lang="en-US" altLang="en-US" sz="2000">
                <a:latin typeface="Times New Roman" charset="0"/>
              </a:rPr>
              <a:t>(30,50);  </a:t>
            </a:r>
            <a:r>
              <a:rPr lang="en-US" altLang="en-US" sz="1600">
                <a:latin typeface="Times New Roman" charset="0"/>
              </a:rPr>
              <a:t>// from base class Point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A.</a:t>
            </a:r>
            <a:r>
              <a:rPr lang="en-US" altLang="en-US" sz="2000">
                <a:solidFill>
                  <a:srgbClr val="00CC00"/>
                </a:solidFill>
                <a:latin typeface="Times New Roman" charset="0"/>
              </a:rPr>
              <a:t>print</a:t>
            </a:r>
            <a:r>
              <a:rPr lang="en-US" altLang="en-US" sz="2000">
                <a:latin typeface="Times New Roman" charset="0"/>
              </a:rPr>
              <a:t>(); </a:t>
            </a:r>
            <a:r>
              <a:rPr lang="en-US" altLang="en-US" sz="1600">
                <a:latin typeface="Times New Roman" charset="0"/>
              </a:rPr>
              <a:t>// from base class Point</a:t>
            </a:r>
          </a:p>
        </p:txBody>
      </p:sp>
    </p:spTree>
    <p:extLst>
      <p:ext uri="{BB962C8B-B14F-4D97-AF65-F5344CB8AC3E}">
        <p14:creationId xmlns:p14="http://schemas.microsoft.com/office/powerpoint/2010/main" val="18318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" dur="500"/>
                                        <p:tgtEl>
                                          <p:spTgt spid="16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1" grpId="0" animBg="1"/>
      <p:bldP spid="16385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C62AEB3-8BEA-E248-938F-EDDA59E9E7D8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8915" name="Rectangle 5"/>
          <p:cNvSpPr>
            <a:spLocks noChangeArrowheads="1"/>
          </p:cNvSpPr>
          <p:nvPr/>
        </p:nvSpPr>
        <p:spPr bwMode="auto">
          <a:xfrm>
            <a:off x="2133600" y="609600"/>
            <a:ext cx="8001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latin typeface="Comic Sans MS" charset="0"/>
              </a:rPr>
              <a:t>Putting Them Together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562600" y="1752600"/>
            <a:ext cx="4648200" cy="4495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Time</a:t>
            </a:r>
            <a:r>
              <a:rPr lang="en-US" altLang="en-US" sz="2400"/>
              <a:t> is the base 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rgbClr val="006600"/>
                </a:solidFill>
              </a:rPr>
              <a:t>ExtTime</a:t>
            </a:r>
            <a:r>
              <a:rPr lang="en-US" altLang="en-US" sz="2400"/>
              <a:t> is the derived class with public inheritance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derived class can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inherit all members from the base class, except the constructor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access all public and protected  members of the base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define its private data member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provide its own constructor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define its public member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override functions inherited from the base class</a:t>
            </a:r>
          </a:p>
        </p:txBody>
      </p:sp>
      <p:sp>
        <p:nvSpPr>
          <p:cNvPr id="38917" name="Line 9"/>
          <p:cNvSpPr>
            <a:spLocks noChangeShapeType="1"/>
          </p:cNvSpPr>
          <p:nvPr/>
        </p:nvSpPr>
        <p:spPr bwMode="auto">
          <a:xfrm>
            <a:off x="3962400" y="30480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8918" name="Group 14"/>
          <p:cNvGrpSpPr>
            <a:grpSpLocks/>
          </p:cNvGrpSpPr>
          <p:nvPr/>
        </p:nvGrpSpPr>
        <p:grpSpPr bwMode="auto">
          <a:xfrm>
            <a:off x="2743200" y="3962400"/>
            <a:ext cx="2438400" cy="914400"/>
            <a:chOff x="768" y="2496"/>
            <a:chExt cx="1536" cy="576"/>
          </a:xfrm>
        </p:grpSpPr>
        <p:sp>
          <p:nvSpPr>
            <p:cNvPr id="38922" name="Oval 12"/>
            <p:cNvSpPr>
              <a:spLocks noChangeArrowheads="1"/>
            </p:cNvSpPr>
            <p:nvPr/>
          </p:nvSpPr>
          <p:spPr bwMode="auto">
            <a:xfrm>
              <a:off x="768" y="2496"/>
              <a:ext cx="1536" cy="576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23" name="Text Box 10"/>
            <p:cNvSpPr txBox="1">
              <a:spLocks noChangeArrowheads="1"/>
            </p:cNvSpPr>
            <p:nvPr/>
          </p:nvSpPr>
          <p:spPr bwMode="auto">
            <a:xfrm>
              <a:off x="1152" y="2640"/>
              <a:ext cx="644" cy="233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ExtTime</a:t>
              </a:r>
            </a:p>
          </p:txBody>
        </p:sp>
      </p:grpSp>
      <p:grpSp>
        <p:nvGrpSpPr>
          <p:cNvPr id="38919" name="Group 13"/>
          <p:cNvGrpSpPr>
            <a:grpSpLocks/>
          </p:cNvGrpSpPr>
          <p:nvPr/>
        </p:nvGrpSpPr>
        <p:grpSpPr bwMode="auto">
          <a:xfrm>
            <a:off x="2667000" y="2133600"/>
            <a:ext cx="2438400" cy="914400"/>
            <a:chOff x="864" y="960"/>
            <a:chExt cx="1536" cy="576"/>
          </a:xfrm>
        </p:grpSpPr>
        <p:sp>
          <p:nvSpPr>
            <p:cNvPr id="38920" name="Oval 11"/>
            <p:cNvSpPr>
              <a:spLocks noChangeArrowheads="1"/>
            </p:cNvSpPr>
            <p:nvPr/>
          </p:nvSpPr>
          <p:spPr bwMode="auto">
            <a:xfrm>
              <a:off x="864" y="960"/>
              <a:ext cx="1536" cy="576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21" name="Text Box 8"/>
            <p:cNvSpPr txBox="1">
              <a:spLocks noChangeArrowheads="1"/>
            </p:cNvSpPr>
            <p:nvPr/>
          </p:nvSpPr>
          <p:spPr bwMode="auto">
            <a:xfrm>
              <a:off x="1392" y="1104"/>
              <a:ext cx="434" cy="23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accent2"/>
                  </a:solidFill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748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Inheritance?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943100"/>
            <a:ext cx="8240713" cy="3703638"/>
          </a:xfrm>
        </p:spPr>
        <p:txBody>
          <a:bodyPr/>
          <a:lstStyle/>
          <a:p>
            <a:pPr eaLnBrk="1" hangingPunct="1"/>
            <a:r>
              <a:rPr lang="en-US" altLang="en-US"/>
              <a:t>Provides a way to create a new class from an existing class</a:t>
            </a:r>
          </a:p>
          <a:p>
            <a:pPr eaLnBrk="1" hangingPunct="1"/>
            <a:r>
              <a:rPr lang="en-US" altLang="en-US"/>
              <a:t>The new class is a specialized version of the existing class</a:t>
            </a:r>
          </a:p>
          <a:p>
            <a:pPr eaLnBrk="1" hangingPunct="1">
              <a:buFont typeface="Times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05078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EA40216-5878-2C4A-BCE6-CDCEA5A2B52D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2403476" y="1243013"/>
            <a:ext cx="7502525" cy="5181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title"/>
          </p:nvPr>
        </p:nvSpPr>
        <p:spPr>
          <a:xfrm>
            <a:off x="2371726" y="304800"/>
            <a:ext cx="7478713" cy="763588"/>
          </a:xfrm>
          <a:noFill/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 sz="4000"/>
              <a:t>class</a:t>
            </a:r>
            <a:r>
              <a:rPr lang="en-US" altLang="en-US" sz="4000">
                <a:latin typeface="Courier New" charset="0"/>
              </a:rPr>
              <a:t> </a:t>
            </a:r>
            <a:r>
              <a:rPr lang="en-US" altLang="en-US" sz="4000" b="1">
                <a:latin typeface="Courier New" charset="0"/>
              </a:rPr>
              <a:t>Time</a:t>
            </a:r>
            <a:r>
              <a:rPr lang="en-US" altLang="en-US" sz="4000"/>
              <a:t> Specification</a:t>
            </a:r>
          </a:p>
        </p:txBody>
      </p:sp>
      <p:sp>
        <p:nvSpPr>
          <p:cNvPr id="3994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55875" y="1371601"/>
            <a:ext cx="7239000" cy="5053013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class  Time{</a:t>
            </a:r>
            <a:r>
              <a:rPr lang="en-US" altLang="en-US" sz="2000" b="1">
                <a:solidFill>
                  <a:schemeClr val="tx2"/>
                </a:solidFill>
              </a:rPr>
              <a:t>						</a:t>
            </a:r>
            <a:endParaRPr lang="en-US" altLang="en-US" sz="2000" b="1" i="1">
              <a:solidFill>
                <a:srgbClr val="CC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  public : 				</a:t>
            </a:r>
            <a:endParaRPr lang="en-US" altLang="en-US" sz="2000" b="1" i="1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	void     Set (</a:t>
            </a:r>
            <a:r>
              <a:rPr lang="en-US" altLang="en-US" sz="2000" b="1">
                <a:solidFill>
                  <a:schemeClr val="accent2"/>
                </a:solidFill>
              </a:rPr>
              <a:t> </a:t>
            </a:r>
            <a:r>
              <a:rPr lang="en-US" altLang="en-US" sz="2000" b="1"/>
              <a:t>int h,</a:t>
            </a:r>
            <a:r>
              <a:rPr lang="en-US" altLang="en-US" sz="2000" b="1">
                <a:solidFill>
                  <a:schemeClr val="accent2"/>
                </a:solidFill>
              </a:rPr>
              <a:t> </a:t>
            </a:r>
            <a:r>
              <a:rPr lang="en-US" altLang="en-US" sz="2000" b="1"/>
              <a:t>int m, int s )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	void	    Increment ( ) ;</a:t>
            </a:r>
            <a:endParaRPr lang="en-US" altLang="en-US" sz="14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	void	    Write ( )  const ;</a:t>
            </a:r>
            <a:endParaRPr lang="en-US" altLang="en-US" sz="14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	Time    ( int initH, int initM, int initS ) ;   </a:t>
            </a:r>
            <a:r>
              <a:rPr lang="en-US" altLang="en-US" sz="2000">
                <a:solidFill>
                  <a:srgbClr val="CC0000"/>
                </a:solidFill>
              </a:rPr>
              <a:t>//  constructor</a:t>
            </a:r>
            <a:r>
              <a:rPr lang="en-US" altLang="en-US" sz="2000"/>
              <a:t> </a:t>
            </a:r>
            <a:endParaRPr lang="en-US" altLang="en-US" sz="1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	Time    (</a:t>
            </a:r>
            <a:r>
              <a:rPr lang="en-US" altLang="en-US" sz="2000" b="1">
                <a:solidFill>
                  <a:schemeClr val="accent2"/>
                </a:solidFill>
              </a:rPr>
              <a:t> </a:t>
            </a:r>
            <a:r>
              <a:rPr lang="en-US" altLang="en-US" sz="2000" b="1"/>
              <a:t>) ; 			                  </a:t>
            </a:r>
            <a:r>
              <a:rPr lang="en-US" altLang="en-US" sz="2000">
                <a:solidFill>
                  <a:srgbClr val="CC0000"/>
                </a:solidFill>
              </a:rPr>
              <a:t>//  default constructor</a:t>
            </a:r>
            <a:endParaRPr lang="en-US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  protected :				</a:t>
            </a:r>
            <a:endParaRPr lang="en-US" altLang="en-US" sz="2000" b="1" i="1">
              <a:solidFill>
                <a:srgbClr val="CC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	int             hrs ;           </a:t>
            </a:r>
            <a:endParaRPr lang="en-US" altLang="en-US" sz="14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	int             mins ;          </a:t>
            </a:r>
            <a:endParaRPr lang="en-US" altLang="en-US" sz="14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	int	         secs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} ;</a:t>
            </a:r>
            <a:r>
              <a:rPr lang="en-US" altLang="en-US" sz="2000" b="1" i="1">
                <a:solidFill>
                  <a:schemeClr val="folHlink"/>
                </a:solidFill>
              </a:rPr>
              <a:t>	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2555875" y="1219200"/>
            <a:ext cx="5698996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b="1"/>
              <a:t>// SPECIFICATION   FILE 			( time.h)</a:t>
            </a:r>
          </a:p>
        </p:txBody>
      </p:sp>
    </p:spTree>
    <p:extLst>
      <p:ext uri="{BB962C8B-B14F-4D97-AF65-F5344CB8AC3E}">
        <p14:creationId xmlns:p14="http://schemas.microsoft.com/office/powerpoint/2010/main" val="144728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0636D5A-ABCE-B947-93CE-B2D62E345E9A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597025" y="222251"/>
            <a:ext cx="8966200" cy="989013"/>
          </a:xfrm>
          <a:noFill/>
        </p:spPr>
        <p:txBody>
          <a:bodyPr vert="horz" lIns="92075" tIns="46038" rIns="92075" bIns="46038" rtlCol="0" anchor="b">
            <a:normAutofit fontScale="90000"/>
          </a:bodyPr>
          <a:lstStyle/>
          <a:p>
            <a:pPr eaLnBrk="1" hangingPunct="1"/>
            <a:r>
              <a:rPr lang="en-US" altLang="en-US"/>
              <a:t> </a:t>
            </a:r>
            <a:r>
              <a:rPr lang="en-US" altLang="en-US">
                <a:latin typeface="Arial Rounded MT Bold" charset="0"/>
              </a:rPr>
              <a:t/>
            </a:r>
            <a:br>
              <a:rPr lang="en-US" altLang="en-US">
                <a:latin typeface="Arial Rounded MT Bold" charset="0"/>
              </a:rPr>
            </a:br>
            <a:endParaRPr lang="en-US" altLang="en-US">
              <a:latin typeface="Arial Rounded MT Bold" charset="0"/>
            </a:endParaRP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2957513" y="441325"/>
            <a:ext cx="6618800" cy="770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4400" b="1">
                <a:solidFill>
                  <a:schemeClr val="tx2"/>
                </a:solidFill>
              </a:rPr>
              <a:t>Class Interface Diagram</a:t>
            </a:r>
            <a:endParaRPr lang="en-US" altLang="en-US" sz="4400" b="1">
              <a:solidFill>
                <a:schemeClr val="folHlink"/>
              </a:solidFill>
            </a:endParaRPr>
          </a:p>
        </p:txBody>
      </p:sp>
      <p:sp>
        <p:nvSpPr>
          <p:cNvPr id="41989" name="Oval 4"/>
          <p:cNvSpPr>
            <a:spLocks noChangeArrowheads="1"/>
          </p:cNvSpPr>
          <p:nvPr/>
        </p:nvSpPr>
        <p:spPr bwMode="auto">
          <a:xfrm>
            <a:off x="4081464" y="2368550"/>
            <a:ext cx="3913187" cy="394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0" name="Oval 5"/>
          <p:cNvSpPr>
            <a:spLocks noChangeArrowheads="1"/>
          </p:cNvSpPr>
          <p:nvPr/>
        </p:nvSpPr>
        <p:spPr bwMode="auto">
          <a:xfrm>
            <a:off x="3663951" y="2873375"/>
            <a:ext cx="1825625" cy="407988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3663951" y="4054476"/>
            <a:ext cx="1825625" cy="40957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2" name="Oval 7"/>
          <p:cNvSpPr>
            <a:spLocks noChangeArrowheads="1"/>
          </p:cNvSpPr>
          <p:nvPr/>
        </p:nvSpPr>
        <p:spPr bwMode="auto">
          <a:xfrm>
            <a:off x="3663951" y="4729164"/>
            <a:ext cx="1825625" cy="40798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3" name="Oval 8"/>
          <p:cNvSpPr>
            <a:spLocks noChangeArrowheads="1"/>
          </p:cNvSpPr>
          <p:nvPr/>
        </p:nvSpPr>
        <p:spPr bwMode="auto">
          <a:xfrm>
            <a:off x="3663951" y="5318126"/>
            <a:ext cx="1825625" cy="411163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4" name="Oval 9"/>
          <p:cNvSpPr>
            <a:spLocks noChangeArrowheads="1"/>
          </p:cNvSpPr>
          <p:nvPr/>
        </p:nvSpPr>
        <p:spPr bwMode="auto">
          <a:xfrm>
            <a:off x="3663951" y="3465514"/>
            <a:ext cx="1825625" cy="40798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5" name="Rectangle 10"/>
          <p:cNvSpPr>
            <a:spLocks noChangeArrowheads="1"/>
          </p:cNvSpPr>
          <p:nvPr/>
        </p:nvSpPr>
        <p:spPr bwMode="auto">
          <a:xfrm>
            <a:off x="5919788" y="3381375"/>
            <a:ext cx="1573212" cy="217963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6" name="Rectangle 11"/>
          <p:cNvSpPr>
            <a:spLocks noChangeArrowheads="1"/>
          </p:cNvSpPr>
          <p:nvPr/>
        </p:nvSpPr>
        <p:spPr bwMode="auto">
          <a:xfrm>
            <a:off x="5894389" y="3348039"/>
            <a:ext cx="1865895" cy="1908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/>
              <a:t>Protected data:</a:t>
            </a:r>
          </a:p>
          <a:p>
            <a:pPr eaLnBrk="1" hangingPunct="1"/>
            <a:endParaRPr lang="en-US" altLang="en-US" sz="1000" b="1"/>
          </a:p>
          <a:p>
            <a:pPr eaLnBrk="1" hangingPunct="1"/>
            <a:r>
              <a:rPr lang="en-US" altLang="en-US" b="1"/>
              <a:t>hrs</a:t>
            </a:r>
          </a:p>
          <a:p>
            <a:pPr eaLnBrk="1" hangingPunct="1"/>
            <a:endParaRPr lang="en-US" altLang="en-US" b="1"/>
          </a:p>
          <a:p>
            <a:pPr eaLnBrk="1" hangingPunct="1"/>
            <a:r>
              <a:rPr lang="en-US" altLang="en-US" b="1"/>
              <a:t>mins</a:t>
            </a:r>
          </a:p>
          <a:p>
            <a:pPr eaLnBrk="1" hangingPunct="1"/>
            <a:endParaRPr lang="en-US" altLang="en-US" b="1"/>
          </a:p>
          <a:p>
            <a:pPr eaLnBrk="1" hangingPunct="1"/>
            <a:r>
              <a:rPr lang="en-US" altLang="en-US" b="1"/>
              <a:t>secs</a:t>
            </a:r>
          </a:p>
        </p:txBody>
      </p:sp>
      <p:sp>
        <p:nvSpPr>
          <p:cNvPr id="41997" name="Rectangle 12"/>
          <p:cNvSpPr>
            <a:spLocks noChangeArrowheads="1"/>
          </p:cNvSpPr>
          <p:nvPr/>
        </p:nvSpPr>
        <p:spPr bwMode="auto">
          <a:xfrm>
            <a:off x="4141789" y="2901950"/>
            <a:ext cx="585097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b="1"/>
              <a:t>Set</a:t>
            </a:r>
          </a:p>
        </p:txBody>
      </p:sp>
      <p:sp>
        <p:nvSpPr>
          <p:cNvPr id="41998" name="Rectangle 13"/>
          <p:cNvSpPr>
            <a:spLocks noChangeArrowheads="1"/>
          </p:cNvSpPr>
          <p:nvPr/>
        </p:nvSpPr>
        <p:spPr bwMode="auto">
          <a:xfrm>
            <a:off x="3806826" y="3490913"/>
            <a:ext cx="1410643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b="1"/>
              <a:t>Increment</a:t>
            </a:r>
          </a:p>
        </p:txBody>
      </p:sp>
      <p:sp>
        <p:nvSpPr>
          <p:cNvPr id="41999" name="Rectangle 14"/>
          <p:cNvSpPr>
            <a:spLocks noChangeArrowheads="1"/>
          </p:cNvSpPr>
          <p:nvPr/>
        </p:nvSpPr>
        <p:spPr bwMode="auto">
          <a:xfrm>
            <a:off x="4057650" y="4083050"/>
            <a:ext cx="82093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b="1"/>
              <a:t>Write</a:t>
            </a:r>
          </a:p>
        </p:txBody>
      </p:sp>
      <p:sp>
        <p:nvSpPr>
          <p:cNvPr id="42000" name="Rectangle 15"/>
          <p:cNvSpPr>
            <a:spLocks noChangeArrowheads="1"/>
          </p:cNvSpPr>
          <p:nvPr/>
        </p:nvSpPr>
        <p:spPr bwMode="auto">
          <a:xfrm>
            <a:off x="3890964" y="4756150"/>
            <a:ext cx="990849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b="1"/>
              <a:t>   Time</a:t>
            </a:r>
          </a:p>
        </p:txBody>
      </p:sp>
      <p:sp>
        <p:nvSpPr>
          <p:cNvPr id="42001" name="Rectangle 16"/>
          <p:cNvSpPr>
            <a:spLocks noChangeArrowheads="1"/>
          </p:cNvSpPr>
          <p:nvPr/>
        </p:nvSpPr>
        <p:spPr bwMode="auto">
          <a:xfrm>
            <a:off x="4141788" y="5345113"/>
            <a:ext cx="779252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b="1"/>
              <a:t>Time</a:t>
            </a:r>
          </a:p>
        </p:txBody>
      </p:sp>
      <p:sp>
        <p:nvSpPr>
          <p:cNvPr id="42002" name="Rectangle 17"/>
          <p:cNvSpPr>
            <a:spLocks noChangeArrowheads="1"/>
          </p:cNvSpPr>
          <p:nvPr/>
        </p:nvSpPr>
        <p:spPr bwMode="auto">
          <a:xfrm>
            <a:off x="6588125" y="3802064"/>
            <a:ext cx="738188" cy="4079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03" name="Rectangle 18"/>
          <p:cNvSpPr>
            <a:spLocks noChangeArrowheads="1"/>
          </p:cNvSpPr>
          <p:nvPr/>
        </p:nvSpPr>
        <p:spPr bwMode="auto">
          <a:xfrm>
            <a:off x="6588125" y="4392614"/>
            <a:ext cx="738188" cy="4079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04" name="Rectangle 19"/>
          <p:cNvSpPr>
            <a:spLocks noChangeArrowheads="1"/>
          </p:cNvSpPr>
          <p:nvPr/>
        </p:nvSpPr>
        <p:spPr bwMode="auto">
          <a:xfrm>
            <a:off x="6588125" y="4981576"/>
            <a:ext cx="738188" cy="4111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05" name="Rectangle 20"/>
          <p:cNvSpPr>
            <a:spLocks noChangeArrowheads="1"/>
          </p:cNvSpPr>
          <p:nvPr/>
        </p:nvSpPr>
        <p:spPr bwMode="auto">
          <a:xfrm>
            <a:off x="4708525" y="1722438"/>
            <a:ext cx="240290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200" b="1">
                <a:latin typeface="Courier New" charset="0"/>
              </a:rPr>
              <a:t>Time</a:t>
            </a:r>
            <a:r>
              <a:rPr lang="en-US" altLang="en-US" sz="3200" b="1">
                <a:latin typeface="Arial Rounded MT Bold" charset="0"/>
              </a:rPr>
              <a:t>  </a:t>
            </a:r>
            <a:r>
              <a:rPr lang="en-US" altLang="en-US" sz="3200" b="1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53917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71FC60-1807-8747-9517-F7E62C37AE31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44035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229600" cy="762000"/>
          </a:xfrm>
          <a:noFill/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 sz="4000"/>
              <a:t>Derived Class </a:t>
            </a:r>
            <a:r>
              <a:rPr lang="en-US" altLang="en-US" sz="4000" b="1">
                <a:latin typeface="Courier New" charset="0"/>
              </a:rPr>
              <a:t>ExtTime</a:t>
            </a:r>
            <a:r>
              <a:rPr lang="en-US" altLang="en-US" sz="4000"/>
              <a:t> </a:t>
            </a:r>
          </a:p>
        </p:txBody>
      </p:sp>
      <p:sp>
        <p:nvSpPr>
          <p:cNvPr id="4403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438400" y="1349376"/>
            <a:ext cx="7696200" cy="5203825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/>
              <a:t>// SPECIFICATION   FILE 			( exttime.h)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800" b="1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/>
              <a:t>#include   </a:t>
            </a:r>
            <a:r>
              <a:rPr lang="en-US" altLang="en-US" sz="2000"/>
              <a:t>“time.h”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/>
              <a:t>enum  </a:t>
            </a:r>
            <a:r>
              <a:rPr lang="en-US" altLang="en-US" sz="2000"/>
              <a:t>ZoneType {EST, CST, MST, PST, EDT, CDT, MDT, PDT }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/>
              <a:t>class  ExtTime  :  public  Time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990000"/>
                </a:solidFill>
              </a:rPr>
              <a:t>		// Time is the base class and use public inheritance</a:t>
            </a:r>
            <a:endParaRPr lang="en-US" altLang="en-US" sz="180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/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/>
              <a:t>   public 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800" b="1" i="1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/>
              <a:t>	void	         Set (</a:t>
            </a:r>
            <a:r>
              <a:rPr lang="en-US" altLang="en-US" sz="2000" b="1">
                <a:solidFill>
                  <a:schemeClr val="accent2"/>
                </a:solidFill>
              </a:rPr>
              <a:t> </a:t>
            </a:r>
            <a:r>
              <a:rPr lang="en-US" altLang="en-US" sz="2000" b="1"/>
              <a:t>int h, int m, int s, ZoneType timeZone )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/>
              <a:t>	void	         Write ( )  const;    </a:t>
            </a:r>
            <a:r>
              <a:rPr lang="en-US" altLang="en-US" sz="1800" b="1">
                <a:solidFill>
                  <a:schemeClr val="accent2"/>
                </a:solidFill>
              </a:rPr>
              <a:t>//</a:t>
            </a:r>
            <a:r>
              <a:rPr lang="en-US" altLang="en-US" sz="1800">
                <a:solidFill>
                  <a:schemeClr val="accent2"/>
                </a:solidFill>
              </a:rPr>
              <a:t>overridden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/>
              <a:t>     ExtTime    (int initH, int initM, int initS, ZoneType initZone ) ;   </a:t>
            </a:r>
            <a:endParaRPr lang="en-US" altLang="en-US" sz="180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/>
              <a:t>     ExtTime    ();   </a:t>
            </a:r>
            <a:r>
              <a:rPr lang="en-US" altLang="en-US" sz="1800">
                <a:solidFill>
                  <a:schemeClr val="accent2"/>
                </a:solidFill>
              </a:rPr>
              <a:t>// default constructor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/>
              <a:t>private :				</a:t>
            </a:r>
            <a:endParaRPr lang="en-US" altLang="en-US" sz="2000" b="1" i="1">
              <a:solidFill>
                <a:srgbClr val="CC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/>
              <a:t>	ZoneType  zone ; 	</a:t>
            </a:r>
            <a:r>
              <a:rPr lang="en-US" altLang="en-US" sz="1800">
                <a:solidFill>
                  <a:srgbClr val="CC0000"/>
                </a:solidFill>
              </a:rPr>
              <a:t>//  added data member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/>
              <a:t>} ;</a:t>
            </a:r>
          </a:p>
        </p:txBody>
      </p:sp>
    </p:spTree>
    <p:extLst>
      <p:ext uri="{BB962C8B-B14F-4D97-AF65-F5344CB8AC3E}">
        <p14:creationId xmlns:p14="http://schemas.microsoft.com/office/powerpoint/2010/main" val="152270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8A81437-FEE8-1740-9FBB-9DBC35678EC8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46083" name="Oval 2"/>
          <p:cNvSpPr>
            <a:spLocks noChangeArrowheads="1"/>
          </p:cNvSpPr>
          <p:nvPr/>
        </p:nvSpPr>
        <p:spPr bwMode="auto">
          <a:xfrm>
            <a:off x="3892550" y="1606551"/>
            <a:ext cx="5549900" cy="5167313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84" name="Oval 3"/>
          <p:cNvSpPr>
            <a:spLocks noChangeArrowheads="1"/>
          </p:cNvSpPr>
          <p:nvPr/>
        </p:nvSpPr>
        <p:spPr bwMode="auto">
          <a:xfrm>
            <a:off x="5492750" y="1987550"/>
            <a:ext cx="3721100" cy="394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7215188" y="3076575"/>
            <a:ext cx="1573212" cy="217963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86" name="Rectangle 5"/>
          <p:cNvSpPr>
            <a:spLocks noGrp="1" noChangeArrowheads="1"/>
          </p:cNvSpPr>
          <p:nvPr>
            <p:ph type="title"/>
          </p:nvPr>
        </p:nvSpPr>
        <p:spPr>
          <a:xfrm>
            <a:off x="1597025" y="222251"/>
            <a:ext cx="8966200" cy="989013"/>
          </a:xfrm>
          <a:noFill/>
        </p:spPr>
        <p:txBody>
          <a:bodyPr vert="horz" lIns="92075" tIns="46038" rIns="92075" bIns="46038" rtlCol="0" anchor="b">
            <a:normAutofit fontScale="90000"/>
          </a:bodyPr>
          <a:lstStyle/>
          <a:p>
            <a:pPr eaLnBrk="1" hangingPunct="1"/>
            <a:r>
              <a:rPr lang="en-US" altLang="en-US"/>
              <a:t> </a:t>
            </a:r>
            <a:r>
              <a:rPr lang="en-US" altLang="en-US">
                <a:latin typeface="Arial Rounded MT Bold" charset="0"/>
              </a:rPr>
              <a:t/>
            </a:r>
            <a:br>
              <a:rPr lang="en-US" altLang="en-US">
                <a:latin typeface="Arial Rounded MT Bold" charset="0"/>
              </a:rPr>
            </a:br>
            <a:endParaRPr lang="en-US" altLang="en-US">
              <a:latin typeface="Arial Rounded MT Bold" charset="0"/>
            </a:endParaRPr>
          </a:p>
        </p:txBody>
      </p:sp>
      <p:sp>
        <p:nvSpPr>
          <p:cNvPr id="46087" name="Rectangle 6"/>
          <p:cNvSpPr>
            <a:spLocks noChangeArrowheads="1"/>
          </p:cNvSpPr>
          <p:nvPr/>
        </p:nvSpPr>
        <p:spPr bwMode="auto">
          <a:xfrm>
            <a:off x="2957513" y="212725"/>
            <a:ext cx="6618800" cy="770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4400" b="1">
                <a:solidFill>
                  <a:schemeClr val="tx2"/>
                </a:solidFill>
              </a:rPr>
              <a:t>Class Interface Diagram</a:t>
            </a:r>
            <a:endParaRPr lang="en-US" altLang="en-US" sz="4400" b="1">
              <a:solidFill>
                <a:schemeClr val="folHlink"/>
              </a:solidFill>
            </a:endParaRPr>
          </a:p>
        </p:txBody>
      </p:sp>
      <p:sp>
        <p:nvSpPr>
          <p:cNvPr id="46088" name="Rectangle 7"/>
          <p:cNvSpPr>
            <a:spLocks noChangeArrowheads="1"/>
          </p:cNvSpPr>
          <p:nvPr/>
        </p:nvSpPr>
        <p:spPr bwMode="auto">
          <a:xfrm>
            <a:off x="7189789" y="3119439"/>
            <a:ext cx="1865895" cy="1908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/>
              <a:t>Protected data:</a:t>
            </a:r>
          </a:p>
          <a:p>
            <a:pPr eaLnBrk="1" hangingPunct="1"/>
            <a:endParaRPr lang="en-US" altLang="en-US" sz="1000" b="1"/>
          </a:p>
          <a:p>
            <a:pPr eaLnBrk="1" hangingPunct="1"/>
            <a:r>
              <a:rPr lang="en-US" altLang="en-US" b="1"/>
              <a:t>hrs</a:t>
            </a:r>
          </a:p>
          <a:p>
            <a:pPr eaLnBrk="1" hangingPunct="1"/>
            <a:endParaRPr lang="en-US" altLang="en-US" b="1"/>
          </a:p>
          <a:p>
            <a:pPr eaLnBrk="1" hangingPunct="1"/>
            <a:r>
              <a:rPr lang="en-US" altLang="en-US" b="1"/>
              <a:t>mins</a:t>
            </a:r>
          </a:p>
          <a:p>
            <a:pPr eaLnBrk="1" hangingPunct="1"/>
            <a:endParaRPr lang="en-US" altLang="en-US" b="1"/>
          </a:p>
          <a:p>
            <a:pPr eaLnBrk="1" hangingPunct="1"/>
            <a:r>
              <a:rPr lang="en-US" altLang="en-US" b="1"/>
              <a:t>secs</a:t>
            </a:r>
          </a:p>
        </p:txBody>
      </p:sp>
      <p:sp>
        <p:nvSpPr>
          <p:cNvPr id="46089" name="Rectangle 8"/>
          <p:cNvSpPr>
            <a:spLocks noChangeArrowheads="1"/>
          </p:cNvSpPr>
          <p:nvPr/>
        </p:nvSpPr>
        <p:spPr bwMode="auto">
          <a:xfrm>
            <a:off x="7883525" y="3497264"/>
            <a:ext cx="738188" cy="4079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90" name="Rectangle 9"/>
          <p:cNvSpPr>
            <a:spLocks noChangeArrowheads="1"/>
          </p:cNvSpPr>
          <p:nvPr/>
        </p:nvSpPr>
        <p:spPr bwMode="auto">
          <a:xfrm>
            <a:off x="7883525" y="4087814"/>
            <a:ext cx="738188" cy="4079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91" name="Rectangle 10"/>
          <p:cNvSpPr>
            <a:spLocks noChangeArrowheads="1"/>
          </p:cNvSpPr>
          <p:nvPr/>
        </p:nvSpPr>
        <p:spPr bwMode="auto">
          <a:xfrm>
            <a:off x="7883525" y="4676776"/>
            <a:ext cx="738188" cy="4111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92" name="Rectangle 11"/>
          <p:cNvSpPr>
            <a:spLocks noChangeArrowheads="1"/>
          </p:cNvSpPr>
          <p:nvPr/>
        </p:nvSpPr>
        <p:spPr bwMode="auto">
          <a:xfrm>
            <a:off x="4784726" y="944563"/>
            <a:ext cx="3143489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200" b="1">
                <a:latin typeface="Courier New" charset="0"/>
              </a:rPr>
              <a:t>ExtTime</a:t>
            </a:r>
            <a:r>
              <a:rPr lang="en-US" altLang="en-US" sz="3200" b="1">
                <a:latin typeface="Arial Rounded MT Bold" charset="0"/>
              </a:rPr>
              <a:t>  </a:t>
            </a:r>
            <a:r>
              <a:rPr lang="en-US" altLang="en-US" sz="3200" b="1"/>
              <a:t>class</a:t>
            </a:r>
          </a:p>
        </p:txBody>
      </p:sp>
      <p:sp>
        <p:nvSpPr>
          <p:cNvPr id="46093" name="Oval 12"/>
          <p:cNvSpPr>
            <a:spLocks noChangeArrowheads="1"/>
          </p:cNvSpPr>
          <p:nvPr/>
        </p:nvSpPr>
        <p:spPr bwMode="auto">
          <a:xfrm>
            <a:off x="4959351" y="2568575"/>
            <a:ext cx="1825625" cy="407988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94" name="Oval 13"/>
          <p:cNvSpPr>
            <a:spLocks noChangeArrowheads="1"/>
          </p:cNvSpPr>
          <p:nvPr/>
        </p:nvSpPr>
        <p:spPr bwMode="auto">
          <a:xfrm>
            <a:off x="4959351" y="3749676"/>
            <a:ext cx="1825625" cy="40957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95" name="Oval 14"/>
          <p:cNvSpPr>
            <a:spLocks noChangeArrowheads="1"/>
          </p:cNvSpPr>
          <p:nvPr/>
        </p:nvSpPr>
        <p:spPr bwMode="auto">
          <a:xfrm>
            <a:off x="4959351" y="4424364"/>
            <a:ext cx="1825625" cy="40798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96" name="Oval 15"/>
          <p:cNvSpPr>
            <a:spLocks noChangeArrowheads="1"/>
          </p:cNvSpPr>
          <p:nvPr/>
        </p:nvSpPr>
        <p:spPr bwMode="auto">
          <a:xfrm>
            <a:off x="4959351" y="5013326"/>
            <a:ext cx="1825625" cy="411163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97" name="Oval 16"/>
          <p:cNvSpPr>
            <a:spLocks noChangeArrowheads="1"/>
          </p:cNvSpPr>
          <p:nvPr/>
        </p:nvSpPr>
        <p:spPr bwMode="auto">
          <a:xfrm>
            <a:off x="4959351" y="3160714"/>
            <a:ext cx="1825625" cy="40798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98" name="Rectangle 17"/>
          <p:cNvSpPr>
            <a:spLocks noChangeArrowheads="1"/>
          </p:cNvSpPr>
          <p:nvPr/>
        </p:nvSpPr>
        <p:spPr bwMode="auto">
          <a:xfrm>
            <a:off x="5437189" y="2597150"/>
            <a:ext cx="585097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b="1"/>
              <a:t>Set</a:t>
            </a:r>
          </a:p>
        </p:txBody>
      </p:sp>
      <p:sp>
        <p:nvSpPr>
          <p:cNvPr id="46099" name="Rectangle 18"/>
          <p:cNvSpPr>
            <a:spLocks noChangeArrowheads="1"/>
          </p:cNvSpPr>
          <p:nvPr/>
        </p:nvSpPr>
        <p:spPr bwMode="auto">
          <a:xfrm>
            <a:off x="5102226" y="3186113"/>
            <a:ext cx="1410643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b="1"/>
              <a:t>Increment</a:t>
            </a:r>
          </a:p>
        </p:txBody>
      </p:sp>
      <p:sp>
        <p:nvSpPr>
          <p:cNvPr id="46100" name="Rectangle 19"/>
          <p:cNvSpPr>
            <a:spLocks noChangeArrowheads="1"/>
          </p:cNvSpPr>
          <p:nvPr/>
        </p:nvSpPr>
        <p:spPr bwMode="auto">
          <a:xfrm>
            <a:off x="5353050" y="3778250"/>
            <a:ext cx="82093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b="1"/>
              <a:t>Write</a:t>
            </a:r>
          </a:p>
        </p:txBody>
      </p:sp>
      <p:sp>
        <p:nvSpPr>
          <p:cNvPr id="46101" name="Rectangle 20"/>
          <p:cNvSpPr>
            <a:spLocks noChangeArrowheads="1"/>
          </p:cNvSpPr>
          <p:nvPr/>
        </p:nvSpPr>
        <p:spPr bwMode="auto">
          <a:xfrm>
            <a:off x="5186364" y="4451350"/>
            <a:ext cx="990849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b="1"/>
              <a:t>   Time</a:t>
            </a:r>
          </a:p>
        </p:txBody>
      </p:sp>
      <p:sp>
        <p:nvSpPr>
          <p:cNvPr id="46102" name="Rectangle 21"/>
          <p:cNvSpPr>
            <a:spLocks noChangeArrowheads="1"/>
          </p:cNvSpPr>
          <p:nvPr/>
        </p:nvSpPr>
        <p:spPr bwMode="auto">
          <a:xfrm>
            <a:off x="5437188" y="5040313"/>
            <a:ext cx="779252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b="1"/>
              <a:t>Time</a:t>
            </a:r>
          </a:p>
        </p:txBody>
      </p:sp>
      <p:sp>
        <p:nvSpPr>
          <p:cNvPr id="46103" name="Oval 22"/>
          <p:cNvSpPr>
            <a:spLocks noChangeArrowheads="1"/>
          </p:cNvSpPr>
          <p:nvPr/>
        </p:nvSpPr>
        <p:spPr bwMode="auto">
          <a:xfrm>
            <a:off x="3048001" y="2568575"/>
            <a:ext cx="1825625" cy="407988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104" name="Oval 23"/>
          <p:cNvSpPr>
            <a:spLocks noChangeArrowheads="1"/>
          </p:cNvSpPr>
          <p:nvPr/>
        </p:nvSpPr>
        <p:spPr bwMode="auto">
          <a:xfrm>
            <a:off x="2673351" y="3749676"/>
            <a:ext cx="1825625" cy="40957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105" name="Oval 24"/>
          <p:cNvSpPr>
            <a:spLocks noChangeArrowheads="1"/>
          </p:cNvSpPr>
          <p:nvPr/>
        </p:nvSpPr>
        <p:spPr bwMode="auto">
          <a:xfrm>
            <a:off x="2673351" y="4424364"/>
            <a:ext cx="1825625" cy="40798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106" name="Oval 25"/>
          <p:cNvSpPr>
            <a:spLocks noChangeArrowheads="1"/>
          </p:cNvSpPr>
          <p:nvPr/>
        </p:nvSpPr>
        <p:spPr bwMode="auto">
          <a:xfrm>
            <a:off x="2974976" y="5013326"/>
            <a:ext cx="1825625" cy="411163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107" name="Oval 26"/>
          <p:cNvSpPr>
            <a:spLocks noChangeArrowheads="1"/>
          </p:cNvSpPr>
          <p:nvPr/>
        </p:nvSpPr>
        <p:spPr bwMode="auto">
          <a:xfrm>
            <a:off x="2673351" y="3160714"/>
            <a:ext cx="1825625" cy="40798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108" name="Rectangle 27"/>
          <p:cNvSpPr>
            <a:spLocks noChangeArrowheads="1"/>
          </p:cNvSpPr>
          <p:nvPr/>
        </p:nvSpPr>
        <p:spPr bwMode="auto">
          <a:xfrm>
            <a:off x="3665539" y="2574925"/>
            <a:ext cx="585097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b="1"/>
              <a:t>Set</a:t>
            </a:r>
          </a:p>
        </p:txBody>
      </p:sp>
      <p:sp>
        <p:nvSpPr>
          <p:cNvPr id="46109" name="Rectangle 28"/>
          <p:cNvSpPr>
            <a:spLocks noChangeArrowheads="1"/>
          </p:cNvSpPr>
          <p:nvPr/>
        </p:nvSpPr>
        <p:spPr bwMode="auto">
          <a:xfrm>
            <a:off x="2955926" y="3184525"/>
            <a:ext cx="1410643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b="1"/>
              <a:t>Increment</a:t>
            </a:r>
          </a:p>
        </p:txBody>
      </p:sp>
      <p:sp>
        <p:nvSpPr>
          <p:cNvPr id="46110" name="Rectangle 29"/>
          <p:cNvSpPr>
            <a:spLocks noChangeArrowheads="1"/>
          </p:cNvSpPr>
          <p:nvPr/>
        </p:nvSpPr>
        <p:spPr bwMode="auto">
          <a:xfrm>
            <a:off x="3221038" y="3778250"/>
            <a:ext cx="82093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b="1"/>
              <a:t>Write</a:t>
            </a:r>
          </a:p>
        </p:txBody>
      </p:sp>
      <p:sp>
        <p:nvSpPr>
          <p:cNvPr id="46111" name="Rectangle 30"/>
          <p:cNvSpPr>
            <a:spLocks noChangeArrowheads="1"/>
          </p:cNvSpPr>
          <p:nvPr/>
        </p:nvSpPr>
        <p:spPr bwMode="auto">
          <a:xfrm>
            <a:off x="2900363" y="4451350"/>
            <a:ext cx="1389996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b="1"/>
              <a:t>   ExtTime</a:t>
            </a:r>
          </a:p>
        </p:txBody>
      </p:sp>
      <p:sp>
        <p:nvSpPr>
          <p:cNvPr id="46112" name="Rectangle 31"/>
          <p:cNvSpPr>
            <a:spLocks noChangeArrowheads="1"/>
          </p:cNvSpPr>
          <p:nvPr/>
        </p:nvSpPr>
        <p:spPr bwMode="auto">
          <a:xfrm>
            <a:off x="3452813" y="5040313"/>
            <a:ext cx="11784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b="1"/>
              <a:t>ExtTime</a:t>
            </a:r>
          </a:p>
        </p:txBody>
      </p:sp>
      <p:sp>
        <p:nvSpPr>
          <p:cNvPr id="46113" name="Line 32"/>
          <p:cNvSpPr>
            <a:spLocks noChangeShapeType="1"/>
          </p:cNvSpPr>
          <p:nvPr/>
        </p:nvSpPr>
        <p:spPr bwMode="auto">
          <a:xfrm flipH="1">
            <a:off x="4495800" y="33528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4" name="Rectangle 33"/>
          <p:cNvSpPr>
            <a:spLocks noChangeArrowheads="1"/>
          </p:cNvSpPr>
          <p:nvPr/>
        </p:nvSpPr>
        <p:spPr bwMode="auto">
          <a:xfrm>
            <a:off x="4959350" y="5568950"/>
            <a:ext cx="1358900" cy="596900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115" name="Rectangle 34"/>
          <p:cNvSpPr>
            <a:spLocks noChangeArrowheads="1"/>
          </p:cNvSpPr>
          <p:nvPr/>
        </p:nvSpPr>
        <p:spPr bwMode="auto">
          <a:xfrm>
            <a:off x="4903788" y="5562600"/>
            <a:ext cx="1460500" cy="92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/>
              <a:t>Private data:</a:t>
            </a:r>
          </a:p>
          <a:p>
            <a:pPr eaLnBrk="1" hangingPunct="1"/>
            <a:r>
              <a:rPr lang="en-US" altLang="en-US" b="1"/>
              <a:t>zone</a:t>
            </a:r>
          </a:p>
        </p:txBody>
      </p:sp>
      <p:sp>
        <p:nvSpPr>
          <p:cNvPr id="46116" name="Rectangle 35"/>
          <p:cNvSpPr>
            <a:spLocks noChangeArrowheads="1"/>
          </p:cNvSpPr>
          <p:nvPr/>
        </p:nvSpPr>
        <p:spPr bwMode="auto">
          <a:xfrm>
            <a:off x="5721350" y="5873750"/>
            <a:ext cx="444500" cy="215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391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7C29E89-D99C-BA41-B153-9E4D9AE4A78C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xfrm>
            <a:off x="2133600" y="457200"/>
            <a:ext cx="7848600" cy="838200"/>
          </a:xfrm>
          <a:noFill/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 sz="4000"/>
              <a:t>Implementation of </a:t>
            </a:r>
            <a:r>
              <a:rPr lang="en-US" altLang="en-US" sz="4000" b="1">
                <a:latin typeface="Courier New" charset="0"/>
              </a:rPr>
              <a:t>ExtTime</a:t>
            </a:r>
          </a:p>
        </p:txBody>
      </p:sp>
      <p:sp>
        <p:nvSpPr>
          <p:cNvPr id="48132" name="Text Box 8"/>
          <p:cNvSpPr txBox="1">
            <a:spLocks noChangeArrowheads="1"/>
          </p:cNvSpPr>
          <p:nvPr/>
        </p:nvSpPr>
        <p:spPr bwMode="auto">
          <a:xfrm>
            <a:off x="2117725" y="1876425"/>
            <a:ext cx="21723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Default Constructor</a:t>
            </a:r>
          </a:p>
        </p:txBody>
      </p:sp>
      <p:sp>
        <p:nvSpPr>
          <p:cNvPr id="4813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057400" y="2597150"/>
            <a:ext cx="3733800" cy="1676400"/>
          </a:xfrm>
          <a:solidFill>
            <a:srgbClr val="CCFFFF"/>
          </a:solidFill>
        </p:spPr>
        <p:txBody>
          <a:bodyPr vert="horz" lIns="92075" tIns="46038" rIns="92075" bIns="46038" rtlCol="0"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/>
              <a:t>ExtTime :: ExtTime ( 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/>
              <a:t>	   zone  =  EST 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/>
              <a:t>}</a:t>
            </a:r>
            <a:endParaRPr lang="en-US" altLang="en-US" b="1" i="1"/>
          </a:p>
        </p:txBody>
      </p:sp>
      <p:sp>
        <p:nvSpPr>
          <p:cNvPr id="48134" name="Text Box 10"/>
          <p:cNvSpPr txBox="1">
            <a:spLocks noChangeArrowheads="1"/>
          </p:cNvSpPr>
          <p:nvPr/>
        </p:nvSpPr>
        <p:spPr bwMode="auto">
          <a:xfrm>
            <a:off x="2041526" y="4695826"/>
            <a:ext cx="38258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The default constructor of base class, Time(), is automatically called, when an ExtTime object is created.</a:t>
            </a:r>
          </a:p>
        </p:txBody>
      </p:sp>
      <p:sp>
        <p:nvSpPr>
          <p:cNvPr id="48135" name="Rectangle 13"/>
          <p:cNvSpPr>
            <a:spLocks noChangeArrowheads="1"/>
          </p:cNvSpPr>
          <p:nvPr/>
        </p:nvSpPr>
        <p:spPr bwMode="auto">
          <a:xfrm>
            <a:off x="6477000" y="2667000"/>
            <a:ext cx="3276600" cy="457200"/>
          </a:xfrm>
          <a:prstGeom prst="rect">
            <a:avLst/>
          </a:prstGeom>
          <a:solidFill>
            <a:srgbClr val="FF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	ExtTime et1;</a:t>
            </a:r>
          </a:p>
        </p:txBody>
      </p:sp>
      <p:sp>
        <p:nvSpPr>
          <p:cNvPr id="116750" name="Rectangle 14"/>
          <p:cNvSpPr>
            <a:spLocks noChangeArrowheads="1"/>
          </p:cNvSpPr>
          <p:nvPr/>
        </p:nvSpPr>
        <p:spPr bwMode="auto">
          <a:xfrm>
            <a:off x="7696200" y="4191000"/>
            <a:ext cx="18288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Times New Roman" charset="0"/>
              </a:rPr>
              <a:t>hrs = 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Times New Roman" charset="0"/>
              </a:rPr>
              <a:t>mins = 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Times New Roman" charset="0"/>
              </a:rPr>
              <a:t>secs = 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Times New Roman" charset="0"/>
              </a:rPr>
              <a:t>zone = EST</a:t>
            </a:r>
          </a:p>
        </p:txBody>
      </p:sp>
      <p:sp>
        <p:nvSpPr>
          <p:cNvPr id="116751" name="Text Box 15"/>
          <p:cNvSpPr txBox="1">
            <a:spLocks noChangeArrowheads="1"/>
          </p:cNvSpPr>
          <p:nvPr/>
        </p:nvSpPr>
        <p:spPr bwMode="auto">
          <a:xfrm>
            <a:off x="6994526" y="3851275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et1</a:t>
            </a:r>
          </a:p>
        </p:txBody>
      </p:sp>
    </p:spTree>
    <p:extLst>
      <p:ext uri="{BB962C8B-B14F-4D97-AF65-F5344CB8AC3E}">
        <p14:creationId xmlns:p14="http://schemas.microsoft.com/office/powerpoint/2010/main" val="128024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50" grpId="0" animBg="1"/>
      <p:bldP spid="11675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6549DCE-67E2-A442-8DE2-E7377DCA877B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848600" cy="838200"/>
          </a:xfrm>
          <a:noFill/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 sz="4000"/>
              <a:t>Implementation of </a:t>
            </a:r>
            <a:r>
              <a:rPr lang="en-US" altLang="en-US" sz="4000" b="1">
                <a:latin typeface="Courier New" charset="0"/>
              </a:rPr>
              <a:t>ExtTime</a:t>
            </a:r>
          </a:p>
        </p:txBody>
      </p:sp>
      <p:sp>
        <p:nvSpPr>
          <p:cNvPr id="50180" name="Text Box 6"/>
          <p:cNvSpPr txBox="1">
            <a:spLocks noChangeArrowheads="1"/>
          </p:cNvSpPr>
          <p:nvPr/>
        </p:nvSpPr>
        <p:spPr bwMode="auto">
          <a:xfrm>
            <a:off x="2117725" y="1412875"/>
            <a:ext cx="22493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Another Constructor</a:t>
            </a:r>
          </a:p>
        </p:txBody>
      </p:sp>
      <p:sp>
        <p:nvSpPr>
          <p:cNvPr id="5018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286000" y="2133600"/>
            <a:ext cx="7848600" cy="1905000"/>
          </a:xfrm>
          <a:solidFill>
            <a:srgbClr val="CCFFFF"/>
          </a:solidFill>
        </p:spPr>
        <p:txBody>
          <a:bodyPr vert="horz" lIns="92075" tIns="46038" rIns="92075" bIns="46038" rtlCol="0"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/>
              <a:t>ExtTime :: ExtTime (int initH, int initM, int initS, ZoneType initZone)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/>
              <a:t>		  : Time (initH, initM, initS)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		  // constructor initializer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/>
              <a:t>            zone  = initZone 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/>
              <a:t>}</a:t>
            </a:r>
          </a:p>
        </p:txBody>
      </p:sp>
      <p:sp>
        <p:nvSpPr>
          <p:cNvPr id="50182" name="Rectangle 10"/>
          <p:cNvSpPr>
            <a:spLocks noChangeArrowheads="1"/>
          </p:cNvSpPr>
          <p:nvPr/>
        </p:nvSpPr>
        <p:spPr bwMode="auto">
          <a:xfrm>
            <a:off x="2286000" y="4343400"/>
            <a:ext cx="3810000" cy="838200"/>
          </a:xfrm>
          <a:prstGeom prst="rect">
            <a:avLst/>
          </a:prstGeom>
          <a:solidFill>
            <a:srgbClr val="FF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ExtTime *et2 =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new ExtTime(8,30,0,EST);</a:t>
            </a:r>
          </a:p>
        </p:txBody>
      </p:sp>
      <p:grpSp>
        <p:nvGrpSpPr>
          <p:cNvPr id="175128" name="Group 24"/>
          <p:cNvGrpSpPr>
            <a:grpSpLocks/>
          </p:cNvGrpSpPr>
          <p:nvPr/>
        </p:nvGrpSpPr>
        <p:grpSpPr bwMode="auto">
          <a:xfrm>
            <a:off x="3657600" y="4495800"/>
            <a:ext cx="5486400" cy="2133600"/>
            <a:chOff x="1344" y="2832"/>
            <a:chExt cx="3456" cy="1344"/>
          </a:xfrm>
        </p:grpSpPr>
        <p:sp>
          <p:nvSpPr>
            <p:cNvPr id="50184" name="Rectangle 11"/>
            <p:cNvSpPr>
              <a:spLocks noChangeArrowheads="1"/>
            </p:cNvSpPr>
            <p:nvPr/>
          </p:nvSpPr>
          <p:spPr bwMode="auto">
            <a:xfrm>
              <a:off x="3370" y="3120"/>
              <a:ext cx="1430" cy="10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en-US" sz="2400">
                  <a:latin typeface="Times New Roman" charset="0"/>
                </a:rPr>
                <a:t>hrs = 8</a:t>
              </a:r>
            </a:p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en-US" sz="2400">
                  <a:latin typeface="Times New Roman" charset="0"/>
                </a:rPr>
                <a:t>mins = 30</a:t>
              </a:r>
            </a:p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en-US" sz="2400">
                  <a:latin typeface="Times New Roman" charset="0"/>
                </a:rPr>
                <a:t>secs = 0</a:t>
              </a:r>
            </a:p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en-US" sz="2400">
                  <a:latin typeface="Times New Roman" charset="0"/>
                </a:rPr>
                <a:t>zone = EST</a:t>
              </a:r>
            </a:p>
          </p:txBody>
        </p:sp>
        <p:sp>
          <p:nvSpPr>
            <p:cNvPr id="50185" name="Text Box 12"/>
            <p:cNvSpPr txBox="1">
              <a:spLocks noChangeArrowheads="1"/>
            </p:cNvSpPr>
            <p:nvPr/>
          </p:nvSpPr>
          <p:spPr bwMode="auto">
            <a:xfrm>
              <a:off x="1344" y="3312"/>
              <a:ext cx="3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et2</a:t>
              </a:r>
            </a:p>
          </p:txBody>
        </p:sp>
        <p:sp>
          <p:nvSpPr>
            <p:cNvPr id="50186" name="Text Box 17"/>
            <p:cNvSpPr txBox="1">
              <a:spLocks noChangeArrowheads="1"/>
            </p:cNvSpPr>
            <p:nvPr/>
          </p:nvSpPr>
          <p:spPr bwMode="auto">
            <a:xfrm>
              <a:off x="3360" y="2832"/>
              <a:ext cx="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b="1"/>
                <a:t>5000</a:t>
              </a:r>
            </a:p>
          </p:txBody>
        </p:sp>
        <p:sp>
          <p:nvSpPr>
            <p:cNvPr id="50187" name="Rectangle 19"/>
            <p:cNvSpPr>
              <a:spLocks noChangeArrowheads="1"/>
            </p:cNvSpPr>
            <p:nvPr/>
          </p:nvSpPr>
          <p:spPr bwMode="auto">
            <a:xfrm>
              <a:off x="1824" y="3600"/>
              <a:ext cx="768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???</a:t>
              </a:r>
            </a:p>
          </p:txBody>
        </p:sp>
        <p:sp>
          <p:nvSpPr>
            <p:cNvPr id="50188" name="Text Box 21"/>
            <p:cNvSpPr txBox="1">
              <a:spLocks noChangeArrowheads="1"/>
            </p:cNvSpPr>
            <p:nvPr/>
          </p:nvSpPr>
          <p:spPr bwMode="auto">
            <a:xfrm>
              <a:off x="1766" y="3408"/>
              <a:ext cx="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b="1"/>
                <a:t>6000</a:t>
              </a:r>
            </a:p>
          </p:txBody>
        </p:sp>
        <p:sp>
          <p:nvSpPr>
            <p:cNvPr id="50189" name="Rectangle 22"/>
            <p:cNvSpPr>
              <a:spLocks noChangeArrowheads="1"/>
            </p:cNvSpPr>
            <p:nvPr/>
          </p:nvSpPr>
          <p:spPr bwMode="auto">
            <a:xfrm>
              <a:off x="1824" y="3600"/>
              <a:ext cx="768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5000</a:t>
              </a:r>
            </a:p>
          </p:txBody>
        </p:sp>
        <p:sp>
          <p:nvSpPr>
            <p:cNvPr id="50190" name="Line 23"/>
            <p:cNvSpPr>
              <a:spLocks noChangeShapeType="1"/>
            </p:cNvSpPr>
            <p:nvPr/>
          </p:nvSpPr>
          <p:spPr bwMode="auto">
            <a:xfrm flipV="1">
              <a:off x="2592" y="3120"/>
              <a:ext cx="768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737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BC6BA4-65EC-3544-B8F0-71F89D790527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848600" cy="838200"/>
          </a:xfrm>
          <a:noFill/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 sz="4000"/>
              <a:t>Implementation of </a:t>
            </a:r>
            <a:r>
              <a:rPr lang="en-US" altLang="en-US" sz="4000" b="1">
                <a:latin typeface="Courier New" charset="0"/>
              </a:rPr>
              <a:t>ExtTime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36826" y="1524001"/>
            <a:ext cx="7140575" cy="1927225"/>
          </a:xfrm>
          <a:solidFill>
            <a:srgbClr val="FFFFCC"/>
          </a:solidFill>
        </p:spPr>
        <p:txBody>
          <a:bodyPr vert="horz" lIns="92075" tIns="46038" rIns="92075" bIns="46038" rtlCol="0"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en-US" sz="2000" b="1"/>
              <a:t>void  ExtTime :: Set (int h, int m, int s, ZoneType timeZone) </a:t>
            </a:r>
          </a:p>
          <a:p>
            <a:pPr eaLnBrk="1" hangingPunct="1">
              <a:buFontTx/>
              <a:buNone/>
            </a:pPr>
            <a:r>
              <a:rPr lang="en-US" altLang="en-US" sz="2000" b="1"/>
              <a:t>{</a:t>
            </a:r>
          </a:p>
          <a:p>
            <a:pPr eaLnBrk="1" hangingPunct="1">
              <a:buFontTx/>
              <a:buNone/>
            </a:pPr>
            <a:r>
              <a:rPr lang="en-US" altLang="en-US" sz="2000" b="1"/>
              <a:t>      </a:t>
            </a:r>
            <a:r>
              <a:rPr lang="en-US" altLang="en-US" sz="2000" b="1">
                <a:solidFill>
                  <a:schemeClr val="accent2"/>
                </a:solidFill>
              </a:rPr>
              <a:t>Time :: Set (hours, minutes, seconds);  </a:t>
            </a:r>
            <a:r>
              <a:rPr lang="en-US" altLang="en-US" sz="1600">
                <a:solidFill>
                  <a:schemeClr val="accent2"/>
                </a:solidFill>
              </a:rPr>
              <a:t>// same name function call</a:t>
            </a:r>
          </a:p>
          <a:p>
            <a:pPr eaLnBrk="1" hangingPunct="1">
              <a:buFontTx/>
              <a:buNone/>
            </a:pPr>
            <a:r>
              <a:rPr lang="en-US" altLang="en-US" sz="2000" b="1"/>
              <a:t>      zone  = timeZone ;</a:t>
            </a:r>
          </a:p>
          <a:p>
            <a:pPr eaLnBrk="1" hangingPunct="1">
              <a:buFontTx/>
              <a:buNone/>
            </a:pPr>
            <a:r>
              <a:rPr lang="en-US" altLang="en-US" sz="2000" b="1"/>
              <a:t>}</a:t>
            </a:r>
          </a:p>
        </p:txBody>
      </p:sp>
      <p:sp>
        <p:nvSpPr>
          <p:cNvPr id="52229" name="Rectangle 7"/>
          <p:cNvSpPr>
            <a:spLocks noChangeArrowheads="1"/>
          </p:cNvSpPr>
          <p:nvPr/>
        </p:nvSpPr>
        <p:spPr bwMode="auto">
          <a:xfrm>
            <a:off x="2133600" y="3733800"/>
            <a:ext cx="8001000" cy="2743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>
                <a:latin typeface="Times New Roman" charset="0"/>
              </a:rPr>
              <a:t>void  ExtTime :: Write ( )   const  </a:t>
            </a:r>
            <a:r>
              <a:rPr lang="en-US" altLang="en-US" sz="1800">
                <a:latin typeface="Times New Roman" charset="0"/>
              </a:rPr>
              <a:t>// function overriding</a:t>
            </a:r>
            <a:endParaRPr lang="en-US" altLang="en-US" sz="1800" i="1">
              <a:solidFill>
                <a:srgbClr val="990000"/>
              </a:solidFill>
              <a:latin typeface="Times New Roman" charset="0"/>
            </a:endParaRP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Times New Roman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Times New Roman" charset="0"/>
              </a:rPr>
              <a:t>   </a:t>
            </a:r>
            <a:r>
              <a:rPr lang="en-US" altLang="en-US" sz="2000">
                <a:latin typeface="Times New Roman" charset="0"/>
              </a:rPr>
              <a:t>string  zoneString[8] =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charset="0"/>
              </a:rPr>
              <a:t>		{“EST”, “CST”, MST”, “PST”, “EDT”, “CDT”, “MDT”, “PDT”} ;</a:t>
            </a:r>
          </a:p>
          <a:p>
            <a:pPr eaLnBrk="1" hangingPunct="1">
              <a:buFontTx/>
              <a:buNone/>
            </a:pPr>
            <a:endParaRPr lang="en-US" altLang="en-US" sz="800" b="1">
              <a:solidFill>
                <a:schemeClr val="accent2"/>
              </a:solidFill>
              <a:latin typeface="Times New Roman" charset="0"/>
            </a:endParaRPr>
          </a:p>
          <a:p>
            <a:pPr eaLnBrk="1" hangingPunct="1"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Times New Roman" charset="0"/>
              </a:rPr>
              <a:t>  Time :: Write ( ) ;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Times New Roman" charset="0"/>
              </a:rPr>
              <a:t>  cout  &lt;&lt;‘  ‘&lt;&lt;zoneString[zone]&lt;&lt;endl;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Times New Roman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104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5D9AD6-90D4-7449-8B64-522BA7670CB5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xfrm>
            <a:off x="2152650" y="428626"/>
            <a:ext cx="7918450" cy="790575"/>
          </a:xfrm>
          <a:noFill/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 sz="4000"/>
              <a:t>Working with</a:t>
            </a:r>
            <a:r>
              <a:rPr lang="en-US" altLang="en-US" sz="4000">
                <a:latin typeface="Arial Rounded MT Bold" charset="0"/>
              </a:rPr>
              <a:t> </a:t>
            </a:r>
            <a:r>
              <a:rPr lang="en-US" altLang="en-US" sz="4000" b="1">
                <a:latin typeface="Courier New" charset="0"/>
              </a:rPr>
              <a:t>ExtTime</a:t>
            </a:r>
            <a:endParaRPr lang="en-US" altLang="en-US" sz="4000" b="1">
              <a:latin typeface="Arial Rounded MT Bold" charset="0"/>
            </a:endParaRP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8153400" cy="4800600"/>
          </a:xfrm>
          <a:solidFill>
            <a:srgbClr val="CCFFFF"/>
          </a:solidFill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</a:rPr>
              <a:t>     #include  “exttime.h”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</a:rPr>
              <a:t>	…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800" b="1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</a:rPr>
              <a:t>	int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</a:rPr>
              <a:t>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800" b="1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</a:rPr>
              <a:t>	 	ExtTime    thisTime ( 8, 35, 0, PST )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</a:rPr>
              <a:t>	 	ExtTime    thatTime ; 	        	      </a:t>
            </a:r>
            <a:r>
              <a:rPr lang="en-US" altLang="en-US" sz="2000">
                <a:solidFill>
                  <a:schemeClr val="accent2"/>
                </a:solidFill>
              </a:rPr>
              <a:t>// default constructor called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 b="1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</a:rPr>
              <a:t>		thatTime.Write( ) ;		      </a:t>
            </a:r>
            <a:r>
              <a:rPr lang="en-US" altLang="en-US" sz="2000">
                <a:solidFill>
                  <a:schemeClr val="accent2"/>
                </a:solidFill>
              </a:rPr>
              <a:t>// outputs 00:00:00 EST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>
                <a:solidFill>
                  <a:schemeClr val="accent2"/>
                </a:solidFill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</a:rPr>
              <a:t>		thatTime.Set (16, 49, 23, CDT) ;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</a:rPr>
              <a:t>		thatTime.Write( ) ;		      </a:t>
            </a:r>
            <a:r>
              <a:rPr lang="en-US" altLang="en-US" sz="2000">
                <a:solidFill>
                  <a:schemeClr val="accent2"/>
                </a:solidFill>
              </a:rPr>
              <a:t>// outputs 16:49:23 CDT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 b="1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</a:rPr>
              <a:t>		thisTime.Increment ( )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</a:rPr>
              <a:t>		thisTime.Increment ( )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</a:rPr>
              <a:t>		thisTime.Write ( ) ;		      </a:t>
            </a:r>
            <a:r>
              <a:rPr lang="en-US" altLang="en-US" sz="2000">
                <a:solidFill>
                  <a:schemeClr val="accent2"/>
                </a:solidFill>
              </a:rPr>
              <a:t>// outputs 08:35:02  PST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63337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7669339-94D2-5548-81CB-EEDB5C9E61B4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990000"/>
                </a:solidFill>
                <a:latin typeface="Comic Sans MS" charset="0"/>
              </a:rPr>
              <a:t>Take Home Message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8229600" cy="3810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000099"/>
                </a:solidFill>
              </a:rPr>
              <a:t>Inheritance is a mechanism for defining new class types to be a specialization or an augmentation of existing types.</a:t>
            </a:r>
          </a:p>
          <a:p>
            <a:pPr eaLnBrk="1" hangingPunct="1"/>
            <a:endParaRPr lang="en-US" altLang="en-US" sz="2400">
              <a:solidFill>
                <a:srgbClr val="000099"/>
              </a:solidFill>
            </a:endParaRPr>
          </a:p>
          <a:p>
            <a:pPr eaLnBrk="1" hangingPunct="1"/>
            <a:r>
              <a:rPr lang="en-US" altLang="en-US">
                <a:solidFill>
                  <a:srgbClr val="800000"/>
                </a:solidFill>
              </a:rPr>
              <a:t>In principle, every member of a base class is inherited by a derived class with different access permissions, except for the constructors</a:t>
            </a:r>
          </a:p>
        </p:txBody>
      </p:sp>
    </p:spTree>
    <p:extLst>
      <p:ext uri="{BB962C8B-B14F-4D97-AF65-F5344CB8AC3E}">
        <p14:creationId xmlns:p14="http://schemas.microsoft.com/office/powerpoint/2010/main" val="12558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/>
              <a:t>Inheritance vs. Access </a:t>
            </a:r>
          </a:p>
        </p:txBody>
      </p:sp>
      <p:grpSp>
        <p:nvGrpSpPr>
          <p:cNvPr id="57347" name="Group 23"/>
          <p:cNvGrpSpPr>
            <a:grpSpLocks/>
          </p:cNvGrpSpPr>
          <p:nvPr/>
        </p:nvGrpSpPr>
        <p:grpSpPr bwMode="auto">
          <a:xfrm>
            <a:off x="1752600" y="1446214"/>
            <a:ext cx="8002588" cy="4954587"/>
            <a:chOff x="47" y="576"/>
            <a:chExt cx="5041" cy="3121"/>
          </a:xfrm>
        </p:grpSpPr>
        <p:sp>
          <p:nvSpPr>
            <p:cNvPr id="57348" name="Text Box 3"/>
            <p:cNvSpPr txBox="1">
              <a:spLocks noChangeArrowheads="1"/>
            </p:cNvSpPr>
            <p:nvPr/>
          </p:nvSpPr>
          <p:spPr bwMode="auto">
            <a:xfrm>
              <a:off x="288" y="1008"/>
              <a:ext cx="120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private: x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protected: y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public: z</a:t>
              </a:r>
            </a:p>
          </p:txBody>
        </p:sp>
        <p:sp>
          <p:nvSpPr>
            <p:cNvPr id="57349" name="Text Box 4"/>
            <p:cNvSpPr txBox="1">
              <a:spLocks noChangeArrowheads="1"/>
            </p:cNvSpPr>
            <p:nvPr/>
          </p:nvSpPr>
          <p:spPr bwMode="auto">
            <a:xfrm>
              <a:off x="288" y="2064"/>
              <a:ext cx="129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private: x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protected: y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public: z</a:t>
              </a:r>
            </a:p>
          </p:txBody>
        </p:sp>
        <p:sp>
          <p:nvSpPr>
            <p:cNvPr id="57350" name="Text Box 5"/>
            <p:cNvSpPr txBox="1">
              <a:spLocks noChangeArrowheads="1"/>
            </p:cNvSpPr>
            <p:nvPr/>
          </p:nvSpPr>
          <p:spPr bwMode="auto">
            <a:xfrm>
              <a:off x="336" y="3120"/>
              <a:ext cx="124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private: x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protected: y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public: z</a:t>
              </a:r>
            </a:p>
          </p:txBody>
        </p:sp>
        <p:sp>
          <p:nvSpPr>
            <p:cNvPr id="57351" name="Text Box 6"/>
            <p:cNvSpPr txBox="1">
              <a:spLocks noChangeArrowheads="1"/>
            </p:cNvSpPr>
            <p:nvPr/>
          </p:nvSpPr>
          <p:spPr bwMode="auto">
            <a:xfrm>
              <a:off x="47" y="768"/>
              <a:ext cx="15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Base class members</a:t>
              </a:r>
            </a:p>
          </p:txBody>
        </p:sp>
        <p:sp>
          <p:nvSpPr>
            <p:cNvPr id="57352" name="Rectangle 7"/>
            <p:cNvSpPr>
              <a:spLocks noChangeArrowheads="1"/>
            </p:cNvSpPr>
            <p:nvPr/>
          </p:nvSpPr>
          <p:spPr bwMode="auto">
            <a:xfrm>
              <a:off x="288" y="1056"/>
              <a:ext cx="115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7353" name="Rectangle 8"/>
            <p:cNvSpPr>
              <a:spLocks noChangeArrowheads="1"/>
            </p:cNvSpPr>
            <p:nvPr/>
          </p:nvSpPr>
          <p:spPr bwMode="auto">
            <a:xfrm>
              <a:off x="288" y="2112"/>
              <a:ext cx="120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7354" name="Rectangle 9"/>
            <p:cNvSpPr>
              <a:spLocks noChangeArrowheads="1"/>
            </p:cNvSpPr>
            <p:nvPr/>
          </p:nvSpPr>
          <p:spPr bwMode="auto">
            <a:xfrm>
              <a:off x="336" y="3168"/>
              <a:ext cx="115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7355" name="Text Box 10"/>
            <p:cNvSpPr txBox="1">
              <a:spLocks noChangeArrowheads="1"/>
            </p:cNvSpPr>
            <p:nvPr/>
          </p:nvSpPr>
          <p:spPr bwMode="auto">
            <a:xfrm>
              <a:off x="3600" y="1041"/>
              <a:ext cx="1209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x</a:t>
              </a:r>
              <a:r>
                <a:rPr lang="en-US" altLang="en-US" sz="1800"/>
                <a:t> is inaccessible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private: y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private: z</a:t>
              </a:r>
            </a:p>
          </p:txBody>
        </p:sp>
        <p:sp>
          <p:nvSpPr>
            <p:cNvPr id="57356" name="Text Box 11"/>
            <p:cNvSpPr txBox="1">
              <a:spLocks noChangeArrowheads="1"/>
            </p:cNvSpPr>
            <p:nvPr/>
          </p:nvSpPr>
          <p:spPr bwMode="auto">
            <a:xfrm>
              <a:off x="3639" y="2064"/>
              <a:ext cx="117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x</a:t>
              </a:r>
              <a:r>
                <a:rPr lang="en-US" altLang="en-US" sz="1800"/>
                <a:t> is inaccessible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protected: y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protected: z</a:t>
              </a:r>
              <a:endParaRPr lang="en-US" altLang="en-US" sz="2000"/>
            </a:p>
          </p:txBody>
        </p:sp>
        <p:sp>
          <p:nvSpPr>
            <p:cNvPr id="57357" name="Text Box 12"/>
            <p:cNvSpPr txBox="1">
              <a:spLocks noChangeArrowheads="1"/>
            </p:cNvSpPr>
            <p:nvPr/>
          </p:nvSpPr>
          <p:spPr bwMode="auto">
            <a:xfrm>
              <a:off x="3648" y="3120"/>
              <a:ext cx="120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x</a:t>
              </a:r>
              <a:r>
                <a:rPr lang="en-US" altLang="en-US" sz="1800"/>
                <a:t> is inaccessible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protected: y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public: z</a:t>
              </a:r>
              <a:endParaRPr lang="en-US" altLang="en-US" sz="2000"/>
            </a:p>
          </p:txBody>
        </p:sp>
        <p:sp>
          <p:nvSpPr>
            <p:cNvPr id="57358" name="Rectangle 13"/>
            <p:cNvSpPr>
              <a:spLocks noChangeArrowheads="1"/>
            </p:cNvSpPr>
            <p:nvPr/>
          </p:nvSpPr>
          <p:spPr bwMode="auto">
            <a:xfrm>
              <a:off x="3600" y="1056"/>
              <a:ext cx="115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7359" name="Rectangle 14"/>
            <p:cNvSpPr>
              <a:spLocks noChangeArrowheads="1"/>
            </p:cNvSpPr>
            <p:nvPr/>
          </p:nvSpPr>
          <p:spPr bwMode="auto">
            <a:xfrm>
              <a:off x="3648" y="2064"/>
              <a:ext cx="115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7360" name="Rectangle 15"/>
            <p:cNvSpPr>
              <a:spLocks noChangeArrowheads="1"/>
            </p:cNvSpPr>
            <p:nvPr/>
          </p:nvSpPr>
          <p:spPr bwMode="auto">
            <a:xfrm>
              <a:off x="3648" y="3120"/>
              <a:ext cx="1200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7361" name="Text Box 16"/>
            <p:cNvSpPr txBox="1">
              <a:spLocks noChangeArrowheads="1"/>
            </p:cNvSpPr>
            <p:nvPr/>
          </p:nvSpPr>
          <p:spPr bwMode="auto">
            <a:xfrm>
              <a:off x="3198" y="576"/>
              <a:ext cx="1890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How inherited base class members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appear in derived class</a:t>
              </a:r>
            </a:p>
          </p:txBody>
        </p:sp>
        <p:sp>
          <p:nvSpPr>
            <p:cNvPr id="57362" name="Line 17"/>
            <p:cNvSpPr>
              <a:spLocks noChangeShapeType="1"/>
            </p:cNvSpPr>
            <p:nvPr/>
          </p:nvSpPr>
          <p:spPr bwMode="auto">
            <a:xfrm>
              <a:off x="1440" y="1296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3" name="Line 18"/>
            <p:cNvSpPr>
              <a:spLocks noChangeShapeType="1"/>
            </p:cNvSpPr>
            <p:nvPr/>
          </p:nvSpPr>
          <p:spPr bwMode="auto">
            <a:xfrm>
              <a:off x="1488" y="2352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4" name="Line 19"/>
            <p:cNvSpPr>
              <a:spLocks noChangeShapeType="1"/>
            </p:cNvSpPr>
            <p:nvPr/>
          </p:nvSpPr>
          <p:spPr bwMode="auto">
            <a:xfrm>
              <a:off x="1488" y="3408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5" name="Text Box 20"/>
            <p:cNvSpPr txBox="1">
              <a:spLocks noChangeArrowheads="1"/>
            </p:cNvSpPr>
            <p:nvPr/>
          </p:nvSpPr>
          <p:spPr bwMode="auto">
            <a:xfrm>
              <a:off x="2042" y="1008"/>
              <a:ext cx="812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private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base class</a:t>
              </a:r>
            </a:p>
          </p:txBody>
        </p:sp>
        <p:sp>
          <p:nvSpPr>
            <p:cNvPr id="57366" name="Text Box 21"/>
            <p:cNvSpPr txBox="1">
              <a:spLocks noChangeArrowheads="1"/>
            </p:cNvSpPr>
            <p:nvPr/>
          </p:nvSpPr>
          <p:spPr bwMode="auto">
            <a:xfrm>
              <a:off x="2003" y="2064"/>
              <a:ext cx="890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protected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base class</a:t>
              </a:r>
            </a:p>
          </p:txBody>
        </p:sp>
        <p:sp>
          <p:nvSpPr>
            <p:cNvPr id="57367" name="Text Box 22"/>
            <p:cNvSpPr txBox="1">
              <a:spLocks noChangeArrowheads="1"/>
            </p:cNvSpPr>
            <p:nvPr/>
          </p:nvSpPr>
          <p:spPr bwMode="auto">
            <a:xfrm>
              <a:off x="2090" y="3120"/>
              <a:ext cx="812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public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base class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92270" y="3202544"/>
            <a:ext cx="7244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All public and protected members in base class are </a:t>
            </a:r>
            <a:r>
              <a:rPr lang="en-US" b="1" dirty="0" smtClean="0">
                <a:solidFill>
                  <a:srgbClr val="00B050"/>
                </a:solidFill>
              </a:rPr>
              <a:t>private </a:t>
            </a:r>
            <a:r>
              <a:rPr lang="en-US" b="1" dirty="0" smtClean="0">
                <a:solidFill>
                  <a:srgbClr val="FF0000"/>
                </a:solidFill>
              </a:rPr>
              <a:t>in derived class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08201" y="4847988"/>
            <a:ext cx="750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All public and protected members in base class are </a:t>
            </a:r>
            <a:r>
              <a:rPr lang="en-US" b="1" dirty="0" smtClean="0">
                <a:solidFill>
                  <a:srgbClr val="00B050"/>
                </a:solidFill>
              </a:rPr>
              <a:t>protected </a:t>
            </a:r>
            <a:r>
              <a:rPr lang="en-US" b="1" dirty="0" smtClean="0">
                <a:solidFill>
                  <a:srgbClr val="FF0000"/>
                </a:solidFill>
              </a:rPr>
              <a:t>in derived class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5664" y="6405842"/>
            <a:ext cx="11885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</a:t>
            </a:r>
            <a:r>
              <a:rPr lang="en-US" b="1" dirty="0" smtClean="0">
                <a:solidFill>
                  <a:srgbClr val="00B050"/>
                </a:solidFill>
              </a:rPr>
              <a:t>ublic</a:t>
            </a:r>
            <a:r>
              <a:rPr lang="en-US" b="1" dirty="0" smtClean="0">
                <a:solidFill>
                  <a:srgbClr val="FF0000"/>
                </a:solidFill>
              </a:rPr>
              <a:t> members in base class are </a:t>
            </a:r>
            <a:r>
              <a:rPr lang="en-US" b="1" dirty="0" smtClean="0">
                <a:solidFill>
                  <a:srgbClr val="00B050"/>
                </a:solidFill>
              </a:rPr>
              <a:t>public </a:t>
            </a:r>
            <a:r>
              <a:rPr lang="en-US" b="1" dirty="0" smtClean="0">
                <a:solidFill>
                  <a:srgbClr val="FF0000"/>
                </a:solidFill>
              </a:rPr>
              <a:t>in derived class and </a:t>
            </a:r>
            <a:r>
              <a:rPr lang="en-US" b="1" dirty="0" smtClean="0">
                <a:solidFill>
                  <a:srgbClr val="00B050"/>
                </a:solidFill>
              </a:rPr>
              <a:t>protected </a:t>
            </a:r>
            <a:r>
              <a:rPr lang="en-US" b="1" dirty="0" smtClean="0">
                <a:solidFill>
                  <a:srgbClr val="FF0000"/>
                </a:solidFill>
              </a:rPr>
              <a:t>members in base class are </a:t>
            </a:r>
            <a:r>
              <a:rPr lang="en-US" b="1" dirty="0" smtClean="0">
                <a:solidFill>
                  <a:srgbClr val="00B050"/>
                </a:solidFill>
              </a:rPr>
              <a:t>protected</a:t>
            </a:r>
            <a:r>
              <a:rPr lang="en-US" b="1" dirty="0" smtClean="0">
                <a:solidFill>
                  <a:srgbClr val="FF0000"/>
                </a:solidFill>
              </a:rPr>
              <a:t> in derived class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1370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Insects</a:t>
            </a:r>
          </a:p>
        </p:txBody>
      </p:sp>
      <p:pic>
        <p:nvPicPr>
          <p:cNvPr id="7171" name="Picture 3" descr="1501sowc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1752600"/>
            <a:ext cx="6454775" cy="377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46617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7620000" cy="914400"/>
          </a:xfrm>
        </p:spPr>
        <p:txBody>
          <a:bodyPr/>
          <a:lstStyle/>
          <a:p>
            <a:pPr eaLnBrk="1" hangingPunct="1"/>
            <a:r>
              <a:rPr lang="en-US" altLang="en-US"/>
              <a:t>More Inheritance vs. Access</a:t>
            </a:r>
          </a:p>
        </p:txBody>
      </p:sp>
      <p:sp>
        <p:nvSpPr>
          <p:cNvPr id="58371" name="Text Box 4"/>
          <p:cNvSpPr txBox="1">
            <a:spLocks noChangeArrowheads="1"/>
          </p:cNvSpPr>
          <p:nvPr/>
        </p:nvSpPr>
        <p:spPr bwMode="auto">
          <a:xfrm>
            <a:off x="2651125" y="127635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pSp>
        <p:nvGrpSpPr>
          <p:cNvPr id="58372" name="Group 16"/>
          <p:cNvGrpSpPr>
            <a:grpSpLocks/>
          </p:cNvGrpSpPr>
          <p:nvPr/>
        </p:nvGrpSpPr>
        <p:grpSpPr bwMode="auto">
          <a:xfrm>
            <a:off x="1889126" y="1676401"/>
            <a:ext cx="8474075" cy="4371975"/>
            <a:chOff x="230" y="960"/>
            <a:chExt cx="5338" cy="2754"/>
          </a:xfrm>
        </p:grpSpPr>
        <p:sp>
          <p:nvSpPr>
            <p:cNvPr id="58373" name="Text Box 3"/>
            <p:cNvSpPr txBox="1">
              <a:spLocks noChangeArrowheads="1"/>
            </p:cNvSpPr>
            <p:nvPr/>
          </p:nvSpPr>
          <p:spPr bwMode="auto">
            <a:xfrm>
              <a:off x="230" y="1203"/>
              <a:ext cx="2114" cy="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private members: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char letter;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float score;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void </a:t>
              </a:r>
              <a:r>
                <a:rPr lang="en-US" altLang="en-US" sz="1800" dirty="0" err="1">
                  <a:latin typeface="Courier New" charset="0"/>
                </a:rPr>
                <a:t>calcGrade</a:t>
              </a:r>
              <a:r>
                <a:rPr lang="en-US" altLang="en-US" sz="1800" dirty="0">
                  <a:latin typeface="Courier New" charset="0"/>
                </a:rPr>
                <a:t>();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public members: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void </a:t>
              </a:r>
              <a:r>
                <a:rPr lang="en-US" altLang="en-US" sz="1800" dirty="0" err="1">
                  <a:solidFill>
                    <a:srgbClr val="FF0000"/>
                  </a:solidFill>
                  <a:latin typeface="Courier New" charset="0"/>
                </a:rPr>
                <a:t>setScore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(float);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  float </a:t>
              </a:r>
              <a:r>
                <a:rPr lang="en-US" altLang="en-US" sz="1800" dirty="0" err="1">
                  <a:solidFill>
                    <a:srgbClr val="FF0000"/>
                  </a:solidFill>
                  <a:latin typeface="Courier New" charset="0"/>
                </a:rPr>
                <a:t>getScore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();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  char </a:t>
              </a:r>
              <a:r>
                <a:rPr lang="en-US" altLang="en-US" sz="1800" dirty="0" err="1">
                  <a:solidFill>
                    <a:srgbClr val="FF0000"/>
                  </a:solidFill>
                  <a:latin typeface="Courier New" charset="0"/>
                </a:rPr>
                <a:t>getLetter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();</a:t>
              </a:r>
            </a:p>
          </p:txBody>
        </p:sp>
        <p:sp>
          <p:nvSpPr>
            <p:cNvPr id="58374" name="Rectangle 5"/>
            <p:cNvSpPr>
              <a:spLocks noChangeArrowheads="1"/>
            </p:cNvSpPr>
            <p:nvPr/>
          </p:nvSpPr>
          <p:spPr bwMode="auto">
            <a:xfrm>
              <a:off x="240" y="1200"/>
              <a:ext cx="2016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8375" name="Text Box 6"/>
            <p:cNvSpPr txBox="1">
              <a:spLocks noChangeArrowheads="1"/>
            </p:cNvSpPr>
            <p:nvPr/>
          </p:nvSpPr>
          <p:spPr bwMode="auto">
            <a:xfrm>
              <a:off x="646" y="960"/>
              <a:ext cx="9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class Grade</a:t>
              </a:r>
            </a:p>
          </p:txBody>
        </p:sp>
        <p:sp>
          <p:nvSpPr>
            <p:cNvPr id="58376" name="Rectangle 7"/>
            <p:cNvSpPr>
              <a:spLocks noChangeArrowheads="1"/>
            </p:cNvSpPr>
            <p:nvPr/>
          </p:nvSpPr>
          <p:spPr bwMode="auto">
            <a:xfrm>
              <a:off x="240" y="960"/>
              <a:ext cx="201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8377" name="Text Box 8"/>
            <p:cNvSpPr txBox="1">
              <a:spLocks noChangeArrowheads="1"/>
            </p:cNvSpPr>
            <p:nvPr/>
          </p:nvSpPr>
          <p:spPr bwMode="auto">
            <a:xfrm>
              <a:off x="3360" y="1200"/>
              <a:ext cx="177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private members: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  int numQuestions;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  float pointsEach;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  int numMissed;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public members: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  Test(int, int);</a:t>
              </a:r>
            </a:p>
          </p:txBody>
        </p:sp>
        <p:sp>
          <p:nvSpPr>
            <p:cNvPr id="58378" name="Rectangle 9"/>
            <p:cNvSpPr>
              <a:spLocks noChangeArrowheads="1"/>
            </p:cNvSpPr>
            <p:nvPr/>
          </p:nvSpPr>
          <p:spPr bwMode="auto">
            <a:xfrm>
              <a:off x="3360" y="1200"/>
              <a:ext cx="1776" cy="11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8379" name="Text Box 10"/>
            <p:cNvSpPr txBox="1">
              <a:spLocks noChangeArrowheads="1"/>
            </p:cNvSpPr>
            <p:nvPr/>
          </p:nvSpPr>
          <p:spPr bwMode="auto">
            <a:xfrm>
              <a:off x="3312" y="960"/>
              <a:ext cx="18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class Test : public Grade</a:t>
              </a:r>
            </a:p>
          </p:txBody>
        </p:sp>
        <p:sp>
          <p:nvSpPr>
            <p:cNvPr id="58380" name="Rectangle 11"/>
            <p:cNvSpPr>
              <a:spLocks noChangeArrowheads="1"/>
            </p:cNvSpPr>
            <p:nvPr/>
          </p:nvSpPr>
          <p:spPr bwMode="auto">
            <a:xfrm>
              <a:off x="3360" y="960"/>
              <a:ext cx="17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8381" name="Text Box 12"/>
            <p:cNvSpPr txBox="1">
              <a:spLocks noChangeArrowheads="1"/>
            </p:cNvSpPr>
            <p:nvPr/>
          </p:nvSpPr>
          <p:spPr bwMode="auto">
            <a:xfrm>
              <a:off x="576" y="2640"/>
              <a:ext cx="19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When </a:t>
              </a:r>
              <a:r>
                <a:rPr lang="en-US" altLang="en-US" sz="1800">
                  <a:latin typeface="Courier New" charset="0"/>
                </a:rPr>
                <a:t>Test</a:t>
              </a:r>
              <a:r>
                <a:rPr lang="en-US" altLang="en-US" sz="1800"/>
                <a:t> class inherits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from </a:t>
              </a:r>
              <a:r>
                <a:rPr lang="en-US" altLang="en-US" sz="1800">
                  <a:latin typeface="Courier New" charset="0"/>
                </a:rPr>
                <a:t>Grade</a:t>
              </a:r>
              <a:r>
                <a:rPr lang="en-US" altLang="en-US" sz="1800"/>
                <a:t> class using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public</a:t>
              </a:r>
              <a:r>
                <a:rPr lang="en-US" altLang="en-US" sz="1800"/>
                <a:t> class access, it looks like this:</a:t>
              </a:r>
            </a:p>
          </p:txBody>
        </p:sp>
        <p:sp>
          <p:nvSpPr>
            <p:cNvPr id="58382" name="Text Box 13"/>
            <p:cNvSpPr txBox="1">
              <a:spLocks noChangeArrowheads="1"/>
            </p:cNvSpPr>
            <p:nvPr/>
          </p:nvSpPr>
          <p:spPr bwMode="auto">
            <a:xfrm>
              <a:off x="3360" y="2400"/>
              <a:ext cx="2208" cy="1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private members: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</a:t>
              </a:r>
              <a:r>
                <a:rPr lang="en-US" altLang="en-US" sz="1800" dirty="0" err="1">
                  <a:latin typeface="Courier New" charset="0"/>
                </a:rPr>
                <a:t>int</a:t>
              </a:r>
              <a:r>
                <a:rPr lang="en-US" altLang="en-US" sz="1800" dirty="0">
                  <a:latin typeface="Courier New" charset="0"/>
                </a:rPr>
                <a:t> </a:t>
              </a:r>
              <a:r>
                <a:rPr lang="en-US" altLang="en-US" sz="1800" dirty="0" err="1">
                  <a:latin typeface="Courier New" charset="0"/>
                </a:rPr>
                <a:t>numQuestions</a:t>
              </a:r>
              <a:r>
                <a:rPr lang="en-US" altLang="en-US" sz="1800" dirty="0">
                  <a:latin typeface="Courier New" charset="0"/>
                </a:rPr>
                <a:t>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float </a:t>
              </a:r>
              <a:r>
                <a:rPr lang="en-US" altLang="en-US" sz="1800" dirty="0" err="1">
                  <a:latin typeface="Courier New" charset="0"/>
                </a:rPr>
                <a:t>pointsEach</a:t>
              </a:r>
              <a:r>
                <a:rPr lang="en-US" altLang="en-US" sz="1800" dirty="0">
                  <a:latin typeface="Courier New" charset="0"/>
                </a:rPr>
                <a:t>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</a:t>
              </a:r>
              <a:r>
                <a:rPr lang="en-US" altLang="en-US" sz="1800" dirty="0" err="1">
                  <a:latin typeface="Courier New" charset="0"/>
                </a:rPr>
                <a:t>int</a:t>
              </a:r>
              <a:r>
                <a:rPr lang="en-US" altLang="en-US" sz="1800" dirty="0">
                  <a:latin typeface="Courier New" charset="0"/>
                </a:rPr>
                <a:t> </a:t>
              </a:r>
              <a:r>
                <a:rPr lang="en-US" altLang="en-US" sz="1800" dirty="0" err="1">
                  <a:latin typeface="Courier New" charset="0"/>
                </a:rPr>
                <a:t>numMissed</a:t>
              </a:r>
              <a:r>
                <a:rPr lang="en-US" altLang="en-US" sz="1800" dirty="0">
                  <a:latin typeface="Courier New" charset="0"/>
                </a:rPr>
                <a:t>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public members: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Test(</a:t>
              </a:r>
              <a:r>
                <a:rPr lang="en-US" altLang="en-US" sz="1800" dirty="0" err="1">
                  <a:latin typeface="Courier New" charset="0"/>
                </a:rPr>
                <a:t>int</a:t>
              </a:r>
              <a:r>
                <a:rPr lang="en-US" altLang="en-US" sz="1800" dirty="0">
                  <a:latin typeface="Courier New" charset="0"/>
                </a:rPr>
                <a:t>, </a:t>
              </a:r>
              <a:r>
                <a:rPr lang="en-US" altLang="en-US" sz="1800" dirty="0" err="1">
                  <a:latin typeface="Courier New" charset="0"/>
                </a:rPr>
                <a:t>int</a:t>
              </a:r>
              <a:r>
                <a:rPr lang="en-US" altLang="en-US" sz="1800" dirty="0">
                  <a:latin typeface="Courier New" charset="0"/>
                </a:rPr>
                <a:t>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void </a:t>
              </a:r>
              <a:r>
                <a:rPr lang="en-US" altLang="en-US" sz="1800" dirty="0" err="1">
                  <a:solidFill>
                    <a:srgbClr val="FF0000"/>
                  </a:solidFill>
                  <a:latin typeface="Courier New" charset="0"/>
                </a:rPr>
                <a:t>setScore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(float);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  float </a:t>
              </a:r>
              <a:r>
                <a:rPr lang="en-US" altLang="en-US" sz="1800" dirty="0" err="1">
                  <a:solidFill>
                    <a:srgbClr val="FF0000"/>
                  </a:solidFill>
                  <a:latin typeface="Courier New" charset="0"/>
                </a:rPr>
                <a:t>getScore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();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  float </a:t>
              </a:r>
              <a:r>
                <a:rPr lang="en-US" altLang="en-US" sz="1800" dirty="0" err="1">
                  <a:solidFill>
                    <a:srgbClr val="FF0000"/>
                  </a:solidFill>
                  <a:latin typeface="Courier New" charset="0"/>
                </a:rPr>
                <a:t>getLetter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();</a:t>
              </a:r>
            </a:p>
          </p:txBody>
        </p:sp>
        <p:sp>
          <p:nvSpPr>
            <p:cNvPr id="58383" name="Rectangle 14"/>
            <p:cNvSpPr>
              <a:spLocks noChangeArrowheads="1"/>
            </p:cNvSpPr>
            <p:nvPr/>
          </p:nvSpPr>
          <p:spPr bwMode="auto">
            <a:xfrm>
              <a:off x="3360" y="2400"/>
              <a:ext cx="2064" cy="1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8384" name="Line 15"/>
            <p:cNvSpPr>
              <a:spLocks noChangeShapeType="1"/>
            </p:cNvSpPr>
            <p:nvPr/>
          </p:nvSpPr>
          <p:spPr bwMode="auto">
            <a:xfrm>
              <a:off x="1536" y="3264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68733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077200" cy="914400"/>
          </a:xfrm>
        </p:spPr>
        <p:txBody>
          <a:bodyPr/>
          <a:lstStyle/>
          <a:p>
            <a:pPr eaLnBrk="1" hangingPunct="1"/>
            <a:r>
              <a:rPr lang="en-US" altLang="en-US"/>
              <a:t>More Inheritance vs. Access (2)</a:t>
            </a: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2651125" y="127635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pSp>
        <p:nvGrpSpPr>
          <p:cNvPr id="59396" name="Group 16"/>
          <p:cNvGrpSpPr>
            <a:grpSpLocks/>
          </p:cNvGrpSpPr>
          <p:nvPr/>
        </p:nvGrpSpPr>
        <p:grpSpPr bwMode="auto">
          <a:xfrm>
            <a:off x="1889126" y="1676401"/>
            <a:ext cx="8474075" cy="4594225"/>
            <a:chOff x="230" y="960"/>
            <a:chExt cx="5338" cy="2894"/>
          </a:xfrm>
        </p:grpSpPr>
        <p:sp>
          <p:nvSpPr>
            <p:cNvPr id="59397" name="Text Box 3"/>
            <p:cNvSpPr txBox="1">
              <a:spLocks noChangeArrowheads="1"/>
            </p:cNvSpPr>
            <p:nvPr/>
          </p:nvSpPr>
          <p:spPr bwMode="auto">
            <a:xfrm>
              <a:off x="230" y="1203"/>
              <a:ext cx="2114" cy="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private members: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char letter;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float score;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void </a:t>
              </a:r>
              <a:r>
                <a:rPr lang="en-US" altLang="en-US" sz="1800" dirty="0" err="1">
                  <a:latin typeface="Courier New" charset="0"/>
                </a:rPr>
                <a:t>calcGrade</a:t>
              </a:r>
              <a:r>
                <a:rPr lang="en-US" altLang="en-US" sz="1800" dirty="0">
                  <a:latin typeface="Courier New" charset="0"/>
                </a:rPr>
                <a:t>();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public members: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void </a:t>
              </a:r>
              <a:r>
                <a:rPr lang="en-US" altLang="en-US" sz="1800" dirty="0" err="1">
                  <a:solidFill>
                    <a:srgbClr val="FF0000"/>
                  </a:solidFill>
                  <a:latin typeface="Courier New" charset="0"/>
                </a:rPr>
                <a:t>setScore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(float);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  float </a:t>
              </a:r>
              <a:r>
                <a:rPr lang="en-US" altLang="en-US" sz="1800" dirty="0" err="1">
                  <a:solidFill>
                    <a:srgbClr val="FF0000"/>
                  </a:solidFill>
                  <a:latin typeface="Courier New" charset="0"/>
                </a:rPr>
                <a:t>getScore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();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  char </a:t>
              </a:r>
              <a:r>
                <a:rPr lang="en-US" altLang="en-US" sz="1800" dirty="0" err="1">
                  <a:solidFill>
                    <a:srgbClr val="FF0000"/>
                  </a:solidFill>
                  <a:latin typeface="Courier New" charset="0"/>
                </a:rPr>
                <a:t>getLetter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();</a:t>
              </a:r>
            </a:p>
          </p:txBody>
        </p:sp>
        <p:sp>
          <p:nvSpPr>
            <p:cNvPr id="59398" name="Rectangle 5"/>
            <p:cNvSpPr>
              <a:spLocks noChangeArrowheads="1"/>
            </p:cNvSpPr>
            <p:nvPr/>
          </p:nvSpPr>
          <p:spPr bwMode="auto">
            <a:xfrm>
              <a:off x="240" y="1200"/>
              <a:ext cx="2016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9399" name="Text Box 6"/>
            <p:cNvSpPr txBox="1">
              <a:spLocks noChangeArrowheads="1"/>
            </p:cNvSpPr>
            <p:nvPr/>
          </p:nvSpPr>
          <p:spPr bwMode="auto">
            <a:xfrm>
              <a:off x="646" y="960"/>
              <a:ext cx="9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class Grade</a:t>
              </a:r>
            </a:p>
          </p:txBody>
        </p:sp>
        <p:sp>
          <p:nvSpPr>
            <p:cNvPr id="59400" name="Rectangle 7"/>
            <p:cNvSpPr>
              <a:spLocks noChangeArrowheads="1"/>
            </p:cNvSpPr>
            <p:nvPr/>
          </p:nvSpPr>
          <p:spPr bwMode="auto">
            <a:xfrm>
              <a:off x="240" y="960"/>
              <a:ext cx="201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9401" name="Text Box 8"/>
            <p:cNvSpPr txBox="1">
              <a:spLocks noChangeArrowheads="1"/>
            </p:cNvSpPr>
            <p:nvPr/>
          </p:nvSpPr>
          <p:spPr bwMode="auto">
            <a:xfrm>
              <a:off x="3360" y="1200"/>
              <a:ext cx="177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private members: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  int numQuestions;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  float pointsEach;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  int numMissed;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public members: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  Test(int, int);</a:t>
              </a:r>
            </a:p>
          </p:txBody>
        </p:sp>
        <p:sp>
          <p:nvSpPr>
            <p:cNvPr id="59402" name="Rectangle 9"/>
            <p:cNvSpPr>
              <a:spLocks noChangeArrowheads="1"/>
            </p:cNvSpPr>
            <p:nvPr/>
          </p:nvSpPr>
          <p:spPr bwMode="auto">
            <a:xfrm>
              <a:off x="3360" y="1200"/>
              <a:ext cx="1872" cy="11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9403" name="Rectangle 10"/>
            <p:cNvSpPr>
              <a:spLocks noChangeArrowheads="1"/>
            </p:cNvSpPr>
            <p:nvPr/>
          </p:nvSpPr>
          <p:spPr bwMode="auto">
            <a:xfrm>
              <a:off x="3360" y="960"/>
              <a:ext cx="18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9404" name="Text Box 11"/>
            <p:cNvSpPr txBox="1">
              <a:spLocks noChangeArrowheads="1"/>
            </p:cNvSpPr>
            <p:nvPr/>
          </p:nvSpPr>
          <p:spPr bwMode="auto">
            <a:xfrm>
              <a:off x="576" y="2640"/>
              <a:ext cx="19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When </a:t>
              </a:r>
              <a:r>
                <a:rPr lang="en-US" altLang="en-US" sz="1800">
                  <a:latin typeface="Courier New" charset="0"/>
                </a:rPr>
                <a:t>Test</a:t>
              </a:r>
              <a:r>
                <a:rPr lang="en-US" altLang="en-US" sz="1800"/>
                <a:t> class inherits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from </a:t>
              </a:r>
              <a:r>
                <a:rPr lang="en-US" altLang="en-US" sz="1800">
                  <a:latin typeface="Courier New" charset="0"/>
                </a:rPr>
                <a:t>Grade</a:t>
              </a:r>
              <a:r>
                <a:rPr lang="en-US" altLang="en-US" sz="1800"/>
                <a:t> class using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charset="0"/>
                </a:rPr>
                <a:t>protected</a:t>
              </a:r>
              <a:r>
                <a:rPr lang="en-US" altLang="en-US" sz="1800"/>
                <a:t> class access, it looks like this:</a:t>
              </a:r>
            </a:p>
          </p:txBody>
        </p:sp>
        <p:sp>
          <p:nvSpPr>
            <p:cNvPr id="59405" name="Text Box 12"/>
            <p:cNvSpPr txBox="1">
              <a:spLocks noChangeArrowheads="1"/>
            </p:cNvSpPr>
            <p:nvPr/>
          </p:nvSpPr>
          <p:spPr bwMode="auto">
            <a:xfrm>
              <a:off x="3360" y="2400"/>
              <a:ext cx="2208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private members: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</a:t>
              </a:r>
              <a:r>
                <a:rPr lang="en-US" altLang="en-US" sz="1800" dirty="0" err="1">
                  <a:latin typeface="Courier New" charset="0"/>
                </a:rPr>
                <a:t>int</a:t>
              </a:r>
              <a:r>
                <a:rPr lang="en-US" altLang="en-US" sz="1800" dirty="0">
                  <a:latin typeface="Courier New" charset="0"/>
                </a:rPr>
                <a:t> </a:t>
              </a:r>
              <a:r>
                <a:rPr lang="en-US" altLang="en-US" sz="1800" dirty="0" err="1">
                  <a:latin typeface="Courier New" charset="0"/>
                </a:rPr>
                <a:t>numQuestions</a:t>
              </a:r>
              <a:r>
                <a:rPr lang="en-US" altLang="en-US" sz="1800" dirty="0">
                  <a:latin typeface="Courier New" charset="0"/>
                </a:rPr>
                <a:t>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float </a:t>
              </a:r>
              <a:r>
                <a:rPr lang="en-US" altLang="en-US" sz="1800" dirty="0" err="1">
                  <a:latin typeface="Courier New" charset="0"/>
                </a:rPr>
                <a:t>pointsEach</a:t>
              </a:r>
              <a:r>
                <a:rPr lang="en-US" altLang="en-US" sz="1800" dirty="0">
                  <a:latin typeface="Courier New" charset="0"/>
                </a:rPr>
                <a:t>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</a:t>
              </a:r>
              <a:r>
                <a:rPr lang="en-US" altLang="en-US" sz="1800" dirty="0" err="1">
                  <a:latin typeface="Courier New" charset="0"/>
                </a:rPr>
                <a:t>int</a:t>
              </a:r>
              <a:r>
                <a:rPr lang="en-US" altLang="en-US" sz="1800" dirty="0">
                  <a:latin typeface="Courier New" charset="0"/>
                </a:rPr>
                <a:t> </a:t>
              </a:r>
              <a:r>
                <a:rPr lang="en-US" altLang="en-US" sz="1800" dirty="0" err="1">
                  <a:latin typeface="Courier New" charset="0"/>
                </a:rPr>
                <a:t>numMissed</a:t>
              </a:r>
              <a:r>
                <a:rPr lang="en-US" altLang="en-US" sz="1800" dirty="0">
                  <a:latin typeface="Courier New" charset="0"/>
                </a:rPr>
                <a:t>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public members: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Test(</a:t>
              </a:r>
              <a:r>
                <a:rPr lang="en-US" altLang="en-US" sz="1800" dirty="0" err="1">
                  <a:latin typeface="Courier New" charset="0"/>
                </a:rPr>
                <a:t>int</a:t>
              </a:r>
              <a:r>
                <a:rPr lang="en-US" altLang="en-US" sz="1800" dirty="0">
                  <a:latin typeface="Courier New" charset="0"/>
                </a:rPr>
                <a:t>, </a:t>
              </a:r>
              <a:r>
                <a:rPr lang="en-US" altLang="en-US" sz="1800" dirty="0" err="1">
                  <a:latin typeface="Courier New" charset="0"/>
                </a:rPr>
                <a:t>int</a:t>
              </a:r>
              <a:r>
                <a:rPr lang="en-US" altLang="en-US" sz="1800" dirty="0">
                  <a:latin typeface="Courier New" charset="0"/>
                </a:rPr>
                <a:t>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protected members: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void </a:t>
              </a:r>
              <a:r>
                <a:rPr lang="en-US" altLang="en-US" sz="1800" dirty="0" err="1">
                  <a:solidFill>
                    <a:srgbClr val="FF0000"/>
                  </a:solidFill>
                  <a:latin typeface="Courier New" charset="0"/>
                </a:rPr>
                <a:t>setScore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(float);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  float </a:t>
              </a:r>
              <a:r>
                <a:rPr lang="en-US" altLang="en-US" sz="1800" dirty="0" err="1">
                  <a:solidFill>
                    <a:srgbClr val="FF0000"/>
                  </a:solidFill>
                  <a:latin typeface="Courier New" charset="0"/>
                </a:rPr>
                <a:t>getScore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();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  float </a:t>
              </a:r>
              <a:r>
                <a:rPr lang="en-US" altLang="en-US" sz="1800" dirty="0" err="1">
                  <a:solidFill>
                    <a:srgbClr val="FF0000"/>
                  </a:solidFill>
                  <a:latin typeface="Courier New" charset="0"/>
                </a:rPr>
                <a:t>getLetter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();</a:t>
              </a:r>
            </a:p>
          </p:txBody>
        </p:sp>
        <p:sp>
          <p:nvSpPr>
            <p:cNvPr id="59406" name="Rectangle 13"/>
            <p:cNvSpPr>
              <a:spLocks noChangeArrowheads="1"/>
            </p:cNvSpPr>
            <p:nvPr/>
          </p:nvSpPr>
          <p:spPr bwMode="auto">
            <a:xfrm>
              <a:off x="3360" y="2400"/>
              <a:ext cx="2064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9407" name="Line 14"/>
            <p:cNvSpPr>
              <a:spLocks noChangeShapeType="1"/>
            </p:cNvSpPr>
            <p:nvPr/>
          </p:nvSpPr>
          <p:spPr bwMode="auto">
            <a:xfrm>
              <a:off x="1536" y="3264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8" name="Text Box 15"/>
            <p:cNvSpPr txBox="1">
              <a:spLocks noChangeArrowheads="1"/>
            </p:cNvSpPr>
            <p:nvPr/>
          </p:nvSpPr>
          <p:spPr bwMode="auto">
            <a:xfrm>
              <a:off x="3264" y="960"/>
              <a:ext cx="20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class Test : protected Grade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30180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/>
              <a:t>More Inheritance vs. Access (3)</a:t>
            </a:r>
          </a:p>
        </p:txBody>
      </p:sp>
      <p:sp>
        <p:nvSpPr>
          <p:cNvPr id="60419" name="Text Box 4"/>
          <p:cNvSpPr txBox="1">
            <a:spLocks noChangeArrowheads="1"/>
          </p:cNvSpPr>
          <p:nvPr/>
        </p:nvSpPr>
        <p:spPr bwMode="auto">
          <a:xfrm>
            <a:off x="2651125" y="127635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pSp>
        <p:nvGrpSpPr>
          <p:cNvPr id="60420" name="Group 17"/>
          <p:cNvGrpSpPr>
            <a:grpSpLocks/>
          </p:cNvGrpSpPr>
          <p:nvPr/>
        </p:nvGrpSpPr>
        <p:grpSpPr bwMode="auto">
          <a:xfrm>
            <a:off x="1889126" y="1755776"/>
            <a:ext cx="8474075" cy="4594225"/>
            <a:chOff x="230" y="960"/>
            <a:chExt cx="5338" cy="2894"/>
          </a:xfrm>
        </p:grpSpPr>
        <p:sp>
          <p:nvSpPr>
            <p:cNvPr id="60421" name="Text Box 12"/>
            <p:cNvSpPr txBox="1">
              <a:spLocks noChangeArrowheads="1"/>
            </p:cNvSpPr>
            <p:nvPr/>
          </p:nvSpPr>
          <p:spPr bwMode="auto">
            <a:xfrm>
              <a:off x="3360" y="2400"/>
              <a:ext cx="2208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private members: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</a:t>
              </a:r>
              <a:r>
                <a:rPr lang="en-US" altLang="en-US" sz="1800" dirty="0" err="1">
                  <a:latin typeface="Courier New" charset="0"/>
                </a:rPr>
                <a:t>int</a:t>
              </a:r>
              <a:r>
                <a:rPr lang="en-US" altLang="en-US" sz="1800" dirty="0">
                  <a:latin typeface="Courier New" charset="0"/>
                </a:rPr>
                <a:t> </a:t>
              </a:r>
              <a:r>
                <a:rPr lang="en-US" altLang="en-US" sz="1800" dirty="0" err="1">
                  <a:latin typeface="Courier New" charset="0"/>
                </a:rPr>
                <a:t>numQuestions</a:t>
              </a:r>
              <a:r>
                <a:rPr lang="en-US" altLang="en-US" sz="1800" dirty="0">
                  <a:latin typeface="Courier New" charset="0"/>
                </a:rPr>
                <a:t>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float </a:t>
              </a:r>
              <a:r>
                <a:rPr lang="en-US" altLang="en-US" sz="1800" dirty="0" err="1">
                  <a:latin typeface="Courier New" charset="0"/>
                </a:rPr>
                <a:t>pointsEach</a:t>
              </a:r>
              <a:r>
                <a:rPr lang="en-US" altLang="en-US" sz="1800" dirty="0">
                  <a:latin typeface="Courier New" charset="0"/>
                </a:rPr>
                <a:t>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</a:t>
              </a:r>
              <a:r>
                <a:rPr lang="en-US" altLang="en-US" sz="1800" dirty="0" err="1">
                  <a:latin typeface="Courier New" charset="0"/>
                </a:rPr>
                <a:t>int</a:t>
              </a:r>
              <a:r>
                <a:rPr lang="en-US" altLang="en-US" sz="1800" dirty="0">
                  <a:latin typeface="Courier New" charset="0"/>
                </a:rPr>
                <a:t> </a:t>
              </a:r>
              <a:r>
                <a:rPr lang="en-US" altLang="en-US" sz="1800" dirty="0" err="1">
                  <a:latin typeface="Courier New" charset="0"/>
                </a:rPr>
                <a:t>numMissed</a:t>
              </a:r>
              <a:r>
                <a:rPr lang="en-US" altLang="en-US" sz="1800" dirty="0">
                  <a:latin typeface="Courier New" charset="0"/>
                </a:rPr>
                <a:t>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void </a:t>
              </a:r>
              <a:r>
                <a:rPr lang="en-US" altLang="en-US" sz="1800" dirty="0" err="1">
                  <a:solidFill>
                    <a:srgbClr val="FF0000"/>
                  </a:solidFill>
                  <a:latin typeface="Courier New" charset="0"/>
                </a:rPr>
                <a:t>setScore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(float);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  float </a:t>
              </a:r>
              <a:r>
                <a:rPr lang="en-US" altLang="en-US" sz="1800" dirty="0" err="1">
                  <a:solidFill>
                    <a:srgbClr val="FF0000"/>
                  </a:solidFill>
                  <a:latin typeface="Courier New" charset="0"/>
                </a:rPr>
                <a:t>getScore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();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  float </a:t>
              </a:r>
              <a:r>
                <a:rPr lang="en-US" altLang="en-US" sz="1800" dirty="0" err="1">
                  <a:solidFill>
                    <a:srgbClr val="FF0000"/>
                  </a:solidFill>
                  <a:latin typeface="Courier New" charset="0"/>
                </a:rPr>
                <a:t>getLetter</a:t>
              </a:r>
              <a:r>
                <a:rPr lang="en-US" altLang="en-US" sz="1800" dirty="0">
                  <a:solidFill>
                    <a:srgbClr val="FF0000"/>
                  </a:solidFill>
                  <a:latin typeface="Courier New" charset="0"/>
                </a:rPr>
                <a:t>();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public members: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Test(</a:t>
              </a:r>
              <a:r>
                <a:rPr lang="en-US" altLang="en-US" sz="1800" dirty="0" err="1">
                  <a:latin typeface="Courier New" charset="0"/>
                </a:rPr>
                <a:t>int</a:t>
              </a:r>
              <a:r>
                <a:rPr lang="en-US" altLang="en-US" sz="1800" dirty="0">
                  <a:latin typeface="Courier New" charset="0"/>
                </a:rPr>
                <a:t>, </a:t>
              </a:r>
              <a:r>
                <a:rPr lang="en-US" altLang="en-US" sz="1800" dirty="0" err="1">
                  <a:latin typeface="Courier New" charset="0"/>
                </a:rPr>
                <a:t>int</a:t>
              </a:r>
              <a:r>
                <a:rPr lang="en-US" altLang="en-US" sz="1800" dirty="0">
                  <a:latin typeface="Courier New" charset="0"/>
                </a:rPr>
                <a:t>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charset="0"/>
                </a:rPr>
                <a:t>  </a:t>
              </a:r>
            </a:p>
          </p:txBody>
        </p:sp>
        <p:grpSp>
          <p:nvGrpSpPr>
            <p:cNvPr id="60422" name="Group 16"/>
            <p:cNvGrpSpPr>
              <a:grpSpLocks/>
            </p:cNvGrpSpPr>
            <p:nvPr/>
          </p:nvGrpSpPr>
          <p:grpSpPr bwMode="auto">
            <a:xfrm>
              <a:off x="230" y="960"/>
              <a:ext cx="5194" cy="2736"/>
              <a:chOff x="230" y="960"/>
              <a:chExt cx="5194" cy="2736"/>
            </a:xfrm>
          </p:grpSpPr>
          <p:sp>
            <p:nvSpPr>
              <p:cNvPr id="60423" name="Text Box 3"/>
              <p:cNvSpPr txBox="1">
                <a:spLocks noChangeArrowheads="1"/>
              </p:cNvSpPr>
              <p:nvPr/>
            </p:nvSpPr>
            <p:spPr bwMode="auto">
              <a:xfrm>
                <a:off x="230" y="1203"/>
                <a:ext cx="2114" cy="1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private members: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Courier New" charset="0"/>
                  </a:rPr>
                  <a:t>  char letter;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Courier New" charset="0"/>
                  </a:rPr>
                  <a:t>  float score;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Courier New" charset="0"/>
                  </a:rPr>
                  <a:t>  void calcGrade();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public members: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Courier New" charset="0"/>
                  </a:rPr>
                  <a:t>  void setScore(float);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Courier New" charset="0"/>
                  </a:rPr>
                  <a:t>  float getScore();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Courier New" charset="0"/>
                  </a:rPr>
                  <a:t>  char getLetter();</a:t>
                </a:r>
              </a:p>
            </p:txBody>
          </p:sp>
          <p:sp>
            <p:nvSpPr>
              <p:cNvPr id="60424" name="Rectangle 5"/>
              <p:cNvSpPr>
                <a:spLocks noChangeArrowheads="1"/>
              </p:cNvSpPr>
              <p:nvPr/>
            </p:nvSpPr>
            <p:spPr bwMode="auto">
              <a:xfrm>
                <a:off x="240" y="1200"/>
                <a:ext cx="2016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0425" name="Text Box 6"/>
              <p:cNvSpPr txBox="1">
                <a:spLocks noChangeArrowheads="1"/>
              </p:cNvSpPr>
              <p:nvPr/>
            </p:nvSpPr>
            <p:spPr bwMode="auto">
              <a:xfrm>
                <a:off x="646" y="960"/>
                <a:ext cx="9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class Grade</a:t>
                </a:r>
              </a:p>
            </p:txBody>
          </p:sp>
          <p:sp>
            <p:nvSpPr>
              <p:cNvPr id="60426" name="Rectangle 7"/>
              <p:cNvSpPr>
                <a:spLocks noChangeArrowheads="1"/>
              </p:cNvSpPr>
              <p:nvPr/>
            </p:nvSpPr>
            <p:spPr bwMode="auto">
              <a:xfrm>
                <a:off x="240" y="960"/>
                <a:ext cx="201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0427" name="Text Box 8"/>
              <p:cNvSpPr txBox="1">
                <a:spLocks noChangeArrowheads="1"/>
              </p:cNvSpPr>
              <p:nvPr/>
            </p:nvSpPr>
            <p:spPr bwMode="auto">
              <a:xfrm>
                <a:off x="3360" y="1200"/>
                <a:ext cx="1776" cy="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private members: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Courier New" charset="0"/>
                  </a:rPr>
                  <a:t>  int numQuestions;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Courier New" charset="0"/>
                  </a:rPr>
                  <a:t>  float pointsEach;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Courier New" charset="0"/>
                  </a:rPr>
                  <a:t>  int numMissed;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public members: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Courier New" charset="0"/>
                  </a:rPr>
                  <a:t>  Test(int, int);</a:t>
                </a:r>
              </a:p>
            </p:txBody>
          </p:sp>
          <p:sp>
            <p:nvSpPr>
              <p:cNvPr id="60428" name="Rectangle 9"/>
              <p:cNvSpPr>
                <a:spLocks noChangeArrowheads="1"/>
              </p:cNvSpPr>
              <p:nvPr/>
            </p:nvSpPr>
            <p:spPr bwMode="auto">
              <a:xfrm>
                <a:off x="3360" y="1200"/>
                <a:ext cx="1776" cy="11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0429" name="Rectangle 10"/>
              <p:cNvSpPr>
                <a:spLocks noChangeArrowheads="1"/>
              </p:cNvSpPr>
              <p:nvPr/>
            </p:nvSpPr>
            <p:spPr bwMode="auto">
              <a:xfrm>
                <a:off x="3360" y="960"/>
                <a:ext cx="177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0430" name="Text Box 11"/>
              <p:cNvSpPr txBox="1">
                <a:spLocks noChangeArrowheads="1"/>
              </p:cNvSpPr>
              <p:nvPr/>
            </p:nvSpPr>
            <p:spPr bwMode="auto">
              <a:xfrm>
                <a:off x="576" y="2640"/>
                <a:ext cx="1968" cy="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When </a:t>
                </a:r>
                <a:r>
                  <a:rPr lang="en-US" altLang="en-US" sz="1800">
                    <a:latin typeface="Courier New" charset="0"/>
                  </a:rPr>
                  <a:t>Test</a:t>
                </a:r>
                <a:r>
                  <a:rPr lang="en-US" altLang="en-US" sz="1800"/>
                  <a:t> class inherits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from </a:t>
                </a:r>
                <a:r>
                  <a:rPr lang="en-US" altLang="en-US" sz="1800">
                    <a:latin typeface="Courier New" charset="0"/>
                  </a:rPr>
                  <a:t>Grade</a:t>
                </a:r>
                <a:r>
                  <a:rPr lang="en-US" altLang="en-US" sz="1800"/>
                  <a:t> class using 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Courier New" charset="0"/>
                  </a:rPr>
                  <a:t>private</a:t>
                </a:r>
                <a:r>
                  <a:rPr lang="en-US" altLang="en-US" sz="1800"/>
                  <a:t> class access, it looks like this:</a:t>
                </a:r>
              </a:p>
            </p:txBody>
          </p:sp>
          <p:sp>
            <p:nvSpPr>
              <p:cNvPr id="60431" name="Rectangle 13"/>
              <p:cNvSpPr>
                <a:spLocks noChangeArrowheads="1"/>
              </p:cNvSpPr>
              <p:nvPr/>
            </p:nvSpPr>
            <p:spPr bwMode="auto">
              <a:xfrm>
                <a:off x="3360" y="2400"/>
                <a:ext cx="2064" cy="12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0432" name="Line 14"/>
              <p:cNvSpPr>
                <a:spLocks noChangeShapeType="1"/>
              </p:cNvSpPr>
              <p:nvPr/>
            </p:nvSpPr>
            <p:spPr bwMode="auto">
              <a:xfrm>
                <a:off x="1536" y="3264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33" name="Text Box 15"/>
              <p:cNvSpPr txBox="1">
                <a:spLocks noChangeArrowheads="1"/>
              </p:cNvSpPr>
              <p:nvPr/>
            </p:nvSpPr>
            <p:spPr bwMode="auto">
              <a:xfrm>
                <a:off x="3216" y="960"/>
                <a:ext cx="20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class Test : private Grade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6720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Constructors and Destructors in Base and Derived Classes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752600"/>
            <a:ext cx="8294688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Derived classes can have their own constructors and destructors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When an object of a derived class is created, the base class’s constructor is executed first, followed by the derived class’s constructor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When an object of a derived class is destroyed, its destructor is called first, then that of the base class </a:t>
            </a:r>
          </a:p>
        </p:txBody>
      </p:sp>
    </p:spTree>
    <p:extLst>
      <p:ext uri="{BB962C8B-B14F-4D97-AF65-F5344CB8AC3E}">
        <p14:creationId xmlns:p14="http://schemas.microsoft.com/office/powerpoint/2010/main" val="10640949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Constructors and Destructors in Base and Derived Classes</a:t>
            </a:r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70075"/>
            <a:ext cx="8382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8342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08126"/>
            <a:ext cx="6400800" cy="486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791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0"/>
            <a:ext cx="7010400" cy="433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1828801" y="303214"/>
            <a:ext cx="7743825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603A2F"/>
                </a:solidFill>
              </a:rPr>
              <a:t>Program 5-14 (Continued)</a:t>
            </a:r>
          </a:p>
        </p:txBody>
      </p:sp>
    </p:spTree>
    <p:extLst>
      <p:ext uri="{BB962C8B-B14F-4D97-AF65-F5344CB8AC3E}">
        <p14:creationId xmlns:p14="http://schemas.microsoft.com/office/powerpoint/2010/main" val="16604837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Passing Arguments to </a:t>
            </a:r>
            <a:br>
              <a:rPr lang="en-US" altLang="en-US"/>
            </a:br>
            <a:r>
              <a:rPr lang="en-US" altLang="en-US"/>
              <a:t>Base Class Constructor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752600"/>
            <a:ext cx="8382000" cy="41148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en-US"/>
              <a:t>Allows selection between multiple base class constructors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/>
              <a:t>Specify arguments to base constructor on derived constructor heading:</a:t>
            </a:r>
          </a:p>
          <a:p>
            <a:pPr lvl="1" eaLnBrk="1" hangingPunct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charset="0"/>
              </a:rPr>
              <a:t>Square::Square(int side) : 					Rectangle(side, side)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/>
              <a:t>Can also be done with inline constructors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/>
              <a:t>Must be done if base class has no default constructor</a:t>
            </a:r>
          </a:p>
        </p:txBody>
      </p:sp>
    </p:spTree>
    <p:extLst>
      <p:ext uri="{BB962C8B-B14F-4D97-AF65-F5344CB8AC3E}">
        <p14:creationId xmlns:p14="http://schemas.microsoft.com/office/powerpoint/2010/main" val="11997716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Passing Arguments to </a:t>
            </a:r>
            <a:br>
              <a:rPr lang="en-US" altLang="en-US"/>
            </a:br>
            <a:r>
              <a:rPr lang="en-US" altLang="en-US"/>
              <a:t>Base Class Constructor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3657600"/>
            <a:ext cx="8534400" cy="4572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85000"/>
              </a:lnSpc>
              <a:buFont typeface="Times" charset="0"/>
              <a:buNone/>
            </a:pPr>
            <a:r>
              <a:rPr lang="en-US" altLang="en-US">
                <a:latin typeface="Courier New" charset="0"/>
              </a:rPr>
              <a:t>Square::Square(int side):Rectangle(side,side)	</a:t>
            </a:r>
          </a:p>
        </p:txBody>
      </p:sp>
      <p:sp>
        <p:nvSpPr>
          <p:cNvPr id="69636" name="AutoShape 4"/>
          <p:cNvSpPr>
            <a:spLocks/>
          </p:cNvSpPr>
          <p:nvPr/>
        </p:nvSpPr>
        <p:spPr bwMode="auto">
          <a:xfrm rot="5400000">
            <a:off x="3848100" y="1257300"/>
            <a:ext cx="381000" cy="4267200"/>
          </a:xfrm>
          <a:prstGeom prst="leftBrace">
            <a:avLst>
              <a:gd name="adj1" fmla="val 9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9637" name="AutoShape 5"/>
          <p:cNvSpPr>
            <a:spLocks/>
          </p:cNvSpPr>
          <p:nvPr/>
        </p:nvSpPr>
        <p:spPr bwMode="auto">
          <a:xfrm rot="5400000">
            <a:off x="8039100" y="1562100"/>
            <a:ext cx="381000" cy="3657600"/>
          </a:xfrm>
          <a:prstGeom prst="leftBrace">
            <a:avLst>
              <a:gd name="adj1" fmla="val 8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9638" name="AutoShape 6"/>
          <p:cNvSpPr>
            <a:spLocks/>
          </p:cNvSpPr>
          <p:nvPr/>
        </p:nvSpPr>
        <p:spPr bwMode="auto">
          <a:xfrm rot="5400000">
            <a:off x="9067800" y="3429000"/>
            <a:ext cx="152400" cy="1676400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9639" name="AutoShape 7"/>
          <p:cNvSpPr>
            <a:spLocks/>
          </p:cNvSpPr>
          <p:nvPr/>
        </p:nvSpPr>
        <p:spPr bwMode="auto">
          <a:xfrm rot="5400000">
            <a:off x="5334000" y="3352800"/>
            <a:ext cx="152400" cy="1676400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2514601" y="2543175"/>
            <a:ext cx="27366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derived class constructor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6858000" y="2543175"/>
            <a:ext cx="24801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base class constructor</a:t>
            </a:r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3810000" y="4495801"/>
            <a:ext cx="30480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derived constructor parameter</a:t>
            </a:r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7924800" y="4495801"/>
            <a:ext cx="25146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base constructor parameters</a:t>
            </a:r>
          </a:p>
        </p:txBody>
      </p:sp>
    </p:spTree>
    <p:extLst>
      <p:ext uri="{BB962C8B-B14F-4D97-AF65-F5344CB8AC3E}">
        <p14:creationId xmlns:p14="http://schemas.microsoft.com/office/powerpoint/2010/main" val="20636675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Redefining Base Class Functions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828800"/>
            <a:ext cx="8294688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u="sng" dirty="0"/>
              <a:t>Redefining</a:t>
            </a:r>
            <a:r>
              <a:rPr lang="en-US" altLang="en-US" dirty="0"/>
              <a:t> function: function in a derived class that has the </a:t>
            </a:r>
            <a:r>
              <a:rPr lang="en-US" altLang="en-US" i="1" dirty="0"/>
              <a:t>same name and parameter list</a:t>
            </a:r>
            <a:r>
              <a:rPr lang="en-US" altLang="en-US" dirty="0"/>
              <a:t> as a function in the base class</a:t>
            </a:r>
            <a:br>
              <a:rPr lang="en-US" altLang="en-US" dirty="0"/>
            </a:b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Typically used to replace a function in base class with different actions in derived </a:t>
            </a:r>
            <a:r>
              <a:rPr lang="en-US" altLang="en-US" dirty="0" smtClean="0"/>
              <a:t>class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This is referred to as </a:t>
            </a:r>
            <a:r>
              <a:rPr lang="en-US" altLang="en-US" b="1" dirty="0" smtClean="0">
                <a:solidFill>
                  <a:srgbClr val="00B050"/>
                </a:solidFill>
              </a:rPr>
              <a:t>overriding</a:t>
            </a:r>
            <a:r>
              <a:rPr lang="en-US" altLang="en-US" dirty="0" smtClean="0"/>
              <a:t> a function in the base class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58930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"is a" Relationship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Inheritance establishes an "is a" relationship between classes.</a:t>
            </a:r>
          </a:p>
          <a:p>
            <a:pPr lvl="1" eaLnBrk="1" hangingPunct="1"/>
            <a:r>
              <a:rPr lang="en-US" altLang="en-US"/>
              <a:t>A poodle is a dog</a:t>
            </a:r>
          </a:p>
          <a:p>
            <a:pPr lvl="1" eaLnBrk="1" hangingPunct="1"/>
            <a:r>
              <a:rPr lang="en-US" altLang="en-US"/>
              <a:t>A car is a vehicle</a:t>
            </a:r>
          </a:p>
          <a:p>
            <a:pPr lvl="1" eaLnBrk="1" hangingPunct="1"/>
            <a:r>
              <a:rPr lang="en-US" altLang="en-US"/>
              <a:t>A flower is a plant</a:t>
            </a:r>
          </a:p>
          <a:p>
            <a:pPr lvl="1" eaLnBrk="1" hangingPunct="1"/>
            <a:r>
              <a:rPr lang="en-US" altLang="en-US"/>
              <a:t>A football player is an athlete</a:t>
            </a:r>
          </a:p>
        </p:txBody>
      </p:sp>
    </p:spTree>
    <p:extLst>
      <p:ext uri="{BB962C8B-B14F-4D97-AF65-F5344CB8AC3E}">
        <p14:creationId xmlns:p14="http://schemas.microsoft.com/office/powerpoint/2010/main" val="17677286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Redefining Base Class Functions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 the same as overloading – with overloading, parameter lists must be different 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Objects of base class use base class version of function; objects of derived class use derived class version of function</a:t>
            </a:r>
          </a:p>
        </p:txBody>
      </p:sp>
    </p:spTree>
    <p:extLst>
      <p:ext uri="{BB962C8B-B14F-4D97-AF65-F5344CB8AC3E}">
        <p14:creationId xmlns:p14="http://schemas.microsoft.com/office/powerpoint/2010/main" val="182319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vs overloading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Overriding – derived class has a function with the same name and same parameters as the parent class but different implementation. Overriding is specific to derived classes.</a:t>
            </a:r>
          </a:p>
          <a:p>
            <a:endParaRPr lang="en-US" dirty="0"/>
          </a:p>
          <a:p>
            <a:r>
              <a:rPr lang="en-US" dirty="0" smtClean="0"/>
              <a:t>Overloading – two functions have the same name but </a:t>
            </a:r>
            <a:r>
              <a:rPr lang="en-US" b="1" dirty="0" smtClean="0">
                <a:solidFill>
                  <a:srgbClr val="00B050"/>
                </a:solidFill>
              </a:rPr>
              <a:t>different </a:t>
            </a:r>
            <a:r>
              <a:rPr lang="en-US" dirty="0" smtClean="0"/>
              <a:t>parameters. Overloading functions is a feature of  C++ and does not need to involve classes.</a:t>
            </a:r>
          </a:p>
        </p:txBody>
      </p:sp>
    </p:spTree>
    <p:extLst>
      <p:ext uri="{BB962C8B-B14F-4D97-AF65-F5344CB8AC3E}">
        <p14:creationId xmlns:p14="http://schemas.microsoft.com/office/powerpoint/2010/main" val="15378607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73063"/>
            <a:ext cx="76200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Base Class</a:t>
            </a:r>
          </a:p>
        </p:txBody>
      </p:sp>
      <p:sp>
        <p:nvSpPr>
          <p:cNvPr id="7680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15-</a:t>
            </a:r>
            <a:fld id="{18ABADBF-313C-7045-99CC-6F13D3A74E8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400"/>
          </a:p>
        </p:txBody>
      </p:sp>
      <p:pic>
        <p:nvPicPr>
          <p:cNvPr id="7680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35114"/>
            <a:ext cx="5943600" cy="478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5" name="Text Box 4"/>
          <p:cNvSpPr txBox="1">
            <a:spLocks noChangeArrowheads="1"/>
          </p:cNvSpPr>
          <p:nvPr/>
        </p:nvSpPr>
        <p:spPr bwMode="auto">
          <a:xfrm>
            <a:off x="6324600" y="3886200"/>
            <a:ext cx="2916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Note </a:t>
            </a:r>
            <a:r>
              <a:rPr lang="en-US" altLang="en-US" sz="180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setScore</a:t>
            </a:r>
            <a:r>
              <a:rPr lang="en-US" altLang="en-US" sz="1800">
                <a:solidFill>
                  <a:srgbClr val="FF0000"/>
                </a:solidFill>
              </a:rPr>
              <a:t> function</a:t>
            </a:r>
          </a:p>
        </p:txBody>
      </p:sp>
      <p:sp>
        <p:nvSpPr>
          <p:cNvPr id="76806" name="Line 5"/>
          <p:cNvSpPr>
            <a:spLocks noChangeShapeType="1"/>
          </p:cNvSpPr>
          <p:nvPr/>
        </p:nvSpPr>
        <p:spPr bwMode="auto">
          <a:xfrm flipH="1" flipV="1">
            <a:off x="5943600" y="4114800"/>
            <a:ext cx="3810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42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15-</a:t>
            </a:r>
            <a:fld id="{6F273354-860C-AB44-A515-41CEFB4A603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400"/>
          </a:p>
        </p:txBody>
      </p:sp>
      <p:sp>
        <p:nvSpPr>
          <p:cNvPr id="77827" name="Rectangle 2"/>
          <p:cNvSpPr>
            <a:spLocks noChangeArrowheads="1"/>
          </p:cNvSpPr>
          <p:nvPr/>
        </p:nvSpPr>
        <p:spPr bwMode="auto">
          <a:xfrm>
            <a:off x="2057400" y="433388"/>
            <a:ext cx="82296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603A2F"/>
              </a:solidFill>
            </a:endParaRPr>
          </a:p>
        </p:txBody>
      </p:sp>
      <p:pic>
        <p:nvPicPr>
          <p:cNvPr id="7782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371600"/>
            <a:ext cx="5029200" cy="485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9" name="Text Box 4"/>
          <p:cNvSpPr txBox="1">
            <a:spLocks noChangeArrowheads="1"/>
          </p:cNvSpPr>
          <p:nvPr/>
        </p:nvSpPr>
        <p:spPr bwMode="auto">
          <a:xfrm>
            <a:off x="6324600" y="3657600"/>
            <a:ext cx="3886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Redefined </a:t>
            </a:r>
            <a:r>
              <a:rPr lang="en-US" altLang="en-US" sz="180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setScore</a:t>
            </a:r>
            <a:r>
              <a:rPr lang="en-US" altLang="en-US" sz="1800">
                <a:solidFill>
                  <a:srgbClr val="FF0000"/>
                </a:solidFill>
              </a:rPr>
              <a:t> function</a:t>
            </a:r>
          </a:p>
        </p:txBody>
      </p:sp>
      <p:sp>
        <p:nvSpPr>
          <p:cNvPr id="77830" name="Line 5"/>
          <p:cNvSpPr>
            <a:spLocks noChangeShapeType="1"/>
          </p:cNvSpPr>
          <p:nvPr/>
        </p:nvSpPr>
        <p:spPr bwMode="auto">
          <a:xfrm flipH="1" flipV="1">
            <a:off x="5943600" y="3886200"/>
            <a:ext cx="3810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81200" y="373063"/>
            <a:ext cx="7620000" cy="563562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sz="4400" kern="0" dirty="0">
                <a:solidFill>
                  <a:srgbClr val="FF3300"/>
                </a:solidFill>
                <a:latin typeface="+mj-lt"/>
                <a:ea typeface="+mj-ea"/>
                <a:cs typeface="+mj-cs"/>
              </a:rPr>
              <a:t>Derived Class</a:t>
            </a:r>
          </a:p>
        </p:txBody>
      </p:sp>
    </p:spTree>
    <p:extLst>
      <p:ext uri="{BB962C8B-B14F-4D97-AF65-F5344CB8AC3E}">
        <p14:creationId xmlns:p14="http://schemas.microsoft.com/office/powerpoint/2010/main" val="7871560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0" name="Group 5"/>
          <p:cNvGrpSpPr>
            <a:grpSpLocks/>
          </p:cNvGrpSpPr>
          <p:nvPr/>
        </p:nvGrpSpPr>
        <p:grpSpPr bwMode="auto">
          <a:xfrm>
            <a:off x="3619500" y="1595438"/>
            <a:ext cx="4953000" cy="4729162"/>
            <a:chOff x="738" y="480"/>
            <a:chExt cx="4062" cy="3796"/>
          </a:xfrm>
        </p:grpSpPr>
        <p:pic>
          <p:nvPicPr>
            <p:cNvPr id="78852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" y="480"/>
              <a:ext cx="4062" cy="2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85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" y="3408"/>
              <a:ext cx="3883" cy="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81200" y="373063"/>
            <a:ext cx="7620000" cy="563562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sz="4400" kern="0" dirty="0">
                <a:solidFill>
                  <a:srgbClr val="FF3300"/>
                </a:solidFill>
                <a:latin typeface="+mj-lt"/>
                <a:ea typeface="+mj-ea"/>
                <a:cs typeface="+mj-cs"/>
              </a:rPr>
              <a:t>From Program 15-7</a:t>
            </a:r>
          </a:p>
        </p:txBody>
      </p:sp>
    </p:spTree>
    <p:extLst>
      <p:ext uri="{BB962C8B-B14F-4D97-AF65-F5344CB8AC3E}">
        <p14:creationId xmlns:p14="http://schemas.microsoft.com/office/powerpoint/2010/main" val="12317441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Problem with Redefining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736725"/>
            <a:ext cx="8240713" cy="38417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Consider this situation: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Class </a:t>
            </a:r>
            <a:r>
              <a:rPr lang="en-US" altLang="en-US">
                <a:latin typeface="Courier New" charset="0"/>
              </a:rPr>
              <a:t>BaseClass</a:t>
            </a:r>
            <a:r>
              <a:rPr lang="en-US" altLang="en-US"/>
              <a:t> defines functions </a:t>
            </a:r>
            <a:r>
              <a:rPr lang="en-US" altLang="en-US">
                <a:latin typeface="Courier New" charset="0"/>
              </a:rPr>
              <a:t>x()</a:t>
            </a:r>
            <a:r>
              <a:rPr lang="en-US" altLang="en-US"/>
              <a:t> and </a:t>
            </a:r>
            <a:r>
              <a:rPr lang="en-US" altLang="en-US">
                <a:latin typeface="Courier New" charset="0"/>
              </a:rPr>
              <a:t>y()</a:t>
            </a:r>
            <a:r>
              <a:rPr lang="en-US" altLang="en-US"/>
              <a:t>.   </a:t>
            </a:r>
            <a:r>
              <a:rPr lang="en-US" altLang="en-US">
                <a:latin typeface="Courier New" charset="0"/>
              </a:rPr>
              <a:t>x()</a:t>
            </a:r>
            <a:r>
              <a:rPr lang="en-US" altLang="en-US"/>
              <a:t> calls </a:t>
            </a:r>
            <a:r>
              <a:rPr lang="en-US" altLang="en-US">
                <a:latin typeface="Courier New" charset="0"/>
              </a:rPr>
              <a:t>y()</a:t>
            </a:r>
            <a:r>
              <a:rPr lang="en-US" altLang="en-US"/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Class </a:t>
            </a:r>
            <a:r>
              <a:rPr lang="en-US" altLang="en-US">
                <a:latin typeface="Courier New" charset="0"/>
              </a:rPr>
              <a:t>DerivedClass</a:t>
            </a:r>
            <a:r>
              <a:rPr lang="en-US" altLang="en-US"/>
              <a:t> inherits from </a:t>
            </a:r>
            <a:r>
              <a:rPr lang="en-US" altLang="en-US">
                <a:latin typeface="Courier New" charset="0"/>
              </a:rPr>
              <a:t>BaseClass</a:t>
            </a:r>
            <a:r>
              <a:rPr lang="en-US" altLang="en-US"/>
              <a:t> and redefines function </a:t>
            </a:r>
            <a:r>
              <a:rPr lang="en-US" altLang="en-US">
                <a:latin typeface="Courier New" charset="0"/>
              </a:rPr>
              <a:t>y()</a:t>
            </a:r>
            <a:r>
              <a:rPr lang="en-US" altLang="en-US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An object </a:t>
            </a:r>
            <a:r>
              <a:rPr lang="en-US" altLang="en-US">
                <a:latin typeface="Courier New" charset="0"/>
              </a:rPr>
              <a:t>D</a:t>
            </a:r>
            <a:r>
              <a:rPr lang="en-US" altLang="en-US"/>
              <a:t> of class </a:t>
            </a:r>
            <a:r>
              <a:rPr lang="en-US" altLang="en-US">
                <a:latin typeface="Courier New" charset="0"/>
              </a:rPr>
              <a:t>DerivedClass</a:t>
            </a:r>
            <a:r>
              <a:rPr lang="en-US" altLang="en-US"/>
              <a:t> is created and function </a:t>
            </a:r>
            <a:r>
              <a:rPr lang="en-US" altLang="en-US">
                <a:latin typeface="Courier New" charset="0"/>
              </a:rPr>
              <a:t>x()</a:t>
            </a:r>
            <a:r>
              <a:rPr lang="en-US" altLang="en-US"/>
              <a:t> is called.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When </a:t>
            </a:r>
            <a:r>
              <a:rPr lang="en-US" altLang="en-US">
                <a:latin typeface="Courier New" charset="0"/>
              </a:rPr>
              <a:t>x()</a:t>
            </a:r>
            <a:r>
              <a:rPr lang="en-US" altLang="en-US"/>
              <a:t> is called, which </a:t>
            </a:r>
            <a:r>
              <a:rPr lang="en-US" altLang="en-US">
                <a:latin typeface="Courier New" charset="0"/>
              </a:rPr>
              <a:t>y()</a:t>
            </a:r>
            <a:r>
              <a:rPr lang="en-US" altLang="en-US"/>
              <a:t> is used, the one defined in </a:t>
            </a:r>
            <a:r>
              <a:rPr lang="en-US" altLang="en-US">
                <a:latin typeface="Courier New" charset="0"/>
              </a:rPr>
              <a:t>BaseClass</a:t>
            </a:r>
            <a:r>
              <a:rPr lang="en-US" altLang="en-US"/>
              <a:t> or the the redefined one in </a:t>
            </a:r>
            <a:r>
              <a:rPr lang="en-US" altLang="en-US">
                <a:latin typeface="Courier New" charset="0"/>
              </a:rPr>
              <a:t>DerivedClass</a:t>
            </a:r>
            <a:r>
              <a:rPr lang="en-US" altLang="en-US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2190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Problem with Redefining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1905000" y="1774825"/>
            <a:ext cx="2590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1905000" y="3679825"/>
            <a:ext cx="26670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1828800" y="1425575"/>
            <a:ext cx="14253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charset="0"/>
              </a:rPr>
              <a:t>BaseClass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1828801" y="3330575"/>
            <a:ext cx="18389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charset="0"/>
              </a:rPr>
              <a:t>DerivedClass</a:t>
            </a:r>
          </a:p>
        </p:txBody>
      </p: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1905000" y="2416176"/>
            <a:ext cx="14253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charset="0"/>
              </a:rPr>
              <a:t>void X();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charset="0"/>
              </a:rPr>
              <a:t>void Y();</a:t>
            </a:r>
          </a:p>
        </p:txBody>
      </p:sp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1905000" y="4321176"/>
            <a:ext cx="14253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charset="0"/>
              </a:rPr>
              <a:t>void Y();</a:t>
            </a:r>
          </a:p>
        </p:txBody>
      </p:sp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1905000" y="5262564"/>
            <a:ext cx="225254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charset="0"/>
              </a:rPr>
              <a:t>DerivedClass D;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charset="0"/>
              </a:rPr>
              <a:t>D.X();</a:t>
            </a:r>
          </a:p>
        </p:txBody>
      </p:sp>
      <p:sp>
        <p:nvSpPr>
          <p:cNvPr id="80906" name="Text Box 10"/>
          <p:cNvSpPr txBox="1">
            <a:spLocks noChangeArrowheads="1"/>
          </p:cNvSpPr>
          <p:nvPr/>
        </p:nvSpPr>
        <p:spPr bwMode="auto">
          <a:xfrm>
            <a:off x="5689600" y="2397126"/>
            <a:ext cx="43688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Object </a:t>
            </a:r>
            <a:r>
              <a:rPr lang="en-US" altLang="en-US" sz="1800">
                <a:latin typeface="Courier New" charset="0"/>
              </a:rPr>
              <a:t>D</a:t>
            </a:r>
            <a:r>
              <a:rPr lang="en-US" altLang="en-US" sz="1800"/>
              <a:t> invokes function </a:t>
            </a:r>
            <a:r>
              <a:rPr lang="en-US" altLang="en-US" sz="1800">
                <a:latin typeface="Courier New" charset="0"/>
              </a:rPr>
              <a:t>X()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In </a:t>
            </a:r>
            <a:r>
              <a:rPr lang="en-US" altLang="en-US" sz="1800">
                <a:latin typeface="Courier New" charset="0"/>
              </a:rPr>
              <a:t>BaseClass</a:t>
            </a:r>
            <a:r>
              <a:rPr lang="en-US" altLang="en-US" sz="1800"/>
              <a:t>.  Function </a:t>
            </a:r>
            <a:r>
              <a:rPr lang="en-US" altLang="en-US" sz="1800">
                <a:latin typeface="Courier New" charset="0"/>
              </a:rPr>
              <a:t>X()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invokes function </a:t>
            </a:r>
            <a:r>
              <a:rPr lang="en-US" altLang="en-US" sz="1800">
                <a:latin typeface="Courier New" charset="0"/>
              </a:rPr>
              <a:t>Y()</a:t>
            </a:r>
            <a:r>
              <a:rPr lang="en-US" altLang="en-US" sz="1800"/>
              <a:t> in </a:t>
            </a:r>
            <a:r>
              <a:rPr lang="en-US" altLang="en-US" sz="1800">
                <a:latin typeface="Courier New" charset="0"/>
              </a:rPr>
              <a:t>BaseClass</a:t>
            </a:r>
            <a:r>
              <a:rPr lang="en-US" altLang="en-US" sz="1800"/>
              <a:t>, not function </a:t>
            </a:r>
            <a:r>
              <a:rPr lang="en-US" altLang="en-US" sz="1800">
                <a:latin typeface="Courier New" charset="0"/>
              </a:rPr>
              <a:t>Y()</a:t>
            </a:r>
            <a:r>
              <a:rPr lang="en-US" altLang="en-US" sz="1800"/>
              <a:t>        in </a:t>
            </a:r>
            <a:r>
              <a:rPr lang="en-US" altLang="en-US" sz="1800">
                <a:latin typeface="Courier New" charset="0"/>
              </a:rPr>
              <a:t>DerivedClass</a:t>
            </a:r>
            <a:r>
              <a:rPr lang="en-US" altLang="en-US" sz="1800"/>
              <a:t>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because function calls are     bound at compile time.                  This is </a:t>
            </a:r>
            <a:r>
              <a:rPr lang="en-US" altLang="en-US" sz="1800" u="sng"/>
              <a:t>static binding.</a:t>
            </a:r>
            <a:endParaRPr lang="en-US" altLang="en-US" sz="1800">
              <a:latin typeface="Courier New" charset="0"/>
            </a:endParaRPr>
          </a:p>
        </p:txBody>
      </p:sp>
      <p:sp>
        <p:nvSpPr>
          <p:cNvPr id="80907" name="Freeform 11"/>
          <p:cNvSpPr>
            <a:spLocks/>
          </p:cNvSpPr>
          <p:nvPr/>
        </p:nvSpPr>
        <p:spPr bwMode="auto">
          <a:xfrm>
            <a:off x="3160714" y="3455988"/>
            <a:ext cx="2478087" cy="2411412"/>
          </a:xfrm>
          <a:custGeom>
            <a:avLst/>
            <a:gdLst>
              <a:gd name="T0" fmla="*/ 2147483646 w 1561"/>
              <a:gd name="T1" fmla="*/ 0 h 1519"/>
              <a:gd name="T2" fmla="*/ 2147483646 w 1561"/>
              <a:gd name="T3" fmla="*/ 2147483646 h 1519"/>
              <a:gd name="T4" fmla="*/ 0 w 1561"/>
              <a:gd name="T5" fmla="*/ 2147483646 h 1519"/>
              <a:gd name="T6" fmla="*/ 0 60000 65536"/>
              <a:gd name="T7" fmla="*/ 0 60000 65536"/>
              <a:gd name="T8" fmla="*/ 0 60000 65536"/>
              <a:gd name="T9" fmla="*/ 0 w 1561"/>
              <a:gd name="T10" fmla="*/ 0 h 1519"/>
              <a:gd name="T11" fmla="*/ 1561 w 1561"/>
              <a:gd name="T12" fmla="*/ 1519 h 15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61" h="1519">
                <a:moveTo>
                  <a:pt x="1561" y="0"/>
                </a:moveTo>
                <a:lnTo>
                  <a:pt x="1174" y="1516"/>
                </a:lnTo>
                <a:lnTo>
                  <a:pt x="0" y="151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081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 Hierarchies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base class can be derived from another base class.</a:t>
            </a:r>
          </a:p>
        </p:txBody>
      </p:sp>
      <p:pic>
        <p:nvPicPr>
          <p:cNvPr id="82948" name="Picture 4" descr="1504sowc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2438400"/>
            <a:ext cx="1546225" cy="380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68593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Inheritance – Terminology and Notation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600200"/>
            <a:ext cx="8610600" cy="45720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en-US" sz="2400" u="sng" dirty="0"/>
              <a:t>Base</a:t>
            </a:r>
            <a:r>
              <a:rPr lang="en-US" altLang="en-US" sz="2400" dirty="0"/>
              <a:t> class (or parent) – inherited from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2400" u="sng" dirty="0"/>
              <a:t>Derived</a:t>
            </a:r>
            <a:r>
              <a:rPr lang="en-US" altLang="en-US" sz="2400" dirty="0"/>
              <a:t> class (or child) – inherits from the base class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2400" dirty="0"/>
              <a:t>Notation: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latin typeface="Courier New" charset="0"/>
              </a:rPr>
              <a:t>	class Student 	      // base class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latin typeface="Courier New" charset="0"/>
              </a:rPr>
              <a:t>	{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latin typeface="Courier New" charset="0"/>
              </a:rPr>
              <a:t>		. . .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latin typeface="Courier New" charset="0"/>
              </a:rPr>
              <a:t>	};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latin typeface="Courier New" charset="0"/>
              </a:rPr>
              <a:t>	</a:t>
            </a:r>
            <a:r>
              <a:rPr lang="en-US" altLang="en-US" sz="2000" b="1" dirty="0">
                <a:solidFill>
                  <a:srgbClr val="FF0000"/>
                </a:solidFill>
                <a:latin typeface="Courier New" charset="0"/>
              </a:rPr>
              <a:t>class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charset="0"/>
              </a:rPr>
              <a:t>UnderGrad</a:t>
            </a:r>
            <a:r>
              <a:rPr lang="en-US" altLang="en-US" sz="2000" b="1" dirty="0">
                <a:solidFill>
                  <a:srgbClr val="FF0000"/>
                </a:solidFill>
                <a:latin typeface="Courier New" charset="0"/>
              </a:rPr>
              <a:t> : public student 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latin typeface="Courier New" charset="0"/>
              </a:rPr>
              <a:t>	{					// derived class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latin typeface="Courier New" charset="0"/>
              </a:rPr>
              <a:t>		. . .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latin typeface="Courier New" charset="0"/>
              </a:rPr>
              <a:t>	};</a:t>
            </a:r>
          </a:p>
        </p:txBody>
      </p:sp>
    </p:spTree>
    <p:extLst>
      <p:ext uri="{BB962C8B-B14F-4D97-AF65-F5344CB8AC3E}">
        <p14:creationId xmlns:p14="http://schemas.microsoft.com/office/powerpoint/2010/main" val="19262781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 to the ‘is a’ Relationship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828800"/>
            <a:ext cx="7999413" cy="37417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/>
              <a:t>An object of a derived class 'is a(n)' object of the base class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/>
              <a:t>Example: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/>
              <a:t>an </a:t>
            </a:r>
            <a:r>
              <a:rPr lang="en-US" altLang="en-US">
                <a:latin typeface="Courier New" charset="0"/>
              </a:rPr>
              <a:t>UnderGrad</a:t>
            </a:r>
            <a:r>
              <a:rPr lang="en-US" altLang="en-US"/>
              <a:t> is a </a:t>
            </a:r>
            <a:r>
              <a:rPr lang="en-US" altLang="en-US">
                <a:latin typeface="Courier New" charset="0"/>
              </a:rPr>
              <a:t>Student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/>
              <a:t>a </a:t>
            </a:r>
            <a:r>
              <a:rPr lang="en-US" altLang="en-US">
                <a:latin typeface="Courier New" charset="0"/>
              </a:rPr>
              <a:t>Mammal</a:t>
            </a:r>
            <a:r>
              <a:rPr lang="en-US" altLang="en-US"/>
              <a:t> is an </a:t>
            </a:r>
            <a:r>
              <a:rPr lang="en-US" altLang="en-US">
                <a:latin typeface="Courier New" charset="0"/>
              </a:rPr>
              <a:t>Animal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/>
              <a:t>A derived object has all of the characteristics of the base class</a:t>
            </a:r>
          </a:p>
        </p:txBody>
      </p:sp>
    </p:spTree>
    <p:extLst>
      <p:ext uri="{BB962C8B-B14F-4D97-AF65-F5344CB8AC3E}">
        <p14:creationId xmlns:p14="http://schemas.microsoft.com/office/powerpoint/2010/main" val="11023549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Does a Child Have?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Times" charset="0"/>
              <a:buNone/>
            </a:pPr>
            <a:r>
              <a:rPr lang="en-US" altLang="en-US"/>
              <a:t>An object of the derived class has: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all members defined in child 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all members declared in parent class</a:t>
            </a:r>
            <a:br>
              <a:rPr lang="en-US" altLang="en-US"/>
            </a:br>
            <a:endParaRPr lang="en-US" altLang="en-US"/>
          </a:p>
          <a:p>
            <a:pPr eaLnBrk="1" hangingPunct="1">
              <a:lnSpc>
                <a:spcPct val="90000"/>
              </a:lnSpc>
              <a:buFont typeface="Times" charset="0"/>
              <a:buNone/>
            </a:pPr>
            <a:r>
              <a:rPr lang="en-US" altLang="en-US"/>
              <a:t>An object of the derived class can use: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all </a:t>
            </a:r>
            <a:r>
              <a:rPr lang="en-US" altLang="en-US">
                <a:latin typeface="Courier New" charset="0"/>
              </a:rPr>
              <a:t>public</a:t>
            </a:r>
            <a:r>
              <a:rPr lang="en-US" altLang="en-US"/>
              <a:t> members defined in child 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all </a:t>
            </a:r>
            <a:r>
              <a:rPr lang="en-US" altLang="en-US">
                <a:latin typeface="Courier New" charset="0"/>
              </a:rPr>
              <a:t>public</a:t>
            </a:r>
            <a:r>
              <a:rPr lang="en-US" altLang="en-US"/>
              <a:t> members defined in parent class</a:t>
            </a:r>
          </a:p>
        </p:txBody>
      </p:sp>
    </p:spTree>
    <p:extLst>
      <p:ext uri="{BB962C8B-B14F-4D97-AF65-F5344CB8AC3E}">
        <p14:creationId xmlns:p14="http://schemas.microsoft.com/office/powerpoint/2010/main" val="13614276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Protected Members and                   Class Access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>
                <a:latin typeface="Courier New" charset="0"/>
              </a:rPr>
              <a:t>protected</a:t>
            </a:r>
            <a:r>
              <a:rPr lang="en-US" altLang="en-US"/>
              <a:t> member access specification: like </a:t>
            </a:r>
            <a:r>
              <a:rPr lang="en-US" altLang="en-US">
                <a:latin typeface="Courier New" charset="0"/>
              </a:rPr>
              <a:t>private</a:t>
            </a:r>
            <a:r>
              <a:rPr lang="en-US" altLang="en-US"/>
              <a:t>, but accessible by objects of derived class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 u="sng"/>
              <a:t>Class access specification</a:t>
            </a:r>
            <a:r>
              <a:rPr lang="en-US" altLang="en-US"/>
              <a:t>: determines how </a:t>
            </a:r>
            <a:r>
              <a:rPr lang="en-US" altLang="en-US">
                <a:latin typeface="Courier New" charset="0"/>
              </a:rPr>
              <a:t>private</a:t>
            </a:r>
            <a:r>
              <a:rPr lang="en-US" altLang="en-US"/>
              <a:t>, </a:t>
            </a:r>
            <a:r>
              <a:rPr lang="en-US" altLang="en-US">
                <a:latin typeface="Courier New" charset="0"/>
              </a:rPr>
              <a:t>protected</a:t>
            </a:r>
            <a:r>
              <a:rPr lang="en-US" altLang="en-US"/>
              <a:t>, and </a:t>
            </a:r>
            <a:r>
              <a:rPr lang="en-US" altLang="en-US">
                <a:latin typeface="Courier New" charset="0"/>
              </a:rPr>
              <a:t>public</a:t>
            </a:r>
            <a:r>
              <a:rPr lang="en-US" altLang="en-US"/>
              <a:t> members of base class are inherited by the derived class</a:t>
            </a:r>
            <a:endParaRPr lang="en-US" altLang="en-US" u="sng"/>
          </a:p>
        </p:txBody>
      </p:sp>
    </p:spTree>
    <p:extLst>
      <p:ext uri="{BB962C8B-B14F-4D97-AF65-F5344CB8AC3E}">
        <p14:creationId xmlns:p14="http://schemas.microsoft.com/office/powerpoint/2010/main" val="18803798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2027</Words>
  <Application>Microsoft Macintosh PowerPoint</Application>
  <PresentationFormat>Widescreen</PresentationFormat>
  <Paragraphs>763</Paragraphs>
  <Slides>57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8" baseType="lpstr">
      <vt:lpstr>Calibri Light</vt:lpstr>
      <vt:lpstr>Arial</vt:lpstr>
      <vt:lpstr>Arial Rounded MT Bold</vt:lpstr>
      <vt:lpstr>Arial Unicode MS</vt:lpstr>
      <vt:lpstr>Calibri</vt:lpstr>
      <vt:lpstr>Comic Sans MS</vt:lpstr>
      <vt:lpstr>Courier New</vt:lpstr>
      <vt:lpstr>Times</vt:lpstr>
      <vt:lpstr>Times New Roman</vt:lpstr>
      <vt:lpstr>Office Theme</vt:lpstr>
      <vt:lpstr>VISIO 5 Drawing</vt:lpstr>
      <vt:lpstr>Classes – Inheritance Review</vt:lpstr>
      <vt:lpstr>Review notes</vt:lpstr>
      <vt:lpstr>What Is Inheritance?</vt:lpstr>
      <vt:lpstr>Example: Insects</vt:lpstr>
      <vt:lpstr>The "is a" Relationship</vt:lpstr>
      <vt:lpstr>Inheritance – Terminology and Notation</vt:lpstr>
      <vt:lpstr>Back to the ‘is a’ Relationship</vt:lpstr>
      <vt:lpstr>What Does a Child Have?</vt:lpstr>
      <vt:lpstr>Protected Members and                   Class Access</vt:lpstr>
      <vt:lpstr>Class Access Specifiers</vt:lpstr>
      <vt:lpstr>Inheritance Concept</vt:lpstr>
      <vt:lpstr>Inheritance Concept</vt:lpstr>
      <vt:lpstr>Inheritance Concept</vt:lpstr>
      <vt:lpstr>Inheritance Concept</vt:lpstr>
      <vt:lpstr>Inheritance Concept</vt:lpstr>
      <vt:lpstr>Why Inheritance ?</vt:lpstr>
      <vt:lpstr>Define a Class Hierarchy</vt:lpstr>
      <vt:lpstr>Class Derivation</vt:lpstr>
      <vt:lpstr>What to inherit?</vt:lpstr>
      <vt:lpstr>Access Control Over the Members</vt:lpstr>
      <vt:lpstr>Access Rights of Derived Classes</vt:lpstr>
      <vt:lpstr>Class Derivation</vt:lpstr>
      <vt:lpstr>What to inherit?</vt:lpstr>
      <vt:lpstr>Constructor Rules for Derived Classes </vt:lpstr>
      <vt:lpstr>Constructor Rules for Derived Classes </vt:lpstr>
      <vt:lpstr>Define its Own Members</vt:lpstr>
      <vt:lpstr>Even more …</vt:lpstr>
      <vt:lpstr>PowerPoint Presentation</vt:lpstr>
      <vt:lpstr>PowerPoint Presentation</vt:lpstr>
      <vt:lpstr>class Time Specification</vt:lpstr>
      <vt:lpstr>  </vt:lpstr>
      <vt:lpstr>Derived Class ExtTime </vt:lpstr>
      <vt:lpstr>  </vt:lpstr>
      <vt:lpstr>Implementation of ExtTime</vt:lpstr>
      <vt:lpstr>Implementation of ExtTime</vt:lpstr>
      <vt:lpstr>Implementation of ExtTime</vt:lpstr>
      <vt:lpstr>Working with ExtTime</vt:lpstr>
      <vt:lpstr>Take Home Message</vt:lpstr>
      <vt:lpstr>Inheritance vs. Access </vt:lpstr>
      <vt:lpstr>More Inheritance vs. Access</vt:lpstr>
      <vt:lpstr>More Inheritance vs. Access (2)</vt:lpstr>
      <vt:lpstr>More Inheritance vs. Access (3)</vt:lpstr>
      <vt:lpstr>Constructors and Destructors in Base and Derived Classes</vt:lpstr>
      <vt:lpstr>Constructors and Destructors in Base and Derived Classes</vt:lpstr>
      <vt:lpstr>PowerPoint Presentation</vt:lpstr>
      <vt:lpstr>PowerPoint Presentation</vt:lpstr>
      <vt:lpstr>Passing Arguments to  Base Class Constructor</vt:lpstr>
      <vt:lpstr>Passing Arguments to  Base Class Constructor</vt:lpstr>
      <vt:lpstr>Redefining Base Class Functions</vt:lpstr>
      <vt:lpstr>Redefining Base Class Functions</vt:lpstr>
      <vt:lpstr>Overriding vs overloading functions</vt:lpstr>
      <vt:lpstr>Base Class</vt:lpstr>
      <vt:lpstr>PowerPoint Presentation</vt:lpstr>
      <vt:lpstr>PowerPoint Presentation</vt:lpstr>
      <vt:lpstr>Problem with Redefining</vt:lpstr>
      <vt:lpstr>Problem with Redefining</vt:lpstr>
      <vt:lpstr>Class Hierarchies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– Inheritance Review</dc:title>
  <dc:creator>Shermane Austin</dc:creator>
  <cp:lastModifiedBy>Shermane Austin</cp:lastModifiedBy>
  <cp:revision>6</cp:revision>
  <dcterms:created xsi:type="dcterms:W3CDTF">2018-03-08T18:17:36Z</dcterms:created>
  <dcterms:modified xsi:type="dcterms:W3CDTF">2018-03-08T19:31:01Z</dcterms:modified>
</cp:coreProperties>
</file>