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2" r:id="rId1"/>
  </p:sldMasterIdLst>
  <p:notesMasterIdLst>
    <p:notesMasterId r:id="rId16"/>
  </p:notesMasterIdLst>
  <p:sldIdLst>
    <p:sldId id="256" r:id="rId2"/>
    <p:sldId id="263" r:id="rId3"/>
    <p:sldId id="257" r:id="rId4"/>
    <p:sldId id="266" r:id="rId5"/>
    <p:sldId id="305" r:id="rId6"/>
    <p:sldId id="306" r:id="rId7"/>
    <p:sldId id="307" r:id="rId8"/>
    <p:sldId id="308" r:id="rId9"/>
    <p:sldId id="309" r:id="rId10"/>
    <p:sldId id="310" r:id="rId11"/>
    <p:sldId id="311" r:id="rId12"/>
    <p:sldId id="312" r:id="rId13"/>
    <p:sldId id="281" r:id="rId14"/>
    <p:sldId id="282"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94660"/>
  </p:normalViewPr>
  <p:slideViewPr>
    <p:cSldViewPr snapToGrid="0">
      <p:cViewPr varScale="1">
        <p:scale>
          <a:sx n="79" d="100"/>
          <a:sy n="79" d="100"/>
        </p:scale>
        <p:origin x="7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6BE87-135C-4267-A26A-76AFC9B6BF5D}" type="datetimeFigureOut">
              <a:rPr lang="es-EC" smtClean="0"/>
              <a:t>24/8/2025</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35467-DD73-4C3C-B549-DBE6A6F84BA0}" type="slidenum">
              <a:rPr lang="es-EC" smtClean="0"/>
              <a:t>‹Nº›</a:t>
            </a:fld>
            <a:endParaRPr lang="es-EC"/>
          </a:p>
        </p:txBody>
      </p:sp>
    </p:spTree>
    <p:extLst>
      <p:ext uri="{BB962C8B-B14F-4D97-AF65-F5344CB8AC3E}">
        <p14:creationId xmlns:p14="http://schemas.microsoft.com/office/powerpoint/2010/main" val="1477391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54B35467-DD73-4C3C-B549-DBE6A6F84BA0}" type="slidenum">
              <a:rPr lang="es-EC" smtClean="0"/>
              <a:t>4</a:t>
            </a:fld>
            <a:endParaRPr lang="es-EC"/>
          </a:p>
        </p:txBody>
      </p:sp>
    </p:spTree>
    <p:extLst>
      <p:ext uri="{BB962C8B-B14F-4D97-AF65-F5344CB8AC3E}">
        <p14:creationId xmlns:p14="http://schemas.microsoft.com/office/powerpoint/2010/main" val="2764728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8D015-C328-4364-1A29-9D5141BDC1A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E43A58A-FFDA-0036-394F-E2B474E7912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6D4D850-D5C9-3AAE-A333-D4EB16E3B069}"/>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40BE9DFB-B854-ABB2-F1E2-8E72624F5A6E}"/>
              </a:ext>
            </a:extLst>
          </p:cNvPr>
          <p:cNvSpPr>
            <a:spLocks noGrp="1"/>
          </p:cNvSpPr>
          <p:nvPr>
            <p:ph type="sldNum" sz="quarter" idx="5"/>
          </p:nvPr>
        </p:nvSpPr>
        <p:spPr/>
        <p:txBody>
          <a:bodyPr/>
          <a:lstStyle/>
          <a:p>
            <a:fld id="{54B35467-DD73-4C3C-B549-DBE6A6F84BA0}" type="slidenum">
              <a:rPr lang="es-EC" smtClean="0"/>
              <a:t>5</a:t>
            </a:fld>
            <a:endParaRPr lang="es-EC"/>
          </a:p>
        </p:txBody>
      </p:sp>
    </p:spTree>
    <p:extLst>
      <p:ext uri="{BB962C8B-B14F-4D97-AF65-F5344CB8AC3E}">
        <p14:creationId xmlns:p14="http://schemas.microsoft.com/office/powerpoint/2010/main" val="341292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08457-F3D5-CAAC-9194-B3EB92E292F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6CA9867-31E4-39CC-7CC1-8AA76B33FC1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368E5CC-BA07-B21C-906C-FE7F89C632DD}"/>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04991B25-0454-43AF-7A27-D9975275D355}"/>
              </a:ext>
            </a:extLst>
          </p:cNvPr>
          <p:cNvSpPr>
            <a:spLocks noGrp="1"/>
          </p:cNvSpPr>
          <p:nvPr>
            <p:ph type="sldNum" sz="quarter" idx="5"/>
          </p:nvPr>
        </p:nvSpPr>
        <p:spPr/>
        <p:txBody>
          <a:bodyPr/>
          <a:lstStyle/>
          <a:p>
            <a:fld id="{54B35467-DD73-4C3C-B549-DBE6A6F84BA0}" type="slidenum">
              <a:rPr lang="es-EC" smtClean="0"/>
              <a:t>6</a:t>
            </a:fld>
            <a:endParaRPr lang="es-EC"/>
          </a:p>
        </p:txBody>
      </p:sp>
    </p:spTree>
    <p:extLst>
      <p:ext uri="{BB962C8B-B14F-4D97-AF65-F5344CB8AC3E}">
        <p14:creationId xmlns:p14="http://schemas.microsoft.com/office/powerpoint/2010/main" val="233813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8D1F2-DA90-4FF3-EE1B-918EB7B408D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D09815F-9348-A2AA-1FCC-0BC8F74C0D4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7D903F3-52B8-6113-27D2-26349BF1938B}"/>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D8758D0A-F70C-92B3-D9B5-26DC36D76399}"/>
              </a:ext>
            </a:extLst>
          </p:cNvPr>
          <p:cNvSpPr>
            <a:spLocks noGrp="1"/>
          </p:cNvSpPr>
          <p:nvPr>
            <p:ph type="sldNum" sz="quarter" idx="5"/>
          </p:nvPr>
        </p:nvSpPr>
        <p:spPr/>
        <p:txBody>
          <a:bodyPr/>
          <a:lstStyle/>
          <a:p>
            <a:fld id="{54B35467-DD73-4C3C-B549-DBE6A6F84BA0}" type="slidenum">
              <a:rPr lang="es-EC" smtClean="0"/>
              <a:t>7</a:t>
            </a:fld>
            <a:endParaRPr lang="es-EC"/>
          </a:p>
        </p:txBody>
      </p:sp>
    </p:spTree>
    <p:extLst>
      <p:ext uri="{BB962C8B-B14F-4D97-AF65-F5344CB8AC3E}">
        <p14:creationId xmlns:p14="http://schemas.microsoft.com/office/powerpoint/2010/main" val="3740848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523F5-BC34-6BCB-F8DE-E9B9D2E2A53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27A5089-AE06-B6BA-8F4D-D3E20603866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7887890-79C4-3973-0C50-84B2E151FA17}"/>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DE355715-93D6-0D4C-71B6-81B59BC99D06}"/>
              </a:ext>
            </a:extLst>
          </p:cNvPr>
          <p:cNvSpPr>
            <a:spLocks noGrp="1"/>
          </p:cNvSpPr>
          <p:nvPr>
            <p:ph type="sldNum" sz="quarter" idx="5"/>
          </p:nvPr>
        </p:nvSpPr>
        <p:spPr/>
        <p:txBody>
          <a:bodyPr/>
          <a:lstStyle/>
          <a:p>
            <a:fld id="{54B35467-DD73-4C3C-B549-DBE6A6F84BA0}" type="slidenum">
              <a:rPr lang="es-EC" smtClean="0"/>
              <a:t>8</a:t>
            </a:fld>
            <a:endParaRPr lang="es-EC"/>
          </a:p>
        </p:txBody>
      </p:sp>
    </p:spTree>
    <p:extLst>
      <p:ext uri="{BB962C8B-B14F-4D97-AF65-F5344CB8AC3E}">
        <p14:creationId xmlns:p14="http://schemas.microsoft.com/office/powerpoint/2010/main" val="3926093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8F937-659A-0FF4-9313-D49C5A10E07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3CA5392-784E-E6A3-FAC1-55EEA73B755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16AF632-F9A3-AA28-A9E7-58418230C9D9}"/>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8CA66191-9CB9-008E-5606-B2BF71C5D404}"/>
              </a:ext>
            </a:extLst>
          </p:cNvPr>
          <p:cNvSpPr>
            <a:spLocks noGrp="1"/>
          </p:cNvSpPr>
          <p:nvPr>
            <p:ph type="sldNum" sz="quarter" idx="5"/>
          </p:nvPr>
        </p:nvSpPr>
        <p:spPr/>
        <p:txBody>
          <a:bodyPr/>
          <a:lstStyle/>
          <a:p>
            <a:fld id="{54B35467-DD73-4C3C-B549-DBE6A6F84BA0}" type="slidenum">
              <a:rPr lang="es-EC" smtClean="0"/>
              <a:t>9</a:t>
            </a:fld>
            <a:endParaRPr lang="es-EC"/>
          </a:p>
        </p:txBody>
      </p:sp>
    </p:spTree>
    <p:extLst>
      <p:ext uri="{BB962C8B-B14F-4D97-AF65-F5344CB8AC3E}">
        <p14:creationId xmlns:p14="http://schemas.microsoft.com/office/powerpoint/2010/main" val="3802364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9234E-F8CA-880B-BB95-9DC7F318696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9F0308F-02CE-7208-E838-FCDEB99A8D2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9093ED-1EB4-FEED-A37E-F98CA05C93F0}"/>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12A575FC-13AF-0C2D-DE18-289BB0001FD6}"/>
              </a:ext>
            </a:extLst>
          </p:cNvPr>
          <p:cNvSpPr>
            <a:spLocks noGrp="1"/>
          </p:cNvSpPr>
          <p:nvPr>
            <p:ph type="sldNum" sz="quarter" idx="5"/>
          </p:nvPr>
        </p:nvSpPr>
        <p:spPr/>
        <p:txBody>
          <a:bodyPr/>
          <a:lstStyle/>
          <a:p>
            <a:fld id="{54B35467-DD73-4C3C-B549-DBE6A6F84BA0}" type="slidenum">
              <a:rPr lang="es-EC" smtClean="0"/>
              <a:t>10</a:t>
            </a:fld>
            <a:endParaRPr lang="es-EC"/>
          </a:p>
        </p:txBody>
      </p:sp>
    </p:spTree>
    <p:extLst>
      <p:ext uri="{BB962C8B-B14F-4D97-AF65-F5344CB8AC3E}">
        <p14:creationId xmlns:p14="http://schemas.microsoft.com/office/powerpoint/2010/main" val="3272076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2CC60-E039-EF2A-D0F2-45DDFBBD88F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9B4CA8A-BB10-2C55-19D0-F62C18ED618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2DE1F8B-CDA2-F80D-E619-89CF3C1F0624}"/>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42D362EF-F6C2-D083-94E5-6B8DAA8170AE}"/>
              </a:ext>
            </a:extLst>
          </p:cNvPr>
          <p:cNvSpPr>
            <a:spLocks noGrp="1"/>
          </p:cNvSpPr>
          <p:nvPr>
            <p:ph type="sldNum" sz="quarter" idx="5"/>
          </p:nvPr>
        </p:nvSpPr>
        <p:spPr/>
        <p:txBody>
          <a:bodyPr/>
          <a:lstStyle/>
          <a:p>
            <a:fld id="{54B35467-DD73-4C3C-B549-DBE6A6F84BA0}" type="slidenum">
              <a:rPr lang="es-EC" smtClean="0"/>
              <a:t>11</a:t>
            </a:fld>
            <a:endParaRPr lang="es-EC"/>
          </a:p>
        </p:txBody>
      </p:sp>
    </p:spTree>
    <p:extLst>
      <p:ext uri="{BB962C8B-B14F-4D97-AF65-F5344CB8AC3E}">
        <p14:creationId xmlns:p14="http://schemas.microsoft.com/office/powerpoint/2010/main" val="4288077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CFC05-E1F8-1524-178E-3F7A2B11BBC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34A8E7C-CA3C-9AB8-3E22-224FC0FCD50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DF6D655-C054-300D-DF5D-18C570608FCA}"/>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5ACA6B6E-F317-E551-588E-F344224506B1}"/>
              </a:ext>
            </a:extLst>
          </p:cNvPr>
          <p:cNvSpPr>
            <a:spLocks noGrp="1"/>
          </p:cNvSpPr>
          <p:nvPr>
            <p:ph type="sldNum" sz="quarter" idx="5"/>
          </p:nvPr>
        </p:nvSpPr>
        <p:spPr/>
        <p:txBody>
          <a:bodyPr/>
          <a:lstStyle/>
          <a:p>
            <a:fld id="{54B35467-DD73-4C3C-B549-DBE6A6F84BA0}" type="slidenum">
              <a:rPr lang="es-EC" smtClean="0"/>
              <a:t>12</a:t>
            </a:fld>
            <a:endParaRPr lang="es-EC"/>
          </a:p>
        </p:txBody>
      </p:sp>
    </p:spTree>
    <p:extLst>
      <p:ext uri="{BB962C8B-B14F-4D97-AF65-F5344CB8AC3E}">
        <p14:creationId xmlns:p14="http://schemas.microsoft.com/office/powerpoint/2010/main" val="2311438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8/24/2025</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407743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8/24/2025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809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8/24/2025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7650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8/24/2025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69023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8/24/2025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424938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8/24/2025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416397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8/24/2025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421235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8/24/2025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45859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8/24/2025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1876466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8/24/2025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975992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8/24/2025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515569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8/24/2025</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‹Nº›</a:t>
            </a:fld>
            <a:endParaRPr lang="en-US"/>
          </a:p>
        </p:txBody>
      </p:sp>
    </p:spTree>
    <p:extLst>
      <p:ext uri="{BB962C8B-B14F-4D97-AF65-F5344CB8AC3E}">
        <p14:creationId xmlns:p14="http://schemas.microsoft.com/office/powerpoint/2010/main" val="393536309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icepanel.medium.com/top-7-most-common-uml-diagram-types-for-software-architecture-3a43caaa2862" TargetMode="External"/><Relationship Id="rId2" Type="http://schemas.openxmlformats.org/officeDocument/2006/relationships/hyperlink" Target="https://boardmix.com/es/knowledge/functional-block-diagra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5">
            <a:extLst>
              <a:ext uri="{FF2B5EF4-FFF2-40B4-BE49-F238E27FC236}">
                <a16:creationId xmlns:a16="http://schemas.microsoft.com/office/drawing/2014/main" id="{556436FE-6431-4AA2-A47A-3613519F3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ítulo 10">
            <a:extLst>
              <a:ext uri="{FF2B5EF4-FFF2-40B4-BE49-F238E27FC236}">
                <a16:creationId xmlns:a16="http://schemas.microsoft.com/office/drawing/2014/main" id="{CBFA0BC3-3B97-7BCC-6D86-D1952A1C30C0}"/>
              </a:ext>
            </a:extLst>
          </p:cNvPr>
          <p:cNvSpPr>
            <a:spLocks noGrp="1"/>
          </p:cNvSpPr>
          <p:nvPr>
            <p:ph type="ctrTitle"/>
          </p:nvPr>
        </p:nvSpPr>
        <p:spPr>
          <a:xfrm>
            <a:off x="359306" y="2755961"/>
            <a:ext cx="6657522" cy="1162154"/>
          </a:xfrm>
        </p:spPr>
        <p:txBody>
          <a:bodyPr>
            <a:noAutofit/>
          </a:bodyPr>
          <a:lstStyle/>
          <a:p>
            <a:pPr>
              <a:lnSpc>
                <a:spcPct val="90000"/>
              </a:lnSpc>
            </a:pPr>
            <a:r>
              <a:rPr lang="es-ES" sz="2600" dirty="0">
                <a:latin typeface="Montserrat ExtraBold"/>
              </a:rPr>
              <a:t>JUEGO DEL AHORCADO</a:t>
            </a:r>
          </a:p>
        </p:txBody>
      </p:sp>
      <p:pic>
        <p:nvPicPr>
          <p:cNvPr id="4" name="Imagen 4" descr="Imagen que contiene Forma&#10;&#10;Descripción generada automáticamente">
            <a:extLst>
              <a:ext uri="{FF2B5EF4-FFF2-40B4-BE49-F238E27FC236}">
                <a16:creationId xmlns:a16="http://schemas.microsoft.com/office/drawing/2014/main" id="{EE4D73D0-8B08-70EB-365B-C9F145960F4D}"/>
              </a:ext>
            </a:extLst>
          </p:cNvPr>
          <p:cNvPicPr>
            <a:picLocks noChangeAspect="1"/>
          </p:cNvPicPr>
          <p:nvPr/>
        </p:nvPicPr>
        <p:blipFill rotWithShape="1">
          <a:blip r:embed="rId2"/>
          <a:srcRect t="10145" r="-1" b="1592"/>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
        <p:nvSpPr>
          <p:cNvPr id="14" name="Subtítulo 13">
            <a:extLst>
              <a:ext uri="{FF2B5EF4-FFF2-40B4-BE49-F238E27FC236}">
                <a16:creationId xmlns:a16="http://schemas.microsoft.com/office/drawing/2014/main" id="{81BBFD3D-2812-39C4-C9F3-BD765BB0D912}"/>
              </a:ext>
            </a:extLst>
          </p:cNvPr>
          <p:cNvSpPr>
            <a:spLocks noGrp="1"/>
          </p:cNvSpPr>
          <p:nvPr>
            <p:ph type="subTitle" idx="1"/>
          </p:nvPr>
        </p:nvSpPr>
        <p:spPr>
          <a:xfrm>
            <a:off x="206188" y="83484"/>
            <a:ext cx="6143960" cy="1439418"/>
          </a:xfrm>
        </p:spPr>
        <p:txBody>
          <a:bodyPr anchor="ctr">
            <a:normAutofit/>
          </a:bodyPr>
          <a:lstStyle/>
          <a:p>
            <a:r>
              <a:rPr lang="es-EC" b="1" dirty="0"/>
              <a:t>Selección del Programa y Diseño de Diagramas Funcionales y Arquitectura</a:t>
            </a:r>
            <a:endParaRPr lang="es-EC" dirty="0"/>
          </a:p>
        </p:txBody>
      </p:sp>
      <p:pic>
        <p:nvPicPr>
          <p:cNvPr id="19" name="Imagen 22" descr="Patrón de fondo&#10;&#10;Descripción generada automáticamente">
            <a:extLst>
              <a:ext uri="{FF2B5EF4-FFF2-40B4-BE49-F238E27FC236}">
                <a16:creationId xmlns:a16="http://schemas.microsoft.com/office/drawing/2014/main" id="{8FE2D90E-17D0-34EA-CD3D-8205893DB4B8}"/>
              </a:ext>
            </a:extLst>
          </p:cNvPr>
          <p:cNvPicPr>
            <a:picLocks noChangeAspect="1"/>
          </p:cNvPicPr>
          <p:nvPr/>
        </p:nvPicPr>
        <p:blipFill>
          <a:blip r:embed="rId3"/>
          <a:stretch>
            <a:fillRect/>
          </a:stretch>
        </p:blipFill>
        <p:spPr>
          <a:xfrm rot="5400000" flipH="1">
            <a:off x="3168901" y="-1467922"/>
            <a:ext cx="115981" cy="5735170"/>
          </a:xfrm>
          <a:prstGeom prst="rect">
            <a:avLst/>
          </a:prstGeom>
        </p:spPr>
      </p:pic>
      <p:sp>
        <p:nvSpPr>
          <p:cNvPr id="2" name="Subtítulo 13">
            <a:extLst>
              <a:ext uri="{FF2B5EF4-FFF2-40B4-BE49-F238E27FC236}">
                <a16:creationId xmlns:a16="http://schemas.microsoft.com/office/drawing/2014/main" id="{6C129553-BCAB-475B-BA27-3060D064B437}"/>
              </a:ext>
            </a:extLst>
          </p:cNvPr>
          <p:cNvSpPr txBox="1">
            <a:spLocks/>
          </p:cNvSpPr>
          <p:nvPr/>
        </p:nvSpPr>
        <p:spPr>
          <a:xfrm>
            <a:off x="359306" y="5100407"/>
            <a:ext cx="4331828" cy="1570733"/>
          </a:xfrm>
          <a:prstGeom prst="rect">
            <a:avLst/>
          </a:prstGeom>
        </p:spPr>
        <p:txBody>
          <a:bodyPr vert="horz" lIns="91440" tIns="45720" rIns="91440" bIns="45720" rtlCol="0" anchor="ctr">
            <a:no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800" b="1" dirty="0">
                <a:solidFill>
                  <a:srgbClr val="23262D"/>
                </a:solidFill>
              </a:rPr>
              <a:t>AUTOR: Jonathan José Pedraza P.</a:t>
            </a:r>
            <a:endParaRPr lang="es-ES" sz="1800" b="1" dirty="0">
              <a:solidFill>
                <a:srgbClr val="23262D"/>
              </a:solidFill>
              <a:latin typeface="Avenir Next LT Pro"/>
            </a:endParaRPr>
          </a:p>
        </p:txBody>
      </p:sp>
      <p:sp>
        <p:nvSpPr>
          <p:cNvPr id="6" name="Subtítulo 13">
            <a:extLst>
              <a:ext uri="{FF2B5EF4-FFF2-40B4-BE49-F238E27FC236}">
                <a16:creationId xmlns:a16="http://schemas.microsoft.com/office/drawing/2014/main" id="{8457C18D-ED29-AB6A-2324-0997B8DD39DF}"/>
              </a:ext>
            </a:extLst>
          </p:cNvPr>
          <p:cNvSpPr txBox="1">
            <a:spLocks/>
          </p:cNvSpPr>
          <p:nvPr/>
        </p:nvSpPr>
        <p:spPr>
          <a:xfrm>
            <a:off x="4769871" y="6153999"/>
            <a:ext cx="1756682" cy="747289"/>
          </a:xfrm>
          <a:prstGeom prst="rect">
            <a:avLst/>
          </a:prstGeom>
        </p:spPr>
        <p:txBody>
          <a:bodyPr vert="horz" lIns="91440" tIns="45720" rIns="91440" bIns="45720" rtlCol="0" anchor="ctr">
            <a:no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200" b="1" dirty="0">
                <a:solidFill>
                  <a:srgbClr val="23262D"/>
                </a:solidFill>
                <a:latin typeface="Avenir Next LT Pro"/>
              </a:rPr>
              <a:t>DMQ, Agosto 2025</a:t>
            </a:r>
            <a:endParaRPr lang="es-ES" sz="1200" dirty="0">
              <a:solidFill>
                <a:srgbClr val="23262D"/>
              </a:solidFill>
              <a:latin typeface="Avenir Next LT Pro"/>
            </a:endParaRPr>
          </a:p>
        </p:txBody>
      </p:sp>
      <p:pic>
        <p:nvPicPr>
          <p:cNvPr id="3" name="Imagen 2" descr="Logotipo, nombre de la empresa&#10;&#10;El contenido generado por IA puede ser incorrecto.">
            <a:extLst>
              <a:ext uri="{FF2B5EF4-FFF2-40B4-BE49-F238E27FC236}">
                <a16:creationId xmlns:a16="http://schemas.microsoft.com/office/drawing/2014/main" id="{074D0CF5-FF38-E84A-EF47-A4430CB26094}"/>
              </a:ext>
            </a:extLst>
          </p:cNvPr>
          <p:cNvPicPr>
            <a:picLocks noChangeAspect="1"/>
          </p:cNvPicPr>
          <p:nvPr/>
        </p:nvPicPr>
        <p:blipFill>
          <a:blip r:embed="rId4"/>
          <a:stretch>
            <a:fillRect/>
          </a:stretch>
        </p:blipFill>
        <p:spPr>
          <a:xfrm>
            <a:off x="6722022" y="5695837"/>
            <a:ext cx="2047293" cy="1162153"/>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0EE89-9FC9-DBFD-761D-BFC1C5657BB2}"/>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C934F2E6-62E5-85D9-1EDF-6592E02DAA3F}"/>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CCD8F9D0-7F6D-06CC-361B-519E97B8AAF6}"/>
              </a:ext>
            </a:extLst>
          </p:cNvPr>
          <p:cNvSpPr>
            <a:spLocks noGrp="1"/>
          </p:cNvSpPr>
          <p:nvPr>
            <p:ph type="title"/>
          </p:nvPr>
        </p:nvSpPr>
        <p:spPr>
          <a:xfrm>
            <a:off x="609600" y="664841"/>
            <a:ext cx="9873932" cy="773628"/>
          </a:xfrm>
        </p:spPr>
        <p:txBody>
          <a:bodyPr>
            <a:normAutofit/>
          </a:bodyPr>
          <a:lstStyle/>
          <a:p>
            <a:r>
              <a:rPr lang="es-ES" sz="2400" dirty="0">
                <a:latin typeface="Montserrat ExtraBold"/>
                <a:cs typeface="Posterama"/>
              </a:rPr>
              <a:t>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F3AD6CA1-F534-C476-0A92-FE9F0B40C611}"/>
              </a:ext>
            </a:extLst>
          </p:cNvPr>
          <p:cNvPicPr>
            <a:picLocks noChangeAspect="1"/>
          </p:cNvPicPr>
          <p:nvPr/>
        </p:nvPicPr>
        <p:blipFill>
          <a:blip r:embed="rId4"/>
          <a:stretch>
            <a:fillRect/>
          </a:stretch>
        </p:blipFill>
        <p:spPr>
          <a:xfrm rot="5400000" flipH="1">
            <a:off x="3410231" y="-1309968"/>
            <a:ext cx="115981" cy="5735170"/>
          </a:xfrm>
          <a:prstGeom prst="rect">
            <a:avLst/>
          </a:prstGeom>
        </p:spPr>
      </p:pic>
      <p:pic>
        <p:nvPicPr>
          <p:cNvPr id="2" name="Imagen 1">
            <a:extLst>
              <a:ext uri="{FF2B5EF4-FFF2-40B4-BE49-F238E27FC236}">
                <a16:creationId xmlns:a16="http://schemas.microsoft.com/office/drawing/2014/main" id="{4B8F847F-D8B2-3770-66BC-A621F3E7CF28}"/>
              </a:ext>
            </a:extLst>
          </p:cNvPr>
          <p:cNvPicPr>
            <a:picLocks noChangeAspect="1"/>
          </p:cNvPicPr>
          <p:nvPr/>
        </p:nvPicPr>
        <p:blipFill>
          <a:blip r:embed="rId5"/>
          <a:stretch>
            <a:fillRect/>
          </a:stretch>
        </p:blipFill>
        <p:spPr>
          <a:xfrm>
            <a:off x="3579534" y="1774465"/>
            <a:ext cx="4377691" cy="4723052"/>
          </a:xfrm>
          <a:prstGeom prst="rect">
            <a:avLst/>
          </a:prstGeom>
        </p:spPr>
      </p:pic>
    </p:spTree>
    <p:extLst>
      <p:ext uri="{BB962C8B-B14F-4D97-AF65-F5344CB8AC3E}">
        <p14:creationId xmlns:p14="http://schemas.microsoft.com/office/powerpoint/2010/main" val="2014285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0A230-5278-979F-FD8A-1F433FE5DED8}"/>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AA918F22-73F3-90DF-1F97-404396E6E02B}"/>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6092A329-3432-A524-FA44-CD1FDE122F45}"/>
              </a:ext>
            </a:extLst>
          </p:cNvPr>
          <p:cNvSpPr>
            <a:spLocks noGrp="1"/>
          </p:cNvSpPr>
          <p:nvPr>
            <p:ph type="title"/>
          </p:nvPr>
        </p:nvSpPr>
        <p:spPr>
          <a:xfrm>
            <a:off x="600636" y="168176"/>
            <a:ext cx="9873932" cy="773628"/>
          </a:xfrm>
        </p:spPr>
        <p:txBody>
          <a:bodyPr>
            <a:normAutofit/>
          </a:bodyPr>
          <a:lstStyle/>
          <a:p>
            <a:r>
              <a:rPr lang="es-ES" sz="2400" dirty="0">
                <a:latin typeface="Montserrat ExtraBold"/>
                <a:cs typeface="Posterama"/>
              </a:rPr>
              <a:t>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677C30B9-CFCE-ECA1-B040-5AE48DFD981E}"/>
              </a:ext>
            </a:extLst>
          </p:cNvPr>
          <p:cNvPicPr>
            <a:picLocks noChangeAspect="1"/>
          </p:cNvPicPr>
          <p:nvPr/>
        </p:nvPicPr>
        <p:blipFill>
          <a:blip r:embed="rId4"/>
          <a:stretch>
            <a:fillRect/>
          </a:stretch>
        </p:blipFill>
        <p:spPr>
          <a:xfrm rot="5400000" flipH="1">
            <a:off x="3410231" y="-1737986"/>
            <a:ext cx="115981" cy="5735170"/>
          </a:xfrm>
          <a:prstGeom prst="rect">
            <a:avLst/>
          </a:prstGeom>
        </p:spPr>
      </p:pic>
      <p:pic>
        <p:nvPicPr>
          <p:cNvPr id="3" name="Imagen 2" descr="Diagrama&#10;&#10;El contenido generado por IA puede ser incorrecto.">
            <a:extLst>
              <a:ext uri="{FF2B5EF4-FFF2-40B4-BE49-F238E27FC236}">
                <a16:creationId xmlns:a16="http://schemas.microsoft.com/office/drawing/2014/main" id="{99156B53-05F9-C14D-7EC5-24430B1FB168}"/>
              </a:ext>
            </a:extLst>
          </p:cNvPr>
          <p:cNvPicPr>
            <a:picLocks noChangeAspect="1"/>
          </p:cNvPicPr>
          <p:nvPr/>
        </p:nvPicPr>
        <p:blipFill rotWithShape="1">
          <a:blip r:embed="rId5"/>
          <a:srcRect l="4426" t="3563" r="1937"/>
          <a:stretch>
            <a:fillRect/>
          </a:stretch>
        </p:blipFill>
        <p:spPr bwMode="auto">
          <a:xfrm>
            <a:off x="600637" y="1459149"/>
            <a:ext cx="10148428" cy="51167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3103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8BA60-E8C3-6685-260A-A1D3E0840DE4}"/>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3262C7AC-8F6B-B3CA-1267-2FD3AB7BE4E7}"/>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5055F9D0-03ED-123A-60E9-4EF7B3E3BA1E}"/>
              </a:ext>
            </a:extLst>
          </p:cNvPr>
          <p:cNvSpPr>
            <a:spLocks noGrp="1"/>
          </p:cNvSpPr>
          <p:nvPr>
            <p:ph type="title"/>
          </p:nvPr>
        </p:nvSpPr>
        <p:spPr>
          <a:xfrm>
            <a:off x="600636" y="168176"/>
            <a:ext cx="9873932" cy="773628"/>
          </a:xfrm>
        </p:spPr>
        <p:txBody>
          <a:bodyPr>
            <a:normAutofit/>
          </a:bodyPr>
          <a:lstStyle/>
          <a:p>
            <a:r>
              <a:rPr lang="es-ES" sz="2400" dirty="0">
                <a:latin typeface="Montserrat ExtraBold"/>
                <a:cs typeface="Posterama"/>
              </a:rPr>
              <a:t>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E08D2206-2483-0A3A-E212-9F6EDCC81B8B}"/>
              </a:ext>
            </a:extLst>
          </p:cNvPr>
          <p:cNvPicPr>
            <a:picLocks noChangeAspect="1"/>
          </p:cNvPicPr>
          <p:nvPr/>
        </p:nvPicPr>
        <p:blipFill>
          <a:blip r:embed="rId4"/>
          <a:stretch>
            <a:fillRect/>
          </a:stretch>
        </p:blipFill>
        <p:spPr>
          <a:xfrm rot="5400000" flipH="1">
            <a:off x="3410231" y="-1737986"/>
            <a:ext cx="115981" cy="5735170"/>
          </a:xfrm>
          <a:prstGeom prst="rect">
            <a:avLst/>
          </a:prstGeom>
        </p:spPr>
      </p:pic>
      <p:pic>
        <p:nvPicPr>
          <p:cNvPr id="2" name="Imagen 1">
            <a:extLst>
              <a:ext uri="{FF2B5EF4-FFF2-40B4-BE49-F238E27FC236}">
                <a16:creationId xmlns:a16="http://schemas.microsoft.com/office/drawing/2014/main" id="{491CD07D-D912-936A-76D6-A3DBF18EBAE2}"/>
              </a:ext>
            </a:extLst>
          </p:cNvPr>
          <p:cNvPicPr>
            <a:picLocks noChangeAspect="1"/>
          </p:cNvPicPr>
          <p:nvPr/>
        </p:nvPicPr>
        <p:blipFill>
          <a:blip r:embed="rId5"/>
          <a:stretch>
            <a:fillRect/>
          </a:stretch>
        </p:blipFill>
        <p:spPr>
          <a:xfrm>
            <a:off x="1576116" y="2193912"/>
            <a:ext cx="7523968" cy="2763170"/>
          </a:xfrm>
          <a:prstGeom prst="rect">
            <a:avLst/>
          </a:prstGeom>
        </p:spPr>
      </p:pic>
    </p:spTree>
    <p:extLst>
      <p:ext uri="{BB962C8B-B14F-4D97-AF65-F5344CB8AC3E}">
        <p14:creationId xmlns:p14="http://schemas.microsoft.com/office/powerpoint/2010/main" val="48391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46C8F79-715B-6E5F-AF05-F27F3D3C325D}"/>
              </a:ext>
            </a:extLst>
          </p:cNvPr>
          <p:cNvSpPr>
            <a:spLocks noGrp="1"/>
          </p:cNvSpPr>
          <p:nvPr>
            <p:ph type="title"/>
          </p:nvPr>
        </p:nvSpPr>
        <p:spPr>
          <a:xfrm>
            <a:off x="609600" y="723089"/>
            <a:ext cx="10972800" cy="554374"/>
          </a:xfrm>
        </p:spPr>
        <p:txBody>
          <a:bodyPr>
            <a:normAutofit fontScale="90000"/>
          </a:bodyPr>
          <a:lstStyle/>
          <a:p>
            <a:r>
              <a:rPr lang="es-EC" dirty="0"/>
              <a:t>Referencias</a:t>
            </a:r>
          </a:p>
        </p:txBody>
      </p:sp>
      <p:sp>
        <p:nvSpPr>
          <p:cNvPr id="3" name="Rectangle 2">
            <a:extLst>
              <a:ext uri="{FF2B5EF4-FFF2-40B4-BE49-F238E27FC236}">
                <a16:creationId xmlns:a16="http://schemas.microsoft.com/office/drawing/2014/main" id="{3674C0AC-CBF5-3520-9690-D09287EE8072}"/>
              </a:ext>
            </a:extLst>
          </p:cNvPr>
          <p:cNvSpPr>
            <a:spLocks noChangeArrowheads="1"/>
          </p:cNvSpPr>
          <p:nvPr/>
        </p:nvSpPr>
        <p:spPr bwMode="auto">
          <a:xfrm>
            <a:off x="609600" y="1668391"/>
            <a:ext cx="10885251"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Carter, M. (24 de 09 de 2024). </a:t>
            </a:r>
            <a:r>
              <a:rPr kumimoji="0" lang="es-ES" altLang="es-EC" sz="1500" b="0" i="1"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Diagrama de bloques funcional: Qu</a:t>
            </a:r>
            <a:r>
              <a:rPr kumimoji="0" lang="es-ES" altLang="es-EC" sz="1500" b="0" i="1" u="none" strike="noStrike" cap="none" normalizeH="0" baseline="0" dirty="0">
                <a:ln>
                  <a:noFill/>
                </a:ln>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é</a:t>
            </a:r>
            <a:r>
              <a:rPr kumimoji="0" lang="es-ES" altLang="es-EC" sz="1500" b="0" i="1"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es, tipos y c</a:t>
            </a:r>
            <a:r>
              <a:rPr kumimoji="0" lang="es-ES" altLang="es-EC" sz="1500" b="0" i="1" u="none" strike="noStrike" cap="none" normalizeH="0" baseline="0" dirty="0">
                <a:ln>
                  <a:noFill/>
                </a:ln>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ó</a:t>
            </a:r>
            <a:r>
              <a:rPr kumimoji="0" lang="es-ES" altLang="es-EC" sz="1500" b="0" i="1"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mo crearlo [+plantilla]</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Obtenido de </a:t>
            </a:r>
            <a:r>
              <a:rPr kumimoji="0" lang="es-ES" altLang="es-EC" sz="1500" b="0" i="0" u="none" strike="noStrike" cap="none" normalizeH="0" baseline="0" dirty="0" err="1">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boardmix</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hlinkClick r:id="rId2"/>
              </a:rPr>
              <a:t>https://boardmix.com/es/knowledge/functional-block-diagram/</a:t>
            </a:r>
            <a:endPar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C" altLang="es-EC"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Hielo, P. d. (5 de 11 de 2024). </a:t>
            </a:r>
            <a:r>
              <a:rPr kumimoji="0" lang="es-ES" altLang="es-EC" sz="1500" b="0" i="1"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Los 7 tipos de diagramas UML m</a:t>
            </a:r>
            <a:r>
              <a:rPr kumimoji="0" lang="es-ES" altLang="es-EC" sz="1500" b="0" i="1" u="none" strike="noStrike" cap="none" normalizeH="0" baseline="0" dirty="0">
                <a:ln>
                  <a:noFill/>
                </a:ln>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á</a:t>
            </a:r>
            <a:r>
              <a:rPr kumimoji="0" lang="es-ES" altLang="es-EC" sz="1500" b="0" i="1"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s comunes para la arquitectura de software</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Obtenido de Medium: </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hlinkClick r:id="rId3"/>
              </a:rPr>
              <a:t>https://icepanel.medium.com/top-7-most-common-uml-diagram-types-for-software-architecture-3a43caaa2862</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endParaRPr kumimoji="0" lang="es-ES" altLang="es-EC" sz="15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19163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46C8F79-715B-6E5F-AF05-F27F3D3C325D}"/>
              </a:ext>
            </a:extLst>
          </p:cNvPr>
          <p:cNvSpPr>
            <a:spLocks noGrp="1"/>
          </p:cNvSpPr>
          <p:nvPr>
            <p:ph type="title"/>
          </p:nvPr>
        </p:nvSpPr>
        <p:spPr>
          <a:xfrm>
            <a:off x="2840243" y="2224930"/>
            <a:ext cx="6673408" cy="1325563"/>
          </a:xfrm>
        </p:spPr>
        <p:txBody>
          <a:bodyPr>
            <a:normAutofit fontScale="90000"/>
          </a:bodyPr>
          <a:lstStyle/>
          <a:p>
            <a:r>
              <a:rPr lang="es-EC" sz="8000" dirty="0"/>
              <a:t>GRACIAS POR SU ATENCIÓN</a:t>
            </a:r>
          </a:p>
        </p:txBody>
      </p:sp>
    </p:spTree>
    <p:extLst>
      <p:ext uri="{BB962C8B-B14F-4D97-AF65-F5344CB8AC3E}">
        <p14:creationId xmlns:p14="http://schemas.microsoft.com/office/powerpoint/2010/main" val="64235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82344BD0-7950-B724-1C96-CF38A9359E2D}"/>
              </a:ext>
            </a:extLst>
          </p:cNvPr>
          <p:cNvSpPr>
            <a:spLocks noGrp="1"/>
          </p:cNvSpPr>
          <p:nvPr>
            <p:ph type="title"/>
          </p:nvPr>
        </p:nvSpPr>
        <p:spPr>
          <a:xfrm>
            <a:off x="609600" y="4297329"/>
            <a:ext cx="5934075" cy="1922496"/>
          </a:xfrm>
        </p:spPr>
        <p:txBody>
          <a:bodyPr anchor="ctr">
            <a:normAutofit/>
          </a:bodyPr>
          <a:lstStyle/>
          <a:p>
            <a:r>
              <a:rPr lang="es-ES" dirty="0">
                <a:cs typeface="Posterama"/>
              </a:rPr>
              <a:t>OBJETIVOS</a:t>
            </a:r>
          </a:p>
        </p:txBody>
      </p:sp>
      <p:sp>
        <p:nvSpPr>
          <p:cNvPr id="14" name="Content Placeholder 13">
            <a:extLst>
              <a:ext uri="{FF2B5EF4-FFF2-40B4-BE49-F238E27FC236}">
                <a16:creationId xmlns:a16="http://schemas.microsoft.com/office/drawing/2014/main" id="{65EE6F0E-A4D4-7D23-DB21-ED8E3E18D9E7}"/>
              </a:ext>
            </a:extLst>
          </p:cNvPr>
          <p:cNvSpPr>
            <a:spLocks noGrp="1"/>
          </p:cNvSpPr>
          <p:nvPr>
            <p:ph idx="1"/>
          </p:nvPr>
        </p:nvSpPr>
        <p:spPr>
          <a:xfrm>
            <a:off x="3852153" y="4649820"/>
            <a:ext cx="7989651" cy="1375451"/>
          </a:xfrm>
        </p:spPr>
        <p:txBody>
          <a:bodyPr anchor="ctr">
            <a:normAutofit lnSpcReduction="10000"/>
          </a:bodyPr>
          <a:lstStyle/>
          <a:p>
            <a:r>
              <a:rPr lang="es-ES" dirty="0"/>
              <a:t>El proyecto consiste en implementar el clásico Juego del Ahorcado en un lenguaje de programación sencillo (Python). El objetivo es que el jugador adivine una palabra oculta, letra por letra, antes de que se complete el dibujo del ahorcado. </a:t>
            </a:r>
            <a:endParaRPr lang="es-EC" dirty="0"/>
          </a:p>
        </p:txBody>
      </p:sp>
      <p:pic>
        <p:nvPicPr>
          <p:cNvPr id="10" name="Imagen 10" descr="Vista de un edificio&#10;&#10;Descripción generada automáticamente">
            <a:extLst>
              <a:ext uri="{FF2B5EF4-FFF2-40B4-BE49-F238E27FC236}">
                <a16:creationId xmlns:a16="http://schemas.microsoft.com/office/drawing/2014/main" id="{1AAF079D-78F1-1C1B-2DB1-E2B2B21285F6}"/>
              </a:ext>
            </a:extLst>
          </p:cNvPr>
          <p:cNvPicPr>
            <a:picLocks noChangeAspect="1"/>
          </p:cNvPicPr>
          <p:nvPr/>
        </p:nvPicPr>
        <p:blipFill rotWithShape="1">
          <a:blip r:embed="rId2"/>
          <a:srcRect t="358"/>
          <a:stretch/>
        </p:blipFill>
        <p:spPr>
          <a:xfrm>
            <a:off x="20" y="1"/>
            <a:ext cx="12191980" cy="4160803"/>
          </a:xfrm>
          <a:custGeom>
            <a:avLst/>
            <a:gdLst/>
            <a:ahLst/>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p:spPr>
      </p:pic>
    </p:spTree>
    <p:extLst>
      <p:ext uri="{BB962C8B-B14F-4D97-AF65-F5344CB8AC3E}">
        <p14:creationId xmlns:p14="http://schemas.microsoft.com/office/powerpoint/2010/main" val="3689009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7">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Subtítulo 13">
            <a:extLst>
              <a:ext uri="{FF2B5EF4-FFF2-40B4-BE49-F238E27FC236}">
                <a16:creationId xmlns:a16="http://schemas.microsoft.com/office/drawing/2014/main" id="{2D040731-39DD-0D62-B56F-893AD039CE10}"/>
              </a:ext>
            </a:extLst>
          </p:cNvPr>
          <p:cNvSpPr txBox="1">
            <a:spLocks/>
          </p:cNvSpPr>
          <p:nvPr/>
        </p:nvSpPr>
        <p:spPr>
          <a:xfrm>
            <a:off x="696401" y="5906308"/>
            <a:ext cx="3755652" cy="732708"/>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b="1" dirty="0">
                <a:latin typeface="Montserrat ExtraBold"/>
              </a:rPr>
              <a:t>CONTENIDO</a:t>
            </a:r>
          </a:p>
        </p:txBody>
      </p:sp>
      <p:pic>
        <p:nvPicPr>
          <p:cNvPr id="20" name="Imagen 21">
            <a:extLst>
              <a:ext uri="{FF2B5EF4-FFF2-40B4-BE49-F238E27FC236}">
                <a16:creationId xmlns:a16="http://schemas.microsoft.com/office/drawing/2014/main" id="{3D779B3B-BBE8-5113-839B-A60E7FC9E10A}"/>
              </a:ext>
            </a:extLst>
          </p:cNvPr>
          <p:cNvPicPr>
            <a:picLocks noGrp="1" noChangeAspect="1"/>
          </p:cNvPicPr>
          <p:nvPr>
            <p:ph idx="1"/>
          </p:nvPr>
        </p:nvPicPr>
        <p:blipFill rotWithShape="1">
          <a:blip r:embed="rId2"/>
          <a:srcRect l="2870" r="22995" b="-1"/>
          <a:stretch/>
        </p:blipFill>
        <p:spPr>
          <a:xfrm>
            <a:off x="2" y="10"/>
            <a:ext cx="6164130" cy="5529421"/>
          </a:xfrm>
          <a:custGeom>
            <a:avLst/>
            <a:gdLst/>
            <a:ahLst/>
            <a:cxnLst/>
            <a:rect l="l" t="t" r="r" b="b"/>
            <a:pathLst>
              <a:path w="6972657" h="6356349">
                <a:moveTo>
                  <a:pt x="4162425" y="4810724"/>
                </a:moveTo>
                <a:cubicBezTo>
                  <a:pt x="4508954" y="4810724"/>
                  <a:pt x="4789872" y="5103559"/>
                  <a:pt x="4789872" y="5464789"/>
                </a:cubicBezTo>
                <a:cubicBezTo>
                  <a:pt x="4789872" y="5826019"/>
                  <a:pt x="4508954" y="6118855"/>
                  <a:pt x="4162425" y="6118855"/>
                </a:cubicBezTo>
                <a:cubicBezTo>
                  <a:pt x="3815896" y="6118855"/>
                  <a:pt x="3534978" y="5826019"/>
                  <a:pt x="3534978" y="5464789"/>
                </a:cubicBezTo>
                <a:cubicBezTo>
                  <a:pt x="3534978" y="5103559"/>
                  <a:pt x="3815896" y="4810724"/>
                  <a:pt x="4162425" y="4810724"/>
                </a:cubicBezTo>
                <a:close/>
                <a:moveTo>
                  <a:pt x="92101" y="4731176"/>
                </a:moveTo>
                <a:cubicBezTo>
                  <a:pt x="540880" y="4731176"/>
                  <a:pt x="904688" y="5094984"/>
                  <a:pt x="904688" y="5543763"/>
                </a:cubicBezTo>
                <a:cubicBezTo>
                  <a:pt x="904688" y="5964494"/>
                  <a:pt x="584935" y="6310542"/>
                  <a:pt x="175183" y="6352155"/>
                </a:cubicBezTo>
                <a:lnTo>
                  <a:pt x="92121" y="6356349"/>
                </a:lnTo>
                <a:lnTo>
                  <a:pt x="92081" y="6356349"/>
                </a:lnTo>
                <a:lnTo>
                  <a:pt x="9019" y="6352155"/>
                </a:lnTo>
                <a:lnTo>
                  <a:pt x="4079" y="6351401"/>
                </a:lnTo>
                <a:lnTo>
                  <a:pt x="0" y="6352492"/>
                </a:lnTo>
                <a:lnTo>
                  <a:pt x="0" y="4736748"/>
                </a:lnTo>
                <a:lnTo>
                  <a:pt x="9019" y="4735372"/>
                </a:lnTo>
                <a:cubicBezTo>
                  <a:pt x="36336" y="4732597"/>
                  <a:pt x="64052" y="4731176"/>
                  <a:pt x="92101" y="4731176"/>
                </a:cubicBezTo>
                <a:close/>
                <a:moveTo>
                  <a:pt x="6385770" y="2098604"/>
                </a:moveTo>
                <a:cubicBezTo>
                  <a:pt x="6543907" y="2107100"/>
                  <a:pt x="6698935" y="2178483"/>
                  <a:pt x="6813407" y="2310776"/>
                </a:cubicBezTo>
                <a:cubicBezTo>
                  <a:pt x="7042252" y="2575278"/>
                  <a:pt x="7022052" y="2983098"/>
                  <a:pt x="6768322" y="3221698"/>
                </a:cubicBezTo>
                <a:cubicBezTo>
                  <a:pt x="6718815" y="3268040"/>
                  <a:pt x="6662527" y="3305861"/>
                  <a:pt x="6601629" y="3333787"/>
                </a:cubicBezTo>
                <a:cubicBezTo>
                  <a:pt x="6357584" y="3444872"/>
                  <a:pt x="6072796" y="3380857"/>
                  <a:pt x="5894479" y="3174765"/>
                </a:cubicBezTo>
                <a:cubicBezTo>
                  <a:pt x="5665537" y="2910180"/>
                  <a:pt x="5685739" y="2502359"/>
                  <a:pt x="5939476" y="2263752"/>
                </a:cubicBezTo>
                <a:cubicBezTo>
                  <a:pt x="6066385" y="2144498"/>
                  <a:pt x="6227633" y="2090107"/>
                  <a:pt x="6385770" y="2098604"/>
                </a:cubicBezTo>
                <a:close/>
                <a:moveTo>
                  <a:pt x="0" y="0"/>
                </a:moveTo>
                <a:lnTo>
                  <a:pt x="5609109" y="0"/>
                </a:lnTo>
                <a:lnTo>
                  <a:pt x="5710855" y="100163"/>
                </a:lnTo>
                <a:cubicBezTo>
                  <a:pt x="5940043" y="363896"/>
                  <a:pt x="6060564" y="781193"/>
                  <a:pt x="5983550" y="1133306"/>
                </a:cubicBezTo>
                <a:cubicBezTo>
                  <a:pt x="5820740" y="1874471"/>
                  <a:pt x="4868226" y="1916819"/>
                  <a:pt x="4807924" y="2551785"/>
                </a:cubicBezTo>
                <a:cubicBezTo>
                  <a:pt x="4772098" y="2931077"/>
                  <a:pt x="5073952" y="3310271"/>
                  <a:pt x="5323480" y="3486493"/>
                </a:cubicBezTo>
                <a:cubicBezTo>
                  <a:pt x="5798207" y="3822498"/>
                  <a:pt x="6190925" y="3545085"/>
                  <a:pt x="6484693" y="3873055"/>
                </a:cubicBezTo>
                <a:cubicBezTo>
                  <a:pt x="6702769" y="4116667"/>
                  <a:pt x="6749067" y="4564067"/>
                  <a:pt x="6564699" y="4869471"/>
                </a:cubicBezTo>
                <a:cubicBezTo>
                  <a:pt x="6538929" y="4912110"/>
                  <a:pt x="6508772" y="4951720"/>
                  <a:pt x="6474766" y="4987555"/>
                </a:cubicBezTo>
                <a:lnTo>
                  <a:pt x="6475634" y="4987552"/>
                </a:lnTo>
                <a:cubicBezTo>
                  <a:pt x="6246183" y="5229347"/>
                  <a:pt x="5896158" y="5245005"/>
                  <a:pt x="5787911" y="5249784"/>
                </a:cubicBezTo>
                <a:cubicBezTo>
                  <a:pt x="5276208" y="5272608"/>
                  <a:pt x="5181583" y="4739335"/>
                  <a:pt x="4594647" y="4582595"/>
                </a:cubicBezTo>
                <a:cubicBezTo>
                  <a:pt x="4553401" y="4571414"/>
                  <a:pt x="4047262" y="4444111"/>
                  <a:pt x="3576692" y="4689896"/>
                </a:cubicBezTo>
                <a:cubicBezTo>
                  <a:pt x="2903508" y="5041365"/>
                  <a:pt x="3035835" y="5772616"/>
                  <a:pt x="2439534" y="6019748"/>
                </a:cubicBezTo>
                <a:cubicBezTo>
                  <a:pt x="2062607" y="6175963"/>
                  <a:pt x="1545662" y="6076257"/>
                  <a:pt x="1262869" y="5786450"/>
                </a:cubicBezTo>
                <a:cubicBezTo>
                  <a:pt x="864056" y="5377550"/>
                  <a:pt x="1125562" y="4799418"/>
                  <a:pt x="734842" y="4526254"/>
                </a:cubicBezTo>
                <a:cubicBezTo>
                  <a:pt x="506361" y="4366061"/>
                  <a:pt x="192715" y="4446641"/>
                  <a:pt x="19856" y="4511293"/>
                </a:cubicBezTo>
                <a:lnTo>
                  <a:pt x="0" y="4519330"/>
                </a:lnTo>
                <a:close/>
              </a:path>
            </a:pathLst>
          </a:custGeom>
        </p:spPr>
      </p:pic>
      <p:sp>
        <p:nvSpPr>
          <p:cNvPr id="7" name="CuadroTexto 6">
            <a:extLst>
              <a:ext uri="{FF2B5EF4-FFF2-40B4-BE49-F238E27FC236}">
                <a16:creationId xmlns:a16="http://schemas.microsoft.com/office/drawing/2014/main" id="{EA606090-7248-9F32-E7B8-23E64BA3EAC2}"/>
              </a:ext>
            </a:extLst>
          </p:cNvPr>
          <p:cNvSpPr txBox="1"/>
          <p:nvPr/>
        </p:nvSpPr>
        <p:spPr>
          <a:xfrm>
            <a:off x="6415667" y="633602"/>
            <a:ext cx="5521749" cy="3139321"/>
          </a:xfrm>
          <a:prstGeom prst="rect">
            <a:avLst/>
          </a:prstGeom>
          <a:noFill/>
        </p:spPr>
        <p:txBody>
          <a:bodyPr wrap="square">
            <a:spAutoFit/>
          </a:bodyPr>
          <a:lstStyle/>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Diagramas de Funcionalidad</a:t>
            </a:r>
          </a:p>
          <a:p>
            <a:pPr marL="285750"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Diagramas de Arquitectura</a:t>
            </a:r>
          </a:p>
          <a:p>
            <a:pPr marL="285750"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Selección de Software</a:t>
            </a:r>
          </a:p>
          <a:p>
            <a:pPr marL="285750"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Entendimiento del problema</a:t>
            </a:r>
          </a:p>
          <a:p>
            <a:pPr marL="742950" lvl="1"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Planificación de solución.</a:t>
            </a:r>
          </a:p>
          <a:p>
            <a:pPr marL="285750"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Diagramas</a:t>
            </a:r>
          </a:p>
        </p:txBody>
      </p:sp>
    </p:spTree>
    <p:extLst>
      <p:ext uri="{BB962C8B-B14F-4D97-AF65-F5344CB8AC3E}">
        <p14:creationId xmlns:p14="http://schemas.microsoft.com/office/powerpoint/2010/main" val="342842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 name="Background Fill">
            <a:extLst>
              <a:ext uri="{FF2B5EF4-FFF2-40B4-BE49-F238E27FC236}">
                <a16:creationId xmlns:a16="http://schemas.microsoft.com/office/drawing/2014/main" id="{F8E41E1D-913F-46F5-9FB8-4B0173941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FB0371-32B0-4AF9-8B6B-E81BD5E37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14" descr="Imagen que contiene Forma&#10;&#10;Descripción generada automáticamente">
            <a:extLst>
              <a:ext uri="{FF2B5EF4-FFF2-40B4-BE49-F238E27FC236}">
                <a16:creationId xmlns:a16="http://schemas.microsoft.com/office/drawing/2014/main" id="{1D9C3CFD-A39B-3584-A0A1-818E7B55EF15}"/>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E01DEE74-ABA2-CD72-BD13-9799AF90D516}"/>
              </a:ext>
            </a:extLst>
          </p:cNvPr>
          <p:cNvSpPr>
            <a:spLocks noGrp="1"/>
          </p:cNvSpPr>
          <p:nvPr>
            <p:ph type="title"/>
          </p:nvPr>
        </p:nvSpPr>
        <p:spPr>
          <a:xfrm>
            <a:off x="609600" y="664841"/>
            <a:ext cx="9873932" cy="773628"/>
          </a:xfrm>
        </p:spPr>
        <p:txBody>
          <a:bodyPr>
            <a:normAutofit/>
          </a:bodyPr>
          <a:lstStyle/>
          <a:p>
            <a:r>
              <a:rPr lang="es-ES" sz="2400" dirty="0">
                <a:latin typeface="Montserrat ExtraBold"/>
                <a:cs typeface="Posterama"/>
              </a:rPr>
              <a:t>Diagramas de Funcionalidad</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FE30B242-FF68-E4F7-3EA7-D9872326F574}"/>
              </a:ext>
            </a:extLst>
          </p:cNvPr>
          <p:cNvPicPr>
            <a:picLocks noChangeAspect="1"/>
          </p:cNvPicPr>
          <p:nvPr/>
        </p:nvPicPr>
        <p:blipFill>
          <a:blip r:embed="rId4"/>
          <a:stretch>
            <a:fillRect/>
          </a:stretch>
        </p:blipFill>
        <p:spPr>
          <a:xfrm rot="5400000" flipH="1">
            <a:off x="3410231" y="-1309968"/>
            <a:ext cx="115981" cy="5735170"/>
          </a:xfrm>
          <a:prstGeom prst="rect">
            <a:avLst/>
          </a:prstGeom>
        </p:spPr>
      </p:pic>
      <p:sp>
        <p:nvSpPr>
          <p:cNvPr id="18" name="CuadroTexto 17">
            <a:extLst>
              <a:ext uri="{FF2B5EF4-FFF2-40B4-BE49-F238E27FC236}">
                <a16:creationId xmlns:a16="http://schemas.microsoft.com/office/drawing/2014/main" id="{AFB5577C-6FFE-1D93-DEDB-12849D05AE5A}"/>
              </a:ext>
            </a:extLst>
          </p:cNvPr>
          <p:cNvSpPr txBox="1"/>
          <p:nvPr/>
        </p:nvSpPr>
        <p:spPr>
          <a:xfrm>
            <a:off x="532279" y="1748511"/>
            <a:ext cx="10313521"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000" dirty="0">
                <a:latin typeface="Times New Roman" panose="02020603050405020304" pitchFamily="18" charset="0"/>
                <a:cs typeface="Times New Roman" panose="02020603050405020304" pitchFamily="18" charset="0"/>
              </a:rPr>
              <a:t>Es una herramienta visual que permite representar cómo funciona un sistema. Ayudan a visualizar los flujos del proceso, las interacciones y las relaciones que existen entre los diversos componentes del sistema. (Carter, 2024)</a:t>
            </a:r>
          </a:p>
          <a:p>
            <a:pPr algn="just"/>
            <a:endParaRPr lang="es-ES" sz="2000" dirty="0">
              <a:latin typeface="Times New Roman" panose="02020603050405020304" pitchFamily="18" charset="0"/>
              <a:cs typeface="Times New Roman" panose="02020603050405020304" pitchFamily="18" charset="0"/>
            </a:endParaRPr>
          </a:p>
          <a:p>
            <a:pPr algn="just"/>
            <a:r>
              <a:rPr lang="es-ES" sz="2000" dirty="0">
                <a:latin typeface="Times New Roman" panose="02020603050405020304" pitchFamily="18" charset="0"/>
                <a:cs typeface="Times New Roman" panose="02020603050405020304" pitchFamily="18" charset="0"/>
              </a:rPr>
              <a:t>• Diagrama de Casos de Uso (UML): Muestra la relación entre los usuarios y las funciones del sistema. Es útil para entender los requisitos de alto nivel.</a:t>
            </a:r>
          </a:p>
          <a:p>
            <a:pPr algn="just"/>
            <a:r>
              <a:rPr lang="es-ES" sz="2000" dirty="0">
                <a:latin typeface="Times New Roman" panose="02020603050405020304" pitchFamily="18" charset="0"/>
                <a:cs typeface="Times New Roman" panose="02020603050405020304" pitchFamily="18" charset="0"/>
              </a:rPr>
              <a:t>• Diagrama de Actividades (UML): Representa el flujo de control de una actividad a otra, similar a un diagrama de flujo. Es útil para modelar procesos de negocio y flujos de trabajo.</a:t>
            </a:r>
          </a:p>
          <a:p>
            <a:pPr algn="just"/>
            <a:r>
              <a:rPr lang="es-ES" sz="2000" dirty="0">
                <a:latin typeface="Times New Roman" panose="02020603050405020304" pitchFamily="18" charset="0"/>
                <a:cs typeface="Times New Roman" panose="02020603050405020304" pitchFamily="18" charset="0"/>
              </a:rPr>
              <a:t>• Diagrama de Secuencia (UML): Ilustra cómo los objetos interactúan entre sí en una secuencia de tiempo para lograr una tarea. Es útil para mostrar la dinámica de las interacciones entre componentes.</a:t>
            </a:r>
          </a:p>
          <a:p>
            <a:pPr algn="just"/>
            <a:r>
              <a:rPr lang="es-ES" sz="2000" dirty="0">
                <a:latin typeface="Times New Roman" panose="02020603050405020304" pitchFamily="18" charset="0"/>
                <a:cs typeface="Times New Roman" panose="02020603050405020304" pitchFamily="18" charset="0"/>
              </a:rPr>
              <a:t>• Diagrama de Flujo de Datos (DFD): Muestra el flujo de información a través de un sistema. Es útil para visualizar la entrada, el procesamiento y la salida de los datos.</a:t>
            </a:r>
          </a:p>
          <a:p>
            <a:pPr algn="just"/>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74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2178B-8BDC-533E-9FC1-98E59EAC087A}"/>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0CDFEBC7-F7A4-555A-173A-3C49CA049E4F}"/>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AF56822D-3517-66B4-21D5-7335C36CBBF9}"/>
              </a:ext>
            </a:extLst>
          </p:cNvPr>
          <p:cNvSpPr>
            <a:spLocks noGrp="1"/>
          </p:cNvSpPr>
          <p:nvPr>
            <p:ph type="title"/>
          </p:nvPr>
        </p:nvSpPr>
        <p:spPr>
          <a:xfrm>
            <a:off x="609600" y="664841"/>
            <a:ext cx="9873932" cy="773628"/>
          </a:xfrm>
        </p:spPr>
        <p:txBody>
          <a:bodyPr>
            <a:normAutofit/>
          </a:bodyPr>
          <a:lstStyle/>
          <a:p>
            <a:r>
              <a:rPr lang="es-ES" sz="2400" dirty="0">
                <a:latin typeface="Montserrat ExtraBold"/>
                <a:cs typeface="Posterama"/>
              </a:rPr>
              <a:t>Diagramas de Arquitectura</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0FE07DA2-35A0-5191-D26C-2892F0515CC8}"/>
              </a:ext>
            </a:extLst>
          </p:cNvPr>
          <p:cNvPicPr>
            <a:picLocks noChangeAspect="1"/>
          </p:cNvPicPr>
          <p:nvPr/>
        </p:nvPicPr>
        <p:blipFill>
          <a:blip r:embed="rId4"/>
          <a:stretch>
            <a:fillRect/>
          </a:stretch>
        </p:blipFill>
        <p:spPr>
          <a:xfrm rot="5400000" flipH="1">
            <a:off x="3410231" y="-1309968"/>
            <a:ext cx="115981" cy="5735170"/>
          </a:xfrm>
          <a:prstGeom prst="rect">
            <a:avLst/>
          </a:prstGeom>
        </p:spPr>
      </p:pic>
      <p:sp>
        <p:nvSpPr>
          <p:cNvPr id="18" name="CuadroTexto 17">
            <a:extLst>
              <a:ext uri="{FF2B5EF4-FFF2-40B4-BE49-F238E27FC236}">
                <a16:creationId xmlns:a16="http://schemas.microsoft.com/office/drawing/2014/main" id="{E1E1A905-B7E3-E112-2BDE-63A2EC69A957}"/>
              </a:ext>
            </a:extLst>
          </p:cNvPr>
          <p:cNvSpPr txBox="1"/>
          <p:nvPr/>
        </p:nvSpPr>
        <p:spPr>
          <a:xfrm>
            <a:off x="532279" y="1748511"/>
            <a:ext cx="10313521"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000" dirty="0">
                <a:latin typeface="Times New Roman" panose="02020603050405020304" pitchFamily="18" charset="0"/>
                <a:cs typeface="Times New Roman" panose="02020603050405020304" pitchFamily="18" charset="0"/>
              </a:rPr>
              <a:t>Los diagramas de arquitectura se centran en la estructura del software, sus componentes, las relaciones entre ellos y cómo se implementarán.</a:t>
            </a:r>
          </a:p>
          <a:p>
            <a:pPr algn="just"/>
            <a:endParaRPr lang="es-ES" sz="2000" dirty="0">
              <a:latin typeface="Times New Roman" panose="02020603050405020304" pitchFamily="18" charset="0"/>
              <a:cs typeface="Times New Roman" panose="02020603050405020304" pitchFamily="18" charset="0"/>
            </a:endParaRPr>
          </a:p>
          <a:p>
            <a:pPr algn="just"/>
            <a:r>
              <a:rPr lang="es-ES" sz="2000" dirty="0">
                <a:latin typeface="Times New Roman" panose="02020603050405020304" pitchFamily="18" charset="0"/>
                <a:cs typeface="Times New Roman" panose="02020603050405020304" pitchFamily="18" charset="0"/>
              </a:rPr>
              <a:t>• Diagrama de Componentes: Muestra la organización y piensa en los componentes como grupo de clases. Es útil para modelar la estructura del sistema a gran escala.</a:t>
            </a:r>
          </a:p>
          <a:p>
            <a:pPr algn="just"/>
            <a:r>
              <a:rPr lang="es-ES" sz="2000" dirty="0">
                <a:latin typeface="Times New Roman" panose="02020603050405020304" pitchFamily="18" charset="0"/>
                <a:cs typeface="Times New Roman" panose="02020603050405020304" pitchFamily="18" charset="0"/>
              </a:rPr>
              <a:t>• Diagrama de Despliegue: Representa la disposición física de los nodos (hardware) y el despliegue de los artefactos de software en esos nodos. Es ideal para mostrar cómo se distribuirá la aplicación en diferentes entornos.</a:t>
            </a:r>
          </a:p>
          <a:p>
            <a:pPr algn="just"/>
            <a:r>
              <a:rPr lang="es-ES" sz="2000" dirty="0">
                <a:latin typeface="Times New Roman" panose="02020603050405020304" pitchFamily="18" charset="0"/>
                <a:cs typeface="Times New Roman" panose="02020603050405020304" pitchFamily="18" charset="0"/>
              </a:rPr>
              <a:t>• Diagrama de estados: Muestra como un objeto transita entre diferentes estados, del proceso, es útil para modelar el comportamiento del sistema ante diferentes eventos.</a:t>
            </a:r>
          </a:p>
          <a:p>
            <a:pPr algn="just"/>
            <a:r>
              <a:rPr lang="es-ES" sz="2000" dirty="0">
                <a:latin typeface="Times New Roman" panose="02020603050405020304" pitchFamily="18" charset="0"/>
                <a:cs typeface="Times New Roman" panose="02020603050405020304" pitchFamily="18" charset="0"/>
              </a:rPr>
              <a:t>• Diagrama de Arquitectura de Capas: Organiza el sistema en capas horizontales, donde cada capa tiene una responsabilidad específica. Es muy común en el desarrollo de software, ya que tiene presentación, lógica de negocio, acceso a datos. (Hielo, 2024)</a:t>
            </a:r>
          </a:p>
          <a:p>
            <a:pPr algn="just"/>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24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E659F-7360-625D-C534-149AA8E0675F}"/>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A8EDFF98-990E-7360-1199-6A9B0591CF1D}"/>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C1C66A3F-EC45-60A0-CFC2-D9C7653137B3}"/>
              </a:ext>
            </a:extLst>
          </p:cNvPr>
          <p:cNvSpPr>
            <a:spLocks noGrp="1"/>
          </p:cNvSpPr>
          <p:nvPr>
            <p:ph type="title"/>
          </p:nvPr>
        </p:nvSpPr>
        <p:spPr>
          <a:xfrm>
            <a:off x="609600" y="664841"/>
            <a:ext cx="9873932" cy="773628"/>
          </a:xfrm>
        </p:spPr>
        <p:txBody>
          <a:bodyPr>
            <a:normAutofit/>
          </a:bodyPr>
          <a:lstStyle/>
          <a:p>
            <a:r>
              <a:rPr lang="es-ES" sz="2400" dirty="0">
                <a:latin typeface="Montserrat ExtraBold"/>
                <a:cs typeface="Posterama"/>
              </a:rPr>
              <a:t>Selección de 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DF525768-AE26-3397-83C0-8736EBDBFBA6}"/>
              </a:ext>
            </a:extLst>
          </p:cNvPr>
          <p:cNvPicPr>
            <a:picLocks noChangeAspect="1"/>
          </p:cNvPicPr>
          <p:nvPr/>
        </p:nvPicPr>
        <p:blipFill>
          <a:blip r:embed="rId4"/>
          <a:stretch>
            <a:fillRect/>
          </a:stretch>
        </p:blipFill>
        <p:spPr>
          <a:xfrm rot="5400000" flipH="1">
            <a:off x="3410231" y="-1309968"/>
            <a:ext cx="115981" cy="5735170"/>
          </a:xfrm>
          <a:prstGeom prst="rect">
            <a:avLst/>
          </a:prstGeom>
        </p:spPr>
      </p:pic>
      <p:sp>
        <p:nvSpPr>
          <p:cNvPr id="18" name="CuadroTexto 17">
            <a:extLst>
              <a:ext uri="{FF2B5EF4-FFF2-40B4-BE49-F238E27FC236}">
                <a16:creationId xmlns:a16="http://schemas.microsoft.com/office/drawing/2014/main" id="{EA10F724-ED5B-52BD-96BF-2DF69F0109F6}"/>
              </a:ext>
            </a:extLst>
          </p:cNvPr>
          <p:cNvSpPr txBox="1"/>
          <p:nvPr/>
        </p:nvSpPr>
        <p:spPr>
          <a:xfrm>
            <a:off x="532279" y="1748511"/>
            <a:ext cx="1031352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000" dirty="0">
                <a:latin typeface="Times New Roman" panose="02020603050405020304" pitchFamily="18" charset="0"/>
                <a:cs typeface="Times New Roman" panose="02020603050405020304" pitchFamily="18" charset="0"/>
              </a:rPr>
              <a:t>JUEGO: El juego del ahorcado.</a:t>
            </a:r>
          </a:p>
          <a:p>
            <a:pPr algn="just"/>
            <a:endParaRPr lang="es-ES" sz="2000" dirty="0">
              <a:latin typeface="Times New Roman" panose="02020603050405020304" pitchFamily="18" charset="0"/>
              <a:cs typeface="Times New Roman" panose="02020603050405020304" pitchFamily="18" charset="0"/>
            </a:endParaRPr>
          </a:p>
          <a:p>
            <a:pPr algn="just"/>
            <a:r>
              <a:rPr lang="es-ES" sz="2000" dirty="0">
                <a:latin typeface="Times New Roman" panose="02020603050405020304" pitchFamily="18" charset="0"/>
                <a:cs typeface="Times New Roman" panose="02020603050405020304" pitchFamily="18" charset="0"/>
              </a:rPr>
              <a:t>Se trabajará con el diagrama de casos de uso, ya que permite identificar las funciones principales del juego, es decir, iniciar le juego, adivinar la letra y ver estado del usuario.</a:t>
            </a:r>
          </a:p>
          <a:p>
            <a:pPr algn="just"/>
            <a:endParaRPr lang="es-ES" sz="2000" dirty="0">
              <a:latin typeface="Times New Roman" panose="02020603050405020304" pitchFamily="18" charset="0"/>
              <a:cs typeface="Times New Roman" panose="02020603050405020304" pitchFamily="18" charset="0"/>
            </a:endParaRPr>
          </a:p>
          <a:p>
            <a:pPr algn="just"/>
            <a:r>
              <a:rPr lang="es-ES" sz="2000" dirty="0">
                <a:latin typeface="Times New Roman" panose="02020603050405020304" pitchFamily="18" charset="0"/>
                <a:cs typeface="Times New Roman" panose="02020603050405020304" pitchFamily="18" charset="0"/>
              </a:rPr>
              <a:t>En cuanto a la arquitectura se usará el diagrama de arquitectura de capas, ya que nos permite separar la lógica del juego de la interfaz del usuario, es decir:</a:t>
            </a:r>
          </a:p>
          <a:p>
            <a:pPr algn="just"/>
            <a:endParaRPr lang="es-E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s-ES" sz="2000" dirty="0">
                <a:latin typeface="Times New Roman" panose="02020603050405020304" pitchFamily="18" charset="0"/>
                <a:cs typeface="Times New Roman" panose="02020603050405020304" pitchFamily="18" charset="0"/>
              </a:rPr>
              <a:t>Capa de presentación: Es la interfaz grafica del usuario que permite interactuar al jugador.</a:t>
            </a:r>
          </a:p>
          <a:p>
            <a:pPr marL="342900" indent="-342900" algn="just">
              <a:buFont typeface="Wingdings" panose="05000000000000000000" pitchFamily="2" charset="2"/>
              <a:buChar char="ü"/>
            </a:pPr>
            <a:r>
              <a:rPr lang="es-ES" sz="2000" dirty="0">
                <a:latin typeface="Times New Roman" panose="02020603050405020304" pitchFamily="18" charset="0"/>
                <a:cs typeface="Times New Roman" panose="02020603050405020304" pitchFamily="18" charset="0"/>
              </a:rPr>
              <a:t>Capa de lógica de Negocio: Selección de palabras, adivinar, letras, verificación y estados.</a:t>
            </a:r>
          </a:p>
          <a:p>
            <a:pPr marL="342900" indent="-342900" algn="just">
              <a:buFont typeface="Wingdings" panose="05000000000000000000" pitchFamily="2" charset="2"/>
              <a:buChar char="ü"/>
            </a:pPr>
            <a:r>
              <a:rPr lang="es-ES" sz="2000" dirty="0">
                <a:latin typeface="Times New Roman" panose="02020603050405020304" pitchFamily="18" charset="0"/>
                <a:cs typeface="Times New Roman" panose="02020603050405020304" pitchFamily="18" charset="0"/>
              </a:rPr>
              <a:t>Capa de datos: Aquí se almacenará las palabras y el estado del juego.</a:t>
            </a:r>
          </a:p>
          <a:p>
            <a:pPr algn="just"/>
            <a:endParaRPr lang="es-ES" sz="2000" dirty="0">
              <a:latin typeface="Times New Roman" panose="02020603050405020304" pitchFamily="18" charset="0"/>
              <a:cs typeface="Times New Roman" panose="02020603050405020304" pitchFamily="18" charset="0"/>
            </a:endParaRPr>
          </a:p>
        </p:txBody>
      </p:sp>
      <p:pic>
        <p:nvPicPr>
          <p:cNvPr id="2050" name="Picture 2" descr="Primeros pasos con Python: ¡Hola, mundo! - blog.vermiip.es">
            <a:extLst>
              <a:ext uri="{FF2B5EF4-FFF2-40B4-BE49-F238E27FC236}">
                <a16:creationId xmlns:a16="http://schemas.microsoft.com/office/drawing/2014/main" id="{DC12499B-0647-444F-1CAE-AD978BC0F03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5774" y="5534163"/>
            <a:ext cx="1815831" cy="10214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jora tu juego de ciencia de datos: Guía de configuración de VS Code ✨ | por Ravi Kumar | Dev Genius">
            <a:extLst>
              <a:ext uri="{FF2B5EF4-FFF2-40B4-BE49-F238E27FC236}">
                <a16:creationId xmlns:a16="http://schemas.microsoft.com/office/drawing/2014/main" id="{485610A1-1684-DC6C-1A88-9126212851B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8442" b="26600"/>
          <a:stretch>
            <a:fillRect/>
          </a:stretch>
        </p:blipFill>
        <p:spPr bwMode="auto">
          <a:xfrm>
            <a:off x="4247333" y="5752597"/>
            <a:ext cx="2805221" cy="595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9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DA843-F252-4C8A-D04B-B8A4ACA7CCF7}"/>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8974E5A2-B72C-AD1C-BC40-BC007C9B4748}"/>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EC0350A6-8C55-044A-F8DD-1CD1D51F345A}"/>
              </a:ext>
            </a:extLst>
          </p:cNvPr>
          <p:cNvSpPr>
            <a:spLocks noGrp="1"/>
          </p:cNvSpPr>
          <p:nvPr>
            <p:ph type="title"/>
          </p:nvPr>
        </p:nvSpPr>
        <p:spPr>
          <a:xfrm>
            <a:off x="609600" y="664841"/>
            <a:ext cx="9873932" cy="773628"/>
          </a:xfrm>
        </p:spPr>
        <p:txBody>
          <a:bodyPr>
            <a:normAutofit/>
          </a:bodyPr>
          <a:lstStyle/>
          <a:p>
            <a:r>
              <a:rPr lang="es-ES" sz="2400" dirty="0">
                <a:latin typeface="Montserrat ExtraBold"/>
                <a:cs typeface="Posterama"/>
              </a:rPr>
              <a:t>Comprensión del Problema</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E48D66BA-4729-0E3E-D2E5-D31B962091EE}"/>
              </a:ext>
            </a:extLst>
          </p:cNvPr>
          <p:cNvPicPr>
            <a:picLocks noChangeAspect="1"/>
          </p:cNvPicPr>
          <p:nvPr/>
        </p:nvPicPr>
        <p:blipFill>
          <a:blip r:embed="rId4"/>
          <a:stretch>
            <a:fillRect/>
          </a:stretch>
        </p:blipFill>
        <p:spPr>
          <a:xfrm rot="5400000" flipH="1">
            <a:off x="3410231" y="-1309968"/>
            <a:ext cx="115981" cy="5735170"/>
          </a:xfrm>
          <a:prstGeom prst="rect">
            <a:avLst/>
          </a:prstGeom>
        </p:spPr>
      </p:pic>
      <p:sp>
        <p:nvSpPr>
          <p:cNvPr id="18" name="CuadroTexto 17">
            <a:extLst>
              <a:ext uri="{FF2B5EF4-FFF2-40B4-BE49-F238E27FC236}">
                <a16:creationId xmlns:a16="http://schemas.microsoft.com/office/drawing/2014/main" id="{8C042C99-A383-487B-183F-0729C26F815B}"/>
              </a:ext>
            </a:extLst>
          </p:cNvPr>
          <p:cNvSpPr txBox="1"/>
          <p:nvPr/>
        </p:nvSpPr>
        <p:spPr>
          <a:xfrm>
            <a:off x="532279" y="1748511"/>
            <a:ext cx="11423015"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000" dirty="0">
                <a:latin typeface="Times New Roman" panose="02020603050405020304" pitchFamily="18" charset="0"/>
                <a:cs typeface="Times New Roman" panose="02020603050405020304" pitchFamily="18" charset="0"/>
              </a:rPr>
              <a:t>El objetivo principal es crear un juego que sea capaz de adivinar la palabra, letra por letra con un número limitado de intentos por jugador.</a:t>
            </a: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Entradas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Opción de Iniciar juego</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Letras que el jugador puede ingresar en cada intento</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Lista de palabras que el juego puede seleccionar</a:t>
            </a: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Proceso</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El sistema debe seleccionar una palabra al azar de una base de datos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Llevar un registro de letras acertadas correctamente y las incorrectas.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Contador de intentos fallidos para determinar el estado del ahorcado.</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El juego termina si la palabra es adivinada por el jugador o llega al límite de intentos fallidos.</a:t>
            </a: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Salidas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Estado actual de la palabra (letras adivinadas)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Letras que han sido utilizadas.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Numero de intentos restantes.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Mensajes de alerta y mensaje final (ganó o perdió).</a:t>
            </a:r>
          </a:p>
        </p:txBody>
      </p:sp>
    </p:spTree>
    <p:extLst>
      <p:ext uri="{BB962C8B-B14F-4D97-AF65-F5344CB8AC3E}">
        <p14:creationId xmlns:p14="http://schemas.microsoft.com/office/powerpoint/2010/main" val="66867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262C2-E3F8-3E3A-2206-F78F373104A7}"/>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95073667-3F0F-3B8D-2883-043C8811F0A6}"/>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41CBA6C8-257A-CD34-BC3C-3ED91E4E81A0}"/>
              </a:ext>
            </a:extLst>
          </p:cNvPr>
          <p:cNvSpPr>
            <a:spLocks noGrp="1"/>
          </p:cNvSpPr>
          <p:nvPr>
            <p:ph type="title"/>
          </p:nvPr>
        </p:nvSpPr>
        <p:spPr>
          <a:xfrm>
            <a:off x="609600" y="664841"/>
            <a:ext cx="9873932" cy="773628"/>
          </a:xfrm>
        </p:spPr>
        <p:txBody>
          <a:bodyPr>
            <a:normAutofit/>
          </a:bodyPr>
          <a:lstStyle/>
          <a:p>
            <a:r>
              <a:rPr lang="es-ES" sz="2400" dirty="0">
                <a:latin typeface="Montserrat ExtraBold"/>
                <a:cs typeface="Posterama"/>
              </a:rPr>
              <a:t>Planificación de solución.</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70290F5C-592C-33B7-5B5F-F693656BEBEA}"/>
              </a:ext>
            </a:extLst>
          </p:cNvPr>
          <p:cNvPicPr>
            <a:picLocks noChangeAspect="1"/>
          </p:cNvPicPr>
          <p:nvPr/>
        </p:nvPicPr>
        <p:blipFill>
          <a:blip r:embed="rId4"/>
          <a:stretch>
            <a:fillRect/>
          </a:stretch>
        </p:blipFill>
        <p:spPr>
          <a:xfrm rot="5400000" flipH="1">
            <a:off x="3410231" y="-1309968"/>
            <a:ext cx="115981" cy="5735170"/>
          </a:xfrm>
          <a:prstGeom prst="rect">
            <a:avLst/>
          </a:prstGeom>
        </p:spPr>
      </p:pic>
      <p:sp>
        <p:nvSpPr>
          <p:cNvPr id="18" name="CuadroTexto 17">
            <a:extLst>
              <a:ext uri="{FF2B5EF4-FFF2-40B4-BE49-F238E27FC236}">
                <a16:creationId xmlns:a16="http://schemas.microsoft.com/office/drawing/2014/main" id="{EEE3ABE6-3C43-8533-56F8-B75F92DD6A33}"/>
              </a:ext>
            </a:extLst>
          </p:cNvPr>
          <p:cNvSpPr txBox="1"/>
          <p:nvPr/>
        </p:nvSpPr>
        <p:spPr>
          <a:xfrm>
            <a:off x="532279" y="1748511"/>
            <a:ext cx="1142301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Almacenamiento de Datos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Estructura como array o lista para guardar la lista de palabras.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Variables para guardar la palabra secreta actual y la palabra que verá el jugador (con guiones bajos)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Un array para guardar las letras adivinadas y un array para letras incorrectas.</a:t>
            </a:r>
          </a:p>
          <a:p>
            <a:pPr marL="800100" lvl="1" indent="-342900" algn="just">
              <a:buFont typeface="Arial" panose="020B0604020202020204" pitchFamily="34" charset="0"/>
              <a:buChar char="•"/>
            </a:pPr>
            <a:endParaRPr lang="es-E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Flujo del juego</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Selecciona una palabra aleatoriamente</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Inicia contador de intentos</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Inicia palabra mostrada con guiones</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Limpia la lista de letras usadas</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Mostar el estado inicial del ahorcado</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Bucle:</a:t>
            </a:r>
          </a:p>
          <a:p>
            <a:pPr marL="800100" lvl="1" indent="-342900" algn="just">
              <a:buFont typeface="Arial" panose="020B0604020202020204" pitchFamily="34" charset="0"/>
              <a:buChar char="•"/>
            </a:pPr>
            <a:endParaRPr lang="es-E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s-E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343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3B440-A9AB-41B6-77BA-CBFAEFDA9867}"/>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6CA650FD-1F62-D789-2200-4C9D5F23E131}"/>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12EFA885-5F5D-A30F-443C-8E413970B3E1}"/>
              </a:ext>
            </a:extLst>
          </p:cNvPr>
          <p:cNvSpPr>
            <a:spLocks noGrp="1"/>
          </p:cNvSpPr>
          <p:nvPr>
            <p:ph type="title"/>
          </p:nvPr>
        </p:nvSpPr>
        <p:spPr>
          <a:xfrm>
            <a:off x="600636" y="401639"/>
            <a:ext cx="9873932" cy="446998"/>
          </a:xfrm>
        </p:spPr>
        <p:txBody>
          <a:bodyPr>
            <a:normAutofit fontScale="90000"/>
          </a:bodyPr>
          <a:lstStyle/>
          <a:p>
            <a:r>
              <a:rPr lang="es-ES" sz="2400" dirty="0">
                <a:latin typeface="Montserrat ExtraBold"/>
                <a:cs typeface="Posterama"/>
              </a:rPr>
              <a:t>Planificación de solución.</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8A246CB9-40D2-CDD1-FB36-BBE699953E25}"/>
              </a:ext>
            </a:extLst>
          </p:cNvPr>
          <p:cNvPicPr>
            <a:picLocks noChangeAspect="1"/>
          </p:cNvPicPr>
          <p:nvPr/>
        </p:nvPicPr>
        <p:blipFill>
          <a:blip r:embed="rId4"/>
          <a:stretch>
            <a:fillRect/>
          </a:stretch>
        </p:blipFill>
        <p:spPr>
          <a:xfrm rot="5400000" flipH="1">
            <a:off x="3410231" y="-1865774"/>
            <a:ext cx="115981" cy="5735170"/>
          </a:xfrm>
          <a:prstGeom prst="rect">
            <a:avLst/>
          </a:prstGeom>
        </p:spPr>
      </p:pic>
      <p:sp>
        <p:nvSpPr>
          <p:cNvPr id="18" name="CuadroTexto 17">
            <a:extLst>
              <a:ext uri="{FF2B5EF4-FFF2-40B4-BE49-F238E27FC236}">
                <a16:creationId xmlns:a16="http://schemas.microsoft.com/office/drawing/2014/main" id="{30396672-502F-9017-2CEC-BECA098E331F}"/>
              </a:ext>
            </a:extLst>
          </p:cNvPr>
          <p:cNvSpPr txBox="1"/>
          <p:nvPr/>
        </p:nvSpPr>
        <p:spPr>
          <a:xfrm>
            <a:off x="532279" y="1297532"/>
            <a:ext cx="11423015"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r>
              <a:rPr lang="es-EC" sz="1600" dirty="0">
                <a:latin typeface="Tahoma" panose="020B0604030504040204" pitchFamily="34" charset="0"/>
                <a:ea typeface="Tahoma" panose="020B0604030504040204" pitchFamily="34" charset="0"/>
                <a:cs typeface="Tahoma" panose="020B0604030504040204" pitchFamily="34" charset="0"/>
              </a:rPr>
              <a:t>El jugador ingresa una letra.</a:t>
            </a:r>
          </a:p>
          <a:p>
            <a:r>
              <a:rPr lang="es-EC" sz="1600" dirty="0">
                <a:latin typeface="Tahoma" panose="020B0604030504040204" pitchFamily="34" charset="0"/>
                <a:ea typeface="Tahoma" panose="020B0604030504040204" pitchFamily="34" charset="0"/>
                <a:cs typeface="Tahoma" panose="020B0604030504040204" pitchFamily="34" charset="0"/>
              </a:rPr>
              <a:t> 	</a:t>
            </a:r>
          </a:p>
          <a:p>
            <a:r>
              <a:rPr lang="es-EC" sz="1600" b="1" dirty="0">
                <a:latin typeface="Tahoma" panose="020B0604030504040204" pitchFamily="34" charset="0"/>
                <a:ea typeface="Tahoma" panose="020B0604030504040204" pitchFamily="34" charset="0"/>
                <a:cs typeface="Tahoma" panose="020B0604030504040204" pitchFamily="34" charset="0"/>
              </a:rPr>
              <a:t>	Validar la entrada:</a:t>
            </a:r>
            <a:r>
              <a:rPr lang="es-EC" sz="1600" dirty="0">
                <a:latin typeface="Tahoma" panose="020B0604030504040204" pitchFamily="34" charset="0"/>
                <a:ea typeface="Tahoma" panose="020B0604030504040204" pitchFamily="34" charset="0"/>
                <a:cs typeface="Tahoma" panose="020B0604030504040204" pitchFamily="34" charset="0"/>
              </a:rPr>
              <a:t> ¿Es una sola letra? ¿Ya se usó antes? ¿Es un número?</a:t>
            </a:r>
          </a:p>
          <a:p>
            <a:r>
              <a:rPr lang="es-EC" sz="1600" dirty="0">
                <a:latin typeface="Tahoma" panose="020B0604030504040204" pitchFamily="34" charset="0"/>
                <a:ea typeface="Tahoma" panose="020B0604030504040204" pitchFamily="34" charset="0"/>
                <a:cs typeface="Tahoma" panose="020B0604030504040204" pitchFamily="34" charset="0"/>
              </a:rPr>
              <a:t> </a:t>
            </a:r>
          </a:p>
          <a:p>
            <a:pPr lvl="2"/>
            <a:r>
              <a:rPr lang="es-EC" sz="1600" dirty="0">
                <a:latin typeface="Tahoma" panose="020B0604030504040204" pitchFamily="34" charset="0"/>
                <a:ea typeface="Tahoma" panose="020B0604030504040204" pitchFamily="34" charset="0"/>
                <a:cs typeface="Tahoma" panose="020B0604030504040204" pitchFamily="34" charset="0"/>
              </a:rPr>
              <a:t>V</a:t>
            </a:r>
            <a:r>
              <a:rPr lang="es-EC" sz="1600" b="1" dirty="0">
                <a:latin typeface="Tahoma" panose="020B0604030504040204" pitchFamily="34" charset="0"/>
                <a:ea typeface="Tahoma" panose="020B0604030504040204" pitchFamily="34" charset="0"/>
                <a:cs typeface="Tahoma" panose="020B0604030504040204" pitchFamily="34" charset="0"/>
              </a:rPr>
              <a:t>erificar la suposición:</a:t>
            </a:r>
            <a:endParaRPr lang="es-EC" sz="1600" dirty="0">
              <a:latin typeface="Tahoma" panose="020B0604030504040204" pitchFamily="34" charset="0"/>
              <a:ea typeface="Tahoma" panose="020B0604030504040204" pitchFamily="34" charset="0"/>
              <a:cs typeface="Tahoma" panose="020B0604030504040204" pitchFamily="34" charset="0"/>
            </a:endParaRPr>
          </a:p>
          <a:p>
            <a:r>
              <a:rPr lang="es-EC" sz="1600" dirty="0">
                <a:latin typeface="Tahoma" panose="020B0604030504040204" pitchFamily="34" charset="0"/>
                <a:ea typeface="Tahoma" panose="020B0604030504040204" pitchFamily="34" charset="0"/>
                <a:cs typeface="Tahoma" panose="020B0604030504040204" pitchFamily="34" charset="0"/>
              </a:rPr>
              <a:t> </a:t>
            </a:r>
          </a:p>
          <a:p>
            <a:r>
              <a:rPr lang="es-EC" sz="1600" dirty="0">
                <a:latin typeface="Tahoma" panose="020B0604030504040204" pitchFamily="34" charset="0"/>
                <a:ea typeface="Tahoma" panose="020B0604030504040204" pitchFamily="34" charset="0"/>
                <a:cs typeface="Tahoma" panose="020B0604030504040204" pitchFamily="34" charset="0"/>
              </a:rPr>
              <a:t>	3.1 Si la letra está en la palabra secreta:</a:t>
            </a:r>
          </a:p>
          <a:p>
            <a:r>
              <a:rPr lang="es-EC" sz="1600" dirty="0">
                <a:latin typeface="Tahoma" panose="020B0604030504040204" pitchFamily="34" charset="0"/>
                <a:ea typeface="Tahoma" panose="020B0604030504040204" pitchFamily="34" charset="0"/>
                <a:cs typeface="Tahoma" panose="020B0604030504040204" pitchFamily="34" charset="0"/>
              </a:rPr>
              <a:t>		Reemplazar los guiones en la palabra mostrada con la letra correcta.</a:t>
            </a:r>
          </a:p>
          <a:p>
            <a:r>
              <a:rPr lang="es-EC" sz="1600" dirty="0">
                <a:latin typeface="Tahoma" panose="020B0604030504040204" pitchFamily="34" charset="0"/>
                <a:ea typeface="Tahoma" panose="020B0604030504040204" pitchFamily="34" charset="0"/>
                <a:cs typeface="Tahoma" panose="020B0604030504040204" pitchFamily="34" charset="0"/>
              </a:rPr>
              <a:t>		Informar al jugador que es correcto.</a:t>
            </a:r>
          </a:p>
          <a:p>
            <a:r>
              <a:rPr lang="es-EC" sz="1600" dirty="0">
                <a:latin typeface="Tahoma" panose="020B0604030504040204" pitchFamily="34" charset="0"/>
                <a:ea typeface="Tahoma" panose="020B0604030504040204" pitchFamily="34" charset="0"/>
                <a:cs typeface="Tahoma" panose="020B0604030504040204" pitchFamily="34" charset="0"/>
              </a:rPr>
              <a:t> </a:t>
            </a:r>
          </a:p>
          <a:p>
            <a:pPr lvl="1"/>
            <a:r>
              <a:rPr lang="es-EC" sz="1600" dirty="0">
                <a:latin typeface="Tahoma" panose="020B0604030504040204" pitchFamily="34" charset="0"/>
                <a:ea typeface="Tahoma" panose="020B0604030504040204" pitchFamily="34" charset="0"/>
                <a:cs typeface="Tahoma" panose="020B0604030504040204" pitchFamily="34" charset="0"/>
              </a:rPr>
              <a:t>	3.2 Si la letra no está en la palabra secreta:</a:t>
            </a:r>
          </a:p>
          <a:p>
            <a:r>
              <a:rPr lang="es-EC" sz="1600" dirty="0">
                <a:latin typeface="Tahoma" panose="020B0604030504040204" pitchFamily="34" charset="0"/>
                <a:ea typeface="Tahoma" panose="020B0604030504040204" pitchFamily="34" charset="0"/>
                <a:cs typeface="Tahoma" panose="020B0604030504040204" pitchFamily="34" charset="0"/>
              </a:rPr>
              <a:t>		Incrementar el contador de intentos fallidos.</a:t>
            </a:r>
          </a:p>
          <a:p>
            <a:r>
              <a:rPr lang="es-EC" sz="1600" dirty="0">
                <a:latin typeface="Tahoma" panose="020B0604030504040204" pitchFamily="34" charset="0"/>
                <a:ea typeface="Tahoma" panose="020B0604030504040204" pitchFamily="34" charset="0"/>
                <a:cs typeface="Tahoma" panose="020B0604030504040204" pitchFamily="34" charset="0"/>
              </a:rPr>
              <a:t>		Informar al jugador que es incorrecto y mostrar letra usada.</a:t>
            </a:r>
          </a:p>
          <a:p>
            <a:r>
              <a:rPr lang="es-EC" sz="1600" dirty="0">
                <a:latin typeface="Tahoma" panose="020B0604030504040204" pitchFamily="34" charset="0"/>
                <a:ea typeface="Tahoma" panose="020B0604030504040204" pitchFamily="34" charset="0"/>
                <a:cs typeface="Tahoma" panose="020B0604030504040204" pitchFamily="34" charset="0"/>
              </a:rPr>
              <a:t> </a:t>
            </a:r>
          </a:p>
          <a:p>
            <a:pPr lvl="2"/>
            <a:r>
              <a:rPr lang="es-EC" sz="1600" b="1" dirty="0">
                <a:latin typeface="Tahoma" panose="020B0604030504040204" pitchFamily="34" charset="0"/>
                <a:ea typeface="Tahoma" panose="020B0604030504040204" pitchFamily="34" charset="0"/>
                <a:cs typeface="Tahoma" panose="020B0604030504040204" pitchFamily="34" charset="0"/>
              </a:rPr>
              <a:t>Verificar condiciones de fin de juego:</a:t>
            </a:r>
            <a:endParaRPr lang="es-EC" sz="1600" dirty="0">
              <a:latin typeface="Tahoma" panose="020B0604030504040204" pitchFamily="34" charset="0"/>
              <a:ea typeface="Tahoma" panose="020B0604030504040204" pitchFamily="34" charset="0"/>
              <a:cs typeface="Tahoma" panose="020B0604030504040204" pitchFamily="34" charset="0"/>
            </a:endParaRPr>
          </a:p>
          <a:p>
            <a:r>
              <a:rPr lang="es-EC" sz="1600" dirty="0">
                <a:latin typeface="Tahoma" panose="020B0604030504040204" pitchFamily="34" charset="0"/>
                <a:ea typeface="Tahoma" panose="020B0604030504040204" pitchFamily="34" charset="0"/>
                <a:cs typeface="Tahoma" panose="020B0604030504040204" pitchFamily="34" charset="0"/>
              </a:rPr>
              <a:t>	Si la palabra mostrada es igual a la palabra secreta, el jugador gana.</a:t>
            </a:r>
          </a:p>
          <a:p>
            <a:r>
              <a:rPr lang="es-EC" sz="1600" dirty="0">
                <a:latin typeface="Tahoma" panose="020B0604030504040204" pitchFamily="34" charset="0"/>
                <a:ea typeface="Tahoma" panose="020B0604030504040204" pitchFamily="34" charset="0"/>
                <a:cs typeface="Tahoma" panose="020B0604030504040204" pitchFamily="34" charset="0"/>
              </a:rPr>
              <a:t>	Si el contador de intentos fallidos llega al límite, el jugador pierde.</a:t>
            </a:r>
          </a:p>
          <a:p>
            <a:r>
              <a:rPr lang="es-EC" sz="1600" dirty="0">
                <a:latin typeface="Tahoma" panose="020B0604030504040204" pitchFamily="34" charset="0"/>
                <a:ea typeface="Tahoma" panose="020B0604030504040204" pitchFamily="34" charset="0"/>
                <a:cs typeface="Tahoma" panose="020B0604030504040204" pitchFamily="34" charset="0"/>
              </a:rPr>
              <a:t> </a:t>
            </a:r>
          </a:p>
          <a:p>
            <a:pPr lvl="2"/>
            <a:r>
              <a:rPr lang="es-EC" sz="1600" dirty="0">
                <a:latin typeface="Tahoma" panose="020B0604030504040204" pitchFamily="34" charset="0"/>
                <a:ea typeface="Tahoma" panose="020B0604030504040204" pitchFamily="34" charset="0"/>
                <a:cs typeface="Tahoma" panose="020B0604030504040204" pitchFamily="34" charset="0"/>
              </a:rPr>
              <a:t>Si el juego no ha terminado, se repite el bucle.</a:t>
            </a:r>
          </a:p>
          <a:p>
            <a:r>
              <a:rPr lang="es-EC" sz="1600" dirty="0">
                <a:latin typeface="Tahoma" panose="020B0604030504040204" pitchFamily="34" charset="0"/>
                <a:ea typeface="Tahoma" panose="020B0604030504040204" pitchFamily="34" charset="0"/>
                <a:cs typeface="Tahoma" panose="020B0604030504040204" pitchFamily="34" charset="0"/>
              </a:rPr>
              <a:t> </a:t>
            </a:r>
          </a:p>
          <a:p>
            <a:pPr lvl="2"/>
            <a:r>
              <a:rPr lang="es-EC" sz="1600" dirty="0">
                <a:latin typeface="Tahoma" panose="020B0604030504040204" pitchFamily="34" charset="0"/>
                <a:ea typeface="Tahoma" panose="020B0604030504040204" pitchFamily="34" charset="0"/>
                <a:cs typeface="Tahoma" panose="020B0604030504040204" pitchFamily="34" charset="0"/>
              </a:rPr>
              <a:t>Mostrar resultado final (ganador o perdedor) y palabra secreta.</a:t>
            </a:r>
            <a:endParaRPr lang="es-E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2679261"/>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930</TotalTime>
  <Words>1065</Words>
  <Application>Microsoft Office PowerPoint</Application>
  <PresentationFormat>Panorámica</PresentationFormat>
  <Paragraphs>111</Paragraphs>
  <Slides>14</Slides>
  <Notes>9</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14</vt:i4>
      </vt:variant>
    </vt:vector>
  </HeadingPairs>
  <TitlesOfParts>
    <vt:vector size="24" baseType="lpstr">
      <vt:lpstr>Microsoft YaHei UI</vt:lpstr>
      <vt:lpstr>Aptos</vt:lpstr>
      <vt:lpstr>Arial</vt:lpstr>
      <vt:lpstr>Avenir Next LT Pro</vt:lpstr>
      <vt:lpstr>Montserrat ExtraBold</vt:lpstr>
      <vt:lpstr>Posterama</vt:lpstr>
      <vt:lpstr>Tahoma</vt:lpstr>
      <vt:lpstr>Times New Roman</vt:lpstr>
      <vt:lpstr>Wingdings</vt:lpstr>
      <vt:lpstr>SplashVTI</vt:lpstr>
      <vt:lpstr>JUEGO DEL AHORCADO</vt:lpstr>
      <vt:lpstr>OBJETIVOS</vt:lpstr>
      <vt:lpstr>Presentación de PowerPoint</vt:lpstr>
      <vt:lpstr>Diagramas de Funcionalidad</vt:lpstr>
      <vt:lpstr>Diagramas de Arquitectura</vt:lpstr>
      <vt:lpstr>Selección de Diagramas</vt:lpstr>
      <vt:lpstr>Comprensión del Problema</vt:lpstr>
      <vt:lpstr>Planificación de solución.</vt:lpstr>
      <vt:lpstr>Planificación de solución.</vt:lpstr>
      <vt:lpstr>Diagramas</vt:lpstr>
      <vt:lpstr>Diagramas</vt:lpstr>
      <vt:lpstr>Diagramas</vt:lpstr>
      <vt:lpstr>Referencias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Spiderman</dc:creator>
  <cp:lastModifiedBy>WESLEY EDER SIGCHA JACOME</cp:lastModifiedBy>
  <cp:revision>20</cp:revision>
  <dcterms:created xsi:type="dcterms:W3CDTF">2022-07-31T23:55:27Z</dcterms:created>
  <dcterms:modified xsi:type="dcterms:W3CDTF">2025-08-25T02:40:43Z</dcterms:modified>
</cp:coreProperties>
</file>