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9" r:id="rId5"/>
    <p:sldId id="261" r:id="rId6"/>
    <p:sldId id="260" r:id="rId7"/>
    <p:sldId id="276" r:id="rId8"/>
    <p:sldId id="277" r:id="rId9"/>
    <p:sldId id="264" r:id="rId10"/>
    <p:sldId id="262" r:id="rId11"/>
    <p:sldId id="265" r:id="rId12"/>
    <p:sldId id="263" r:id="rId13"/>
    <p:sldId id="274" r:id="rId14"/>
    <p:sldId id="258" r:id="rId15"/>
    <p:sldId id="266" r:id="rId16"/>
    <p:sldId id="268" r:id="rId17"/>
    <p:sldId id="269" r:id="rId18"/>
    <p:sldId id="270" r:id="rId19"/>
    <p:sldId id="271" r:id="rId20"/>
    <p:sldId id="272" r:id="rId21"/>
    <p:sldId id="267" r:id="rId22"/>
    <p:sldId id="275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3392" autoAdjust="0"/>
  </p:normalViewPr>
  <p:slideViewPr>
    <p:cSldViewPr snapToObjects="1" showGuides="1">
      <p:cViewPr varScale="1">
        <p:scale>
          <a:sx n="93" d="100"/>
          <a:sy n="93" d="100"/>
        </p:scale>
        <p:origin x="2160" y="84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10/02/2020</a:t>
            </a:fld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10/02/2020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Main</a:t>
            </a:r>
            <a:r>
              <a:rPr lang="nl-BE" dirty="0"/>
              <a:t> sources:</a:t>
            </a:r>
            <a:r>
              <a:rPr lang="nl-BE" baseline="0" dirty="0"/>
              <a:t> </a:t>
            </a:r>
          </a:p>
          <a:p>
            <a:r>
              <a:rPr lang="nl-BE" baseline="0" dirty="0"/>
              <a:t>https://docs.nvidia.com/cuda/cuda-c-programming-guide/</a:t>
            </a:r>
          </a:p>
          <a:p>
            <a:r>
              <a:rPr lang="nl-BE" baseline="0" dirty="0"/>
              <a:t>CUDA </a:t>
            </a:r>
            <a:r>
              <a:rPr lang="nl-BE" baseline="0" dirty="0" err="1"/>
              <a:t>by</a:t>
            </a:r>
            <a:r>
              <a:rPr lang="nl-BE" baseline="0" dirty="0"/>
              <a:t> </a:t>
            </a:r>
            <a:r>
              <a:rPr lang="nl-BE" baseline="0" dirty="0" err="1"/>
              <a:t>Example</a:t>
            </a:r>
            <a:r>
              <a:rPr lang="nl-BE" baseline="0" dirty="0"/>
              <a:t>: </a:t>
            </a:r>
            <a:r>
              <a:rPr lang="nl-BE" baseline="0" dirty="0" err="1"/>
              <a:t>an</a:t>
            </a:r>
            <a:r>
              <a:rPr lang="nl-BE" baseline="0" dirty="0"/>
              <a:t> </a:t>
            </a:r>
            <a:r>
              <a:rPr lang="nl-BE" baseline="0" dirty="0" err="1"/>
              <a:t>introduction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general-puprose</a:t>
            </a:r>
            <a:r>
              <a:rPr lang="nl-BE" baseline="0" dirty="0"/>
              <a:t> GPU </a:t>
            </a:r>
            <a:r>
              <a:rPr lang="nl-BE" baseline="0" dirty="0" err="1"/>
              <a:t>programming</a:t>
            </a:r>
            <a:r>
              <a:rPr lang="nl-BE" baseline="0" dirty="0"/>
              <a:t>, Jason Sanders &amp; Edward </a:t>
            </a:r>
            <a:r>
              <a:rPr lang="nl-BE" baseline="0" dirty="0" err="1"/>
              <a:t>Kandrot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344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24580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Klassieke manier om op te tellen in C.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1482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Code voorbeeld vorige slide met arbitraire</a:t>
            </a:r>
            <a:r>
              <a:rPr lang="nl-BE" baseline="0" dirty="0"/>
              <a:t> variabelen </a:t>
            </a:r>
          </a:p>
          <a:p>
            <a:endParaRPr lang="nl-BE" baseline="0" dirty="0"/>
          </a:p>
          <a:p>
            <a:r>
              <a:rPr lang="nl-BE" baseline="0" dirty="0" err="1"/>
              <a:t>Note</a:t>
            </a:r>
            <a:r>
              <a:rPr lang="nl-BE" baseline="0" dirty="0"/>
              <a:t>: Staat niet in volgorde. #</a:t>
            </a:r>
            <a:r>
              <a:rPr lang="nl-BE" baseline="0" dirty="0" err="1"/>
              <a:t>define</a:t>
            </a:r>
            <a:r>
              <a:rPr lang="nl-BE" baseline="0" dirty="0"/>
              <a:t> 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nBlocks</a:t>
            </a:r>
            <a:r>
              <a:rPr lang="nl-BE" baseline="0" dirty="0"/>
              <a:t> buiten de </a:t>
            </a:r>
            <a:r>
              <a:rPr lang="nl-BE" baseline="0" dirty="0" err="1"/>
              <a:t>main</a:t>
            </a:r>
            <a:r>
              <a:rPr lang="nl-BE" baseline="0" dirty="0"/>
              <a:t>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322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Tijd meten:</a:t>
            </a:r>
          </a:p>
          <a:p>
            <a:r>
              <a:rPr lang="en-US" dirty="0"/>
              <a:t>https://devblogs.nvidia.com/parallelforall/how-implement-performance-metrics-cuda-cc/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961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http://michaelgalloy.com/wp-content/uploads/2013/06/cpu-vs-gpu.png (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in de programming guide)</a:t>
            </a:r>
          </a:p>
          <a:p>
            <a:endParaRPr lang="nl-BE" dirty="0"/>
          </a:p>
          <a:p>
            <a:r>
              <a:rPr lang="nl-BE" dirty="0"/>
              <a:t>Figuur</a:t>
            </a:r>
            <a:r>
              <a:rPr lang="nl-BE" baseline="0" dirty="0"/>
              <a:t> om aan te tonen dat </a:t>
            </a:r>
            <a:r>
              <a:rPr lang="nl-BE" baseline="0" dirty="0" err="1"/>
              <a:t>GPUs</a:t>
            </a:r>
            <a:r>
              <a:rPr lang="nl-BE" baseline="0" dirty="0"/>
              <a:t> geschikt zijn om immense hoeveelheden data te werken.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741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https://cs.wikipedia.org/wiki/CUDA</a:t>
            </a:r>
          </a:p>
          <a:p>
            <a:endParaRPr lang="nl-BE" dirty="0"/>
          </a:p>
          <a:p>
            <a:r>
              <a:rPr lang="nl-BE" dirty="0"/>
              <a:t>CPU is</a:t>
            </a:r>
            <a:r>
              <a:rPr lang="nl-BE" baseline="0" dirty="0"/>
              <a:t> ontworpen om sequentiële code zo snel mogelijk uit te voeren. Het grootste deel van de chip is dan ook besteed aan cache en de control unit. </a:t>
            </a:r>
          </a:p>
          <a:p>
            <a:endParaRPr lang="nl-BE" baseline="0" dirty="0"/>
          </a:p>
          <a:p>
            <a:r>
              <a:rPr lang="nl-BE" baseline="0" dirty="0"/>
              <a:t>De GPU gebruikt een SIMT (single </a:t>
            </a:r>
            <a:r>
              <a:rPr lang="nl-BE" baseline="0" dirty="0" err="1"/>
              <a:t>instruction</a:t>
            </a:r>
            <a:r>
              <a:rPr lang="nl-BE" baseline="0" dirty="0"/>
              <a:t> multiple </a:t>
            </a:r>
            <a:r>
              <a:rPr lang="nl-BE" baseline="0" dirty="0" err="1"/>
              <a:t>threads</a:t>
            </a:r>
            <a:r>
              <a:rPr lang="nl-BE" baseline="0" dirty="0"/>
              <a:t>) architectuur. Het is gemaakt om één stuk code op veel verschillende </a:t>
            </a:r>
            <a:r>
              <a:rPr lang="nl-BE" baseline="0" dirty="0" err="1"/>
              <a:t>threads</a:t>
            </a:r>
            <a:r>
              <a:rPr lang="nl-BE" baseline="0" dirty="0"/>
              <a:t> uit te voeren.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229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Groene</a:t>
            </a:r>
            <a:r>
              <a:rPr lang="nl-BE" baseline="0" dirty="0"/>
              <a:t> blokken zijn 1 SM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881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http://on-demand.gputechconf.com/gtc-express/2011/presentations/cuda_webinars_WarpsAndOccupancy.pdf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35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 stellen we </a:t>
            </a:r>
            <a:r>
              <a:rPr lang="nl-BE" dirty="0" err="1"/>
              <a:t>grid</a:t>
            </a:r>
            <a:r>
              <a:rPr lang="nl-BE" baseline="0" dirty="0"/>
              <a:t>, </a:t>
            </a:r>
            <a:r>
              <a:rPr lang="nl-BE" baseline="0" dirty="0" err="1"/>
              <a:t>blocks</a:t>
            </a:r>
            <a:r>
              <a:rPr lang="nl-BE" baseline="0" dirty="0"/>
              <a:t> 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threads</a:t>
            </a:r>
            <a:r>
              <a:rPr lang="nl-BE" baseline="0" dirty="0"/>
              <a:t> voor in de GPU?</a:t>
            </a:r>
          </a:p>
          <a:p>
            <a:endParaRPr lang="nl-BE" baseline="0" dirty="0"/>
          </a:p>
          <a:p>
            <a:r>
              <a:rPr lang="nl-BE" baseline="0" dirty="0"/>
              <a:t>Een block wordt nooit gesplitst over meerdere </a:t>
            </a:r>
            <a:r>
              <a:rPr lang="nl-BE" baseline="0" dirty="0" err="1"/>
              <a:t>SMs</a:t>
            </a:r>
            <a:r>
              <a:rPr lang="nl-BE" baseline="0" dirty="0"/>
              <a:t> en één SM kan slechts een bepaald aantal </a:t>
            </a:r>
            <a:r>
              <a:rPr lang="nl-BE" baseline="0" dirty="0" err="1"/>
              <a:t>threads</a:t>
            </a:r>
            <a:r>
              <a:rPr lang="nl-BE" baseline="0" dirty="0"/>
              <a:t> uitvoeren. Een block mag dus niet groter zijn dan het aantal </a:t>
            </a:r>
            <a:r>
              <a:rPr lang="nl-BE" baseline="0" dirty="0" err="1"/>
              <a:t>threads</a:t>
            </a:r>
            <a:r>
              <a:rPr lang="nl-BE" baseline="0" dirty="0"/>
              <a:t> dat een SM kan draaien.</a:t>
            </a:r>
          </a:p>
          <a:p>
            <a:endParaRPr lang="nl-BE" baseline="0" dirty="0"/>
          </a:p>
          <a:p>
            <a:r>
              <a:rPr lang="nl-BE" baseline="0" dirty="0"/>
              <a:t>Bron: Computer </a:t>
            </a:r>
            <a:r>
              <a:rPr lang="nl-BE" baseline="0" dirty="0" err="1"/>
              <a:t>organization</a:t>
            </a:r>
            <a:r>
              <a:rPr lang="nl-BE" baseline="0" dirty="0"/>
              <a:t> 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architecture</a:t>
            </a:r>
            <a:r>
              <a:rPr lang="nl-BE" baseline="0" dirty="0"/>
              <a:t>: </a:t>
            </a:r>
            <a:r>
              <a:rPr lang="nl-BE" baseline="0" dirty="0" err="1"/>
              <a:t>designing</a:t>
            </a:r>
            <a:r>
              <a:rPr lang="nl-BE" baseline="0" dirty="0"/>
              <a:t> </a:t>
            </a:r>
            <a:r>
              <a:rPr lang="nl-BE" baseline="0" dirty="0" err="1"/>
              <a:t>for</a:t>
            </a:r>
            <a:r>
              <a:rPr lang="nl-BE" baseline="0" dirty="0"/>
              <a:t> performance, </a:t>
            </a:r>
            <a:r>
              <a:rPr lang="nl-BE" baseline="0" dirty="0" err="1"/>
              <a:t>tenth</a:t>
            </a:r>
            <a:r>
              <a:rPr lang="nl-BE" baseline="0" dirty="0"/>
              <a:t> </a:t>
            </a:r>
            <a:r>
              <a:rPr lang="nl-BE" baseline="0" dirty="0" err="1"/>
              <a:t>edition</a:t>
            </a:r>
            <a:r>
              <a:rPr lang="nl-BE" baseline="0" dirty="0"/>
              <a:t>, William </a:t>
            </a:r>
            <a:r>
              <a:rPr lang="nl-BE" baseline="0" dirty="0" err="1"/>
              <a:t>Stallings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259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code die parallel moet uitgevoerd worden heet een </a:t>
            </a:r>
            <a:r>
              <a:rPr lang="nl-BE" b="1" dirty="0" err="1"/>
              <a:t>kernel</a:t>
            </a:r>
            <a:r>
              <a:rPr lang="nl-BE" baseline="0" dirty="0"/>
              <a:t> en een </a:t>
            </a:r>
            <a:r>
              <a:rPr lang="nl-BE" b="1" baseline="0" dirty="0"/>
              <a:t>thread</a:t>
            </a:r>
            <a:r>
              <a:rPr lang="nl-BE" baseline="0" dirty="0"/>
              <a:t> is 1 </a:t>
            </a:r>
            <a:r>
              <a:rPr lang="nl-BE" baseline="0" dirty="0" err="1"/>
              <a:t>instance</a:t>
            </a:r>
            <a:r>
              <a:rPr lang="nl-BE" baseline="0" dirty="0"/>
              <a:t> van een </a:t>
            </a:r>
            <a:r>
              <a:rPr lang="nl-BE" baseline="0" dirty="0" err="1"/>
              <a:t>kernel</a:t>
            </a:r>
            <a:r>
              <a:rPr lang="nl-BE" baseline="0" dirty="0"/>
              <a:t> die uitgevoerd wordt. De programmeur definieert het aantal </a:t>
            </a:r>
            <a:r>
              <a:rPr lang="nl-BE" baseline="0" dirty="0" err="1"/>
              <a:t>threads</a:t>
            </a:r>
            <a:r>
              <a:rPr lang="nl-BE" baseline="0" dirty="0"/>
              <a:t> dat hij wil laten uitvoeren op de PC en verdeelt deze onder in een aantal </a:t>
            </a:r>
            <a:r>
              <a:rPr lang="nl-BE" b="1" baseline="0" dirty="0" err="1"/>
              <a:t>blocks</a:t>
            </a:r>
            <a:r>
              <a:rPr lang="nl-BE" baseline="0" dirty="0"/>
              <a:t>. De verzameling van alle </a:t>
            </a:r>
            <a:r>
              <a:rPr lang="nl-BE" baseline="0" dirty="0" err="1"/>
              <a:t>blocks</a:t>
            </a:r>
            <a:r>
              <a:rPr lang="nl-BE" baseline="0" dirty="0"/>
              <a:t> heet het </a:t>
            </a:r>
            <a:r>
              <a:rPr lang="nl-BE" b="1" baseline="0" dirty="0" err="1"/>
              <a:t>grid</a:t>
            </a:r>
            <a:r>
              <a:rPr lang="nl-BE" b="1" baseline="0" dirty="0"/>
              <a:t>.</a:t>
            </a:r>
          </a:p>
          <a:p>
            <a:endParaRPr lang="nl-BE" b="1" baseline="0" dirty="0"/>
          </a:p>
          <a:p>
            <a:r>
              <a:rPr lang="nl-BE" b="0" baseline="0" dirty="0"/>
              <a:t>De figuur toont een 2 dimensionaal </a:t>
            </a:r>
            <a:r>
              <a:rPr lang="nl-BE" b="0" baseline="0" dirty="0" err="1"/>
              <a:t>grid</a:t>
            </a:r>
            <a:r>
              <a:rPr lang="nl-BE" b="0" baseline="0" dirty="0"/>
              <a:t> waar de </a:t>
            </a:r>
            <a:r>
              <a:rPr lang="nl-BE" b="0" baseline="0" dirty="0" err="1"/>
              <a:t>blocks</a:t>
            </a:r>
            <a:r>
              <a:rPr lang="nl-BE" b="0" baseline="0" dirty="0"/>
              <a:t> </a:t>
            </a:r>
            <a:r>
              <a:rPr lang="nl-BE" b="0" baseline="0" dirty="0" err="1"/>
              <a:t>and</a:t>
            </a:r>
            <a:r>
              <a:rPr lang="nl-BE" b="0" baseline="0" dirty="0"/>
              <a:t> </a:t>
            </a:r>
            <a:r>
              <a:rPr lang="nl-BE" b="0" baseline="0" dirty="0" err="1"/>
              <a:t>threads</a:t>
            </a:r>
            <a:r>
              <a:rPr lang="nl-BE" b="0" baseline="0" dirty="0"/>
              <a:t> </a:t>
            </a:r>
            <a:r>
              <a:rPr lang="nl-BE" b="0" baseline="0" dirty="0" err="1"/>
              <a:t>gedefineerd</a:t>
            </a:r>
            <a:r>
              <a:rPr lang="nl-BE" b="0" baseline="0" dirty="0"/>
              <a:t> worden met een x- en y-coördinaat. Het is ook mogelijk om 3-dimensionale </a:t>
            </a:r>
            <a:r>
              <a:rPr lang="nl-BE" b="0" baseline="0" dirty="0" err="1"/>
              <a:t>grids</a:t>
            </a:r>
            <a:r>
              <a:rPr lang="nl-BE" b="0" baseline="0" dirty="0"/>
              <a:t> te definiëren. </a:t>
            </a:r>
          </a:p>
          <a:p>
            <a:endParaRPr lang="nl-BE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3</a:t>
            </a:r>
            <a:r>
              <a:rPr lang="nl-BE" baseline="0" dirty="0"/>
              <a:t> belangrijke variabelen om het werk te verdelen over heel de GPU.</a:t>
            </a:r>
            <a:endParaRPr lang="en-US" dirty="0"/>
          </a:p>
          <a:p>
            <a:endParaRPr lang="en-US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796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Het</a:t>
            </a:r>
            <a:r>
              <a:rPr lang="nl-BE" baseline="0" dirty="0"/>
              <a:t> CUDA </a:t>
            </a:r>
            <a:r>
              <a:rPr lang="nl-BE" baseline="0" dirty="0" err="1"/>
              <a:t>programming</a:t>
            </a:r>
            <a:r>
              <a:rPr lang="nl-BE" baseline="0" dirty="0"/>
              <a:t> model gaat ervan uit dat alle </a:t>
            </a:r>
            <a:r>
              <a:rPr lang="nl-BE" baseline="0" dirty="0" err="1"/>
              <a:t>kernels</a:t>
            </a:r>
            <a:r>
              <a:rPr lang="nl-BE" baseline="0" dirty="0"/>
              <a:t> uitgevoerd worden op een fysiek apart apparaat als coprocessor die zijn opdracht krijgt van de host die het C-programma sequentieel </a:t>
            </a:r>
            <a:r>
              <a:rPr lang="nl-BE" baseline="0" dirty="0" err="1"/>
              <a:t>uitvoerd</a:t>
            </a:r>
            <a:r>
              <a:rPr lang="nl-BE" baseline="0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/>
              <a:t>Dit model gaat er ook van uit dat de host en het device </a:t>
            </a:r>
            <a:r>
              <a:rPr lang="nl-BE" baseline="0" dirty="0" err="1"/>
              <a:t>apparte</a:t>
            </a:r>
            <a:r>
              <a:rPr lang="nl-BE" baseline="0" dirty="0"/>
              <a:t> geheugens hebben.</a:t>
            </a:r>
            <a:endParaRPr lang="nl-BE" dirty="0"/>
          </a:p>
          <a:p>
            <a:endParaRPr lang="nl-BE" dirty="0"/>
          </a:p>
          <a:p>
            <a:r>
              <a:rPr lang="nl-BE" dirty="0"/>
              <a:t>De geschreven code die uitgevoerd wordt kan</a:t>
            </a:r>
            <a:r>
              <a:rPr lang="nl-BE" baseline="0" dirty="0"/>
              <a:t> dus opgedeeld worden in 3 delen:</a:t>
            </a:r>
          </a:p>
          <a:p>
            <a:pPr marL="228600" indent="-228600">
              <a:buFont typeface="+mj-lt"/>
              <a:buAutoNum type="arabicPeriod"/>
            </a:pPr>
            <a:r>
              <a:rPr lang="nl-BE" baseline="0" dirty="0"/>
              <a:t>Code die uitgevoerd wordt op de host (CPU)</a:t>
            </a:r>
          </a:p>
          <a:p>
            <a:pPr marL="228600" indent="-228600">
              <a:buFont typeface="+mj-lt"/>
              <a:buAutoNum type="arabicPeriod"/>
            </a:pPr>
            <a:r>
              <a:rPr lang="nl-BE" baseline="0" dirty="0"/>
              <a:t>Code die uitgevoerd wordt op het device (GPU)</a:t>
            </a:r>
          </a:p>
          <a:p>
            <a:pPr marL="228600" indent="-228600">
              <a:buFont typeface="+mj-lt"/>
              <a:buAutoNum type="arabicPeriod"/>
            </a:pPr>
            <a:r>
              <a:rPr lang="nl-BE" baseline="0" dirty="0"/>
              <a:t>Code die data verplaatst tussen host en device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6933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nl-BE" dirty="0"/>
              <a:t>De </a:t>
            </a:r>
            <a:r>
              <a:rPr lang="nl-BE" dirty="0" err="1"/>
              <a:t>cuda</a:t>
            </a:r>
            <a:r>
              <a:rPr lang="nl-BE" dirty="0"/>
              <a:t> workflow kan dus ook opgedeeld worden in 4 stappen die altijd terug komen:</a:t>
            </a:r>
          </a:p>
          <a:p>
            <a:pPr marL="228600" indent="-228600">
              <a:buFont typeface="+mj-lt"/>
              <a:buAutoNum type="arabicPeriod"/>
            </a:pPr>
            <a:r>
              <a:rPr lang="nl-BE" dirty="0"/>
              <a:t>Data</a:t>
            </a:r>
            <a:r>
              <a:rPr lang="nl-BE" baseline="0" dirty="0"/>
              <a:t> kopiëren van het hoofd-geheugen naar het GPU geheugen.</a:t>
            </a:r>
          </a:p>
          <a:p>
            <a:pPr marL="228600" indent="-228600">
              <a:buFont typeface="+mj-lt"/>
              <a:buAutoNum type="arabicPeriod"/>
            </a:pPr>
            <a:r>
              <a:rPr lang="nl-BE" baseline="0" dirty="0"/>
              <a:t>Host (CPU) geeft de </a:t>
            </a:r>
            <a:r>
              <a:rPr lang="nl-BE" baseline="0" dirty="0" err="1"/>
              <a:t>kernel</a:t>
            </a:r>
            <a:r>
              <a:rPr lang="nl-BE" baseline="0" dirty="0"/>
              <a:t> door aan de GPU.</a:t>
            </a:r>
          </a:p>
          <a:p>
            <a:pPr marL="228600" indent="-228600">
              <a:buFont typeface="+mj-lt"/>
              <a:buAutoNum type="arabicPeriod"/>
            </a:pPr>
            <a:r>
              <a:rPr lang="nl-BE" baseline="0" dirty="0"/>
              <a:t>GPU voert alle </a:t>
            </a:r>
            <a:r>
              <a:rPr lang="nl-BE" baseline="0" dirty="0" err="1"/>
              <a:t>kernels</a:t>
            </a:r>
            <a:r>
              <a:rPr lang="nl-BE" baseline="0" dirty="0"/>
              <a:t> parallel uit.</a:t>
            </a:r>
          </a:p>
          <a:p>
            <a:pPr marL="228600" indent="-228600">
              <a:buFont typeface="+mj-lt"/>
              <a:buAutoNum type="arabicPeriod"/>
            </a:pPr>
            <a:r>
              <a:rPr lang="nl-BE" baseline="0" dirty="0"/>
              <a:t>Het resultaat van het GPU geheugen terug naar het hoofdgeheugen kopiëren.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169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dirty="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 descr="KULEUVEN_GENT-RECHTS_LOGO_-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48517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dirty="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3ED8-6938-4FF5-A0BB-3C0E75D6EB6C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dirty="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2A81-9732-4017-BE96-413382A4454F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9F0B-80F5-4213-ABB1-B4AA8F6AF957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BBDC-5245-4725-8932-16465463E138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B75D-943B-4E5A-9E7A-830F6AA48F7E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A4-9BE4-460D-B086-064981F2DA37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B9E873ED-5BD2-42D2-88DC-DD19CC7FEEF1}" type="datetime1">
              <a:rPr lang="nl-BE" smtClean="0"/>
              <a:t>10/02/2020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BD20-A0E5-4442-89C8-E8130D80D40F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dirty="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BB06-5F19-408B-8CBD-C3BB54C8F3CE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6792-E67C-44BF-89E1-EBC546A4E58A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964A-58A8-4C73-8368-DBDF517E7EFC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E3FC-7C62-4B02-8276-C00372C5C71C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BD1-9A55-4D24-8127-36B389CC0E51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7C5F7A2-0FEB-4F5C-AE8D-98142CD5E091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46F73B-A3D9-4F9D-97A3-34E40F8AF258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39EA6A8-92D9-4428-AB91-F7644F77EE48}" type="datetime1">
              <a:rPr lang="nl-BE" smtClean="0"/>
              <a:t>10/02/2020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Labo geavanceerde computerarchitectuur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CUDA </a:t>
            </a:r>
            <a:r>
              <a:rPr lang="nl-BE" dirty="0" err="1"/>
              <a:t>programming</a:t>
            </a:r>
            <a:endParaRPr lang="nl-BE" dirty="0"/>
          </a:p>
          <a:p>
            <a:r>
              <a:rPr lang="nl-BE" dirty="0"/>
              <a:t>Stijn </a:t>
            </a:r>
            <a:r>
              <a:rPr lang="nl-BE" dirty="0" err="1"/>
              <a:t>Crul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Host en device</a:t>
            </a:r>
            <a:endParaRPr lang="en-US" dirty="0"/>
          </a:p>
        </p:txBody>
      </p:sp>
      <p:pic>
        <p:nvPicPr>
          <p:cNvPr id="6146" name="Picture 2" descr="C:\Users\Stijn\Downloads\host - devic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5"/>
          <a:stretch/>
        </p:blipFill>
        <p:spPr bwMode="auto">
          <a:xfrm>
            <a:off x="1907704" y="1340768"/>
            <a:ext cx="4326235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094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CUDA processing flow</a:t>
            </a:r>
            <a:endParaRPr lang="en-US" dirty="0"/>
          </a:p>
        </p:txBody>
      </p:sp>
      <p:pic>
        <p:nvPicPr>
          <p:cNvPr id="5122" name="Picture 2" descr="C:\Users\Stijn\Downloads\CUDA_processing_flow_(En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99984"/>
            <a:ext cx="4624724" cy="447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258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</a:t>
            </a:r>
            <a:r>
              <a:rPr lang="nl-BE" dirty="0" err="1"/>
              <a:t>kernel</a:t>
            </a:r>
            <a:r>
              <a:rPr lang="nl-BE" dirty="0"/>
              <a:t> creëren &amp; aanroepen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70948" y="1349999"/>
            <a:ext cx="6120232" cy="494825"/>
          </a:xfrm>
        </p:spPr>
        <p:txBody>
          <a:bodyPr/>
          <a:lstStyle/>
          <a:p>
            <a:r>
              <a:rPr lang="nl-BE" dirty="0"/>
              <a:t>Syntax  declaratie van een </a:t>
            </a:r>
            <a:r>
              <a:rPr lang="nl-BE" dirty="0" err="1"/>
              <a:t>kernel</a:t>
            </a:r>
            <a:endParaRPr lang="nl-B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786502" y="1844824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kernel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){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nl-BE" b="1" dirty="0">
                <a:solidFill>
                  <a:srgbClr val="000080"/>
                </a:solidFill>
                <a:latin typeface="Courier New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//your code</a:t>
            </a:r>
            <a:endParaRPr lang="en-US" b="1" dirty="0">
              <a:solidFill>
                <a:srgbClr val="00008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6" name="Tijdelijke aanduiding voor inhoud 3"/>
          <p:cNvSpPr txBox="1">
            <a:spLocks/>
          </p:cNvSpPr>
          <p:nvPr/>
        </p:nvSpPr>
        <p:spPr>
          <a:xfrm>
            <a:off x="570948" y="3313691"/>
            <a:ext cx="6120232" cy="494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Syntax oproepen van een </a:t>
            </a:r>
            <a:r>
              <a:rPr lang="nl-BE" dirty="0" err="1"/>
              <a:t>kernel</a:t>
            </a:r>
            <a:r>
              <a:rPr lang="nl-BE" dirty="0"/>
              <a:t> met:</a:t>
            </a:r>
          </a:p>
          <a:p>
            <a:pPr lvl="1"/>
            <a:r>
              <a:rPr lang="nl-BE" dirty="0" err="1"/>
              <a:t>nBlocks</a:t>
            </a:r>
            <a:r>
              <a:rPr lang="nl-BE" dirty="0"/>
              <a:t>: Het aantal </a:t>
            </a:r>
            <a:r>
              <a:rPr lang="nl-BE" dirty="0" err="1"/>
              <a:t>blocks</a:t>
            </a:r>
            <a:endParaRPr lang="nl-BE" dirty="0"/>
          </a:p>
          <a:p>
            <a:pPr lvl="1"/>
            <a:r>
              <a:rPr lang="nl-BE" dirty="0" err="1"/>
              <a:t>blockSize</a:t>
            </a:r>
            <a:r>
              <a:rPr lang="nl-BE" dirty="0"/>
              <a:t>: aantal </a:t>
            </a:r>
            <a:r>
              <a:rPr lang="nl-BE" dirty="0" err="1"/>
              <a:t>threads</a:t>
            </a:r>
            <a:r>
              <a:rPr lang="nl-BE" dirty="0"/>
              <a:t> per block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786502" y="4725144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kernel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&lt;&lt;&lt;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nBlocks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blockSize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a_dev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b_dev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523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Optellen van arrays</a:t>
            </a:r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Sequentieel optellen van arrays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79367" y="1925242"/>
            <a:ext cx="6696296" cy="3087113"/>
          </a:xfrm>
          <a:ln w="28575">
            <a:solidFill>
              <a:srgbClr val="116E8A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Courier New"/>
              </a:rPr>
              <a:t>#define ARRAYSIZE 16 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add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){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/>
              </a:rPr>
              <a:t>	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/>
              </a:rPr>
              <a:t>	for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ARRAYSIZE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++){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	out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	}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432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Concurrent op de GPU: voorbereiding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5416" y="1628800"/>
            <a:ext cx="8334000" cy="4032448"/>
          </a:xfrm>
        </p:spPr>
        <p:txBody>
          <a:bodyPr/>
          <a:lstStyle/>
          <a:p>
            <a:r>
              <a:rPr lang="nl-BE" sz="2800" dirty="0"/>
              <a:t>Voor het programmeren begint:</a:t>
            </a:r>
          </a:p>
          <a:p>
            <a:pPr lvl="1"/>
            <a:r>
              <a:rPr lang="nl-BE" sz="2800" dirty="0"/>
              <a:t>Bepaal </a:t>
            </a:r>
            <a:r>
              <a:rPr lang="nl-BE" sz="2800" dirty="0" err="1"/>
              <a:t>blockSize</a:t>
            </a:r>
            <a:r>
              <a:rPr lang="nl-BE" sz="2800" dirty="0"/>
              <a:t> en </a:t>
            </a:r>
            <a:r>
              <a:rPr lang="nl-BE" sz="2800" dirty="0" err="1"/>
              <a:t>nBlocks</a:t>
            </a:r>
            <a:r>
              <a:rPr lang="nl-BE" sz="2800" dirty="0"/>
              <a:t> (aantal </a:t>
            </a:r>
            <a:r>
              <a:rPr lang="nl-BE" sz="2800" dirty="0" err="1"/>
              <a:t>threads</a:t>
            </a:r>
            <a:r>
              <a:rPr lang="nl-BE" sz="2800" dirty="0"/>
              <a:t> per block en het aantal </a:t>
            </a:r>
            <a:r>
              <a:rPr lang="nl-BE" sz="2800" dirty="0" err="1"/>
              <a:t>blocks</a:t>
            </a:r>
            <a:r>
              <a:rPr lang="nl-BE" sz="2800" dirty="0"/>
              <a:t>)</a:t>
            </a:r>
          </a:p>
          <a:p>
            <a:pPr lvl="1"/>
            <a:r>
              <a:rPr lang="nl-BE" sz="2800" dirty="0"/>
              <a:t>Nodige variabelen declareren</a:t>
            </a:r>
          </a:p>
          <a:p>
            <a:pPr lvl="1"/>
            <a:r>
              <a:rPr lang="nl-BE" sz="2800" dirty="0"/>
              <a:t>Geheugen toewijzen</a:t>
            </a:r>
          </a:p>
          <a:p>
            <a:pPr lvl="2"/>
            <a:r>
              <a:rPr lang="nl-BE" sz="2800" dirty="0"/>
              <a:t>Host en device: </a:t>
            </a:r>
            <a:r>
              <a:rPr lang="nl-BE" sz="2800" dirty="0" err="1"/>
              <a:t>malloc</a:t>
            </a:r>
            <a:r>
              <a:rPr lang="nl-BE" sz="2800" dirty="0"/>
              <a:t> &amp; </a:t>
            </a:r>
            <a:r>
              <a:rPr lang="nl-BE" sz="2800" dirty="0" err="1"/>
              <a:t>cudaMalloc</a:t>
            </a:r>
            <a:endParaRPr lang="nl-BE" sz="2800" dirty="0"/>
          </a:p>
          <a:p>
            <a:pPr lvl="1"/>
            <a:r>
              <a:rPr lang="nl-BE" sz="2800" dirty="0"/>
              <a:t>Geheugen vrij maken (op einde van het programma). </a:t>
            </a:r>
            <a:r>
              <a:rPr lang="nl-BE" sz="2800" i="1" u="sng" dirty="0"/>
              <a:t>Heel belangrijk!</a:t>
            </a:r>
          </a:p>
          <a:p>
            <a:pPr lvl="1"/>
            <a:endParaRPr lang="en-US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036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Concurrent op de GPU: voorbereiding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481530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</a:rPr>
              <a:t>//BLOCKSIZE </a:t>
            </a:r>
            <a:r>
              <a:rPr lang="en-US" sz="1200" dirty="0" err="1">
                <a:solidFill>
                  <a:srgbClr val="008000"/>
                </a:solidFill>
                <a:latin typeface="Courier New"/>
              </a:rPr>
              <a:t>en</a:t>
            </a:r>
            <a:r>
              <a:rPr lang="en-US" sz="12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/>
              </a:rPr>
              <a:t>nBlocks</a:t>
            </a:r>
            <a:r>
              <a:rPr lang="en-US" sz="1200" dirty="0">
                <a:solidFill>
                  <a:srgbClr val="008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04000"/>
                </a:solidFill>
                <a:latin typeface="Courier New"/>
              </a:rPr>
              <a:t>#define BLOCKSIZE = 4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nBlocks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ARRAYSIZE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BLOCKSIZE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ARRAYSIZE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BLOCKSIZE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?</a:t>
            </a:r>
            <a:r>
              <a:rPr lang="en-US" sz="12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2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sz="1200" dirty="0">
              <a:solidFill>
                <a:srgbClr val="008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</a:rPr>
              <a:t>//declare variables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a_host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b_host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out_host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a_dev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b_dev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out_dev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</a:rPr>
              <a:t>//allocate arrays on host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a_host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*)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malloc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ARRAYSIZE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));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b_host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*)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malloc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ARRAYSIZE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));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out_host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*)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malloc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ARRAYSIZE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));;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</a:rPr>
              <a:t>//allocate arrays on device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((</a:t>
            </a:r>
            <a:r>
              <a:rPr lang="en-US" sz="1200" dirty="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**)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a_dev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ARRAYSIZE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));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((</a:t>
            </a:r>
            <a:r>
              <a:rPr lang="en-US" sz="1200" dirty="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**)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b_dev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ARRAYSIZE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));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((</a:t>
            </a:r>
            <a:r>
              <a:rPr lang="en-US" sz="1200" dirty="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**)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out_dev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ARRAYSIZE 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));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</a:rPr>
              <a:t>//rest of program (Other 4 steps go here)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</a:rPr>
              <a:t>//end of  program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</a:rPr>
              <a:t>//cleanup: VERY IMPORTANT!!!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free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a_host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free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b_host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free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out_host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a_dev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b_dev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out_dev</a:t>
            </a:r>
            <a:r>
              <a:rPr lang="en-US" sz="1200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latin typeface="Courier New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241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Concurrent op de GPU: Stap 1 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710849"/>
          </a:xfrm>
        </p:spPr>
        <p:txBody>
          <a:bodyPr/>
          <a:lstStyle/>
          <a:p>
            <a:r>
              <a:rPr lang="nl-BE" dirty="0"/>
              <a:t>Stap 1: data kopiëren naar het GPU-geheugen.</a:t>
            </a:r>
          </a:p>
          <a:p>
            <a:pPr marL="359637" lvl="1" indent="0">
              <a:buNone/>
            </a:pP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568749" y="2420888"/>
            <a:ext cx="77668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/>
              </a:rPr>
              <a:t>//Step 1: Copy data to GPU memory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a_dev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a_host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ARRAYSIZE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b_dev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b_host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ARRAYSIZE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out_dev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out_host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ARRAYSIZE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0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Concurrent op de GPU: Stap 2 &amp; 3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633693" y="1349998"/>
            <a:ext cx="7704408" cy="566833"/>
          </a:xfrm>
        </p:spPr>
        <p:txBody>
          <a:bodyPr/>
          <a:lstStyle/>
          <a:p>
            <a:r>
              <a:rPr lang="nl-BE" dirty="0"/>
              <a:t>Stap 2 &amp; 3: Host (CPU) geeft de </a:t>
            </a:r>
            <a:r>
              <a:rPr lang="nl-BE" dirty="0" err="1"/>
              <a:t>kernel</a:t>
            </a:r>
            <a:r>
              <a:rPr lang="nl-BE" dirty="0"/>
              <a:t> door aan de GPU en voert deze parallel uit</a:t>
            </a:r>
          </a:p>
          <a:p>
            <a:pPr marL="0" indent="0">
              <a:buNone/>
            </a:pPr>
            <a:endParaRPr lang="nl-BE" dirty="0"/>
          </a:p>
          <a:p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602462" y="2296031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add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&lt;&lt;&lt;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nBlocks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BLOCKSIZE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a_dev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b_dev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out_dev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dirty="0"/>
          </a:p>
        </p:txBody>
      </p:sp>
      <p:sp>
        <p:nvSpPr>
          <p:cNvPr id="6" name="Tijdelijke aanduiding voor inhoud 3"/>
          <p:cNvSpPr txBox="1">
            <a:spLocks/>
          </p:cNvSpPr>
          <p:nvPr/>
        </p:nvSpPr>
        <p:spPr>
          <a:xfrm>
            <a:off x="602462" y="2924944"/>
            <a:ext cx="7704408" cy="5668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Met als </a:t>
            </a:r>
            <a:r>
              <a:rPr lang="nl-BE" dirty="0" err="1"/>
              <a:t>kernel</a:t>
            </a:r>
            <a:r>
              <a:rPr lang="nl-BE" dirty="0"/>
              <a:t>:</a:t>
            </a:r>
          </a:p>
          <a:p>
            <a:pPr marL="0" indent="0">
              <a:buFont typeface="Arial" pitchFamily="34" charset="0"/>
              <a:buNone/>
            </a:pPr>
            <a:endParaRPr lang="nl-BE" dirty="0"/>
          </a:p>
          <a:p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602462" y="3717032"/>
            <a:ext cx="75873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add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b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){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blockIdx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blockDim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threadIdx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ARRAYSIZE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){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		out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idx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idx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idx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9031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Concurrent op de GPU: Stap 4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926873"/>
          </a:xfrm>
        </p:spPr>
        <p:txBody>
          <a:bodyPr/>
          <a:lstStyle/>
          <a:p>
            <a:r>
              <a:rPr lang="nl-BE" dirty="0"/>
              <a:t>Stap 4: Het resultaat van het GPU geheugen terug naar het hoofdgeheugen kopiëren. </a:t>
            </a:r>
          </a:p>
          <a:p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540000" y="2636912"/>
            <a:ext cx="8064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/>
              </a:rPr>
              <a:t>//Step 4: Retrieve result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a_host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a_dev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ARRAYSIZE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	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b_host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b_dev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ARRAYSIZE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	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out_host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out_dev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ARRAYSIZE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sizeof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	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dirty="0">
              <a:solidFill>
                <a:srgbClr val="000000"/>
              </a:solidFill>
              <a:effectLst/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903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Waarom CUDA?</a:t>
            </a:r>
          </a:p>
          <a:p>
            <a:r>
              <a:rPr lang="nl-BE" dirty="0"/>
              <a:t>CPU </a:t>
            </a:r>
            <a:r>
              <a:rPr lang="nl-BE" dirty="0" err="1"/>
              <a:t>vs</a:t>
            </a:r>
            <a:r>
              <a:rPr lang="nl-BE" dirty="0"/>
              <a:t> GPU</a:t>
            </a:r>
          </a:p>
          <a:p>
            <a:r>
              <a:rPr lang="nl-BE" dirty="0"/>
              <a:t>CUDA structuur</a:t>
            </a:r>
          </a:p>
          <a:p>
            <a:pPr lvl="1"/>
            <a:r>
              <a:rPr lang="nl-BE" dirty="0" err="1"/>
              <a:t>Grid</a:t>
            </a:r>
            <a:r>
              <a:rPr lang="nl-BE" dirty="0"/>
              <a:t>, </a:t>
            </a:r>
            <a:r>
              <a:rPr lang="nl-BE" dirty="0" err="1"/>
              <a:t>blocks</a:t>
            </a:r>
            <a:r>
              <a:rPr lang="nl-BE" dirty="0"/>
              <a:t> en </a:t>
            </a:r>
            <a:r>
              <a:rPr lang="nl-BE" dirty="0" err="1"/>
              <a:t>threads</a:t>
            </a:r>
            <a:endParaRPr lang="nl-BE" dirty="0"/>
          </a:p>
          <a:p>
            <a:pPr lvl="1"/>
            <a:r>
              <a:rPr lang="nl-BE" dirty="0"/>
              <a:t>Host en device</a:t>
            </a:r>
          </a:p>
          <a:p>
            <a:r>
              <a:rPr lang="nl-BE" dirty="0"/>
              <a:t>CUDA processing flow</a:t>
            </a:r>
          </a:p>
          <a:p>
            <a:r>
              <a:rPr lang="nl-BE" dirty="0" err="1"/>
              <a:t>Kernel</a:t>
            </a:r>
            <a:r>
              <a:rPr lang="nl-BE" dirty="0"/>
              <a:t> creëren en aanroepen</a:t>
            </a:r>
          </a:p>
          <a:p>
            <a:r>
              <a:rPr lang="nl-BE" dirty="0"/>
              <a:t>Voorbeeld: optellen van arrays</a:t>
            </a:r>
          </a:p>
          <a:p>
            <a:pPr lvl="1"/>
            <a:r>
              <a:rPr lang="nl-BE" dirty="0"/>
              <a:t>Sequentieel</a:t>
            </a:r>
          </a:p>
          <a:p>
            <a:pPr lvl="1"/>
            <a:r>
              <a:rPr lang="nl-BE"/>
              <a:t>Concurrent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Opgaven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Opgave</a:t>
            </a:r>
            <a:r>
              <a:rPr lang="en-US" dirty="0"/>
              <a:t> 1 &amp; 2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926873"/>
          </a:xfrm>
        </p:spPr>
        <p:txBody>
          <a:bodyPr/>
          <a:lstStyle/>
          <a:p>
            <a:r>
              <a:rPr lang="nl-BE" sz="1800" dirty="0"/>
              <a:t>1) Onderzoek de invloed van </a:t>
            </a:r>
            <a:r>
              <a:rPr lang="nl-BE" sz="1800" dirty="0" err="1"/>
              <a:t>blocksize</a:t>
            </a:r>
            <a:r>
              <a:rPr lang="nl-BE" sz="1800" dirty="0"/>
              <a:t> en </a:t>
            </a:r>
            <a:r>
              <a:rPr lang="nl-BE" sz="1800" dirty="0" err="1"/>
              <a:t>memcopy</a:t>
            </a:r>
            <a:r>
              <a:rPr lang="nl-BE" sz="1800" dirty="0"/>
              <a:t>. Wees kritisch en trek relevante conclusies uit de meetresultaten!</a:t>
            </a:r>
          </a:p>
          <a:p>
            <a:r>
              <a:rPr lang="nl-BE" sz="1800" dirty="0"/>
              <a:t>1) Schrijf een kernel die de volgorde van de elementen in een array omkeert</a:t>
            </a:r>
          </a:p>
          <a:p>
            <a:r>
              <a:rPr lang="nl-BE" sz="1800" dirty="0"/>
              <a:t>2) Schrijf een kernel die een grayscale maakt van een </a:t>
            </a:r>
            <a:r>
              <a:rPr lang="nl-BE" sz="1800" dirty="0" err="1"/>
              <a:t>png</a:t>
            </a:r>
            <a:r>
              <a:rPr lang="nl-BE" sz="1800" dirty="0"/>
              <a:t>-afbeelding</a:t>
            </a:r>
          </a:p>
          <a:p>
            <a:r>
              <a:rPr lang="nl-BE" sz="1800" dirty="0"/>
              <a:t>2) Schrijf een </a:t>
            </a:r>
            <a:r>
              <a:rPr lang="nl-BE" sz="1800" dirty="0" err="1"/>
              <a:t>kernel</a:t>
            </a:r>
            <a:r>
              <a:rPr lang="nl-BE" sz="1800" dirty="0"/>
              <a:t> die een </a:t>
            </a:r>
            <a:r>
              <a:rPr lang="nl-BE" sz="1800" dirty="0" err="1"/>
              <a:t>edge</a:t>
            </a:r>
            <a:r>
              <a:rPr lang="nl-BE" sz="1800" dirty="0"/>
              <a:t> </a:t>
            </a:r>
            <a:r>
              <a:rPr lang="nl-BE" sz="1800" dirty="0" err="1"/>
              <a:t>detection</a:t>
            </a:r>
            <a:r>
              <a:rPr lang="nl-BE" sz="1800" dirty="0"/>
              <a:t> uitvoert op een </a:t>
            </a:r>
            <a:r>
              <a:rPr lang="nl-BE" sz="1800" dirty="0" err="1"/>
              <a:t>png</a:t>
            </a:r>
            <a:r>
              <a:rPr lang="nl-BE" sz="1800" dirty="0"/>
              <a:t>-afbeelding</a:t>
            </a:r>
          </a:p>
          <a:p>
            <a:pPr lvl="1"/>
            <a:r>
              <a:rPr lang="nl-BE" sz="1800" dirty="0"/>
              <a:t>Laat de CPU dezelfde taak uitvoeren</a:t>
            </a:r>
          </a:p>
          <a:p>
            <a:pPr lvl="1"/>
            <a:r>
              <a:rPr lang="nl-BE" sz="1800" dirty="0"/>
              <a:t>Voer volgende benchmarks uit voor alle opgaves!</a:t>
            </a:r>
          </a:p>
          <a:p>
            <a:pPr lvl="2"/>
            <a:r>
              <a:rPr lang="nl-BE" sz="1800" dirty="0"/>
              <a:t>Meet de tijd om instructies uit te voeren op de CPU</a:t>
            </a:r>
          </a:p>
          <a:p>
            <a:pPr lvl="2"/>
            <a:r>
              <a:rPr lang="nl-BE" sz="1800" dirty="0"/>
              <a:t>Meet de tijd om instructies uit te voeren op de GPU</a:t>
            </a:r>
          </a:p>
          <a:p>
            <a:pPr lvl="3"/>
            <a:r>
              <a:rPr lang="nl-BE" sz="1800" dirty="0"/>
              <a:t>Met het verplaatsen van data tussen geheugens</a:t>
            </a:r>
          </a:p>
          <a:p>
            <a:pPr lvl="3"/>
            <a:r>
              <a:rPr lang="nl-BE" sz="1800" dirty="0"/>
              <a:t>Zonder het verplaatsen van data tussen geheugens</a:t>
            </a:r>
          </a:p>
          <a:p>
            <a:pPr lvl="3"/>
            <a:r>
              <a:rPr lang="nl-BE" sz="1800" dirty="0"/>
              <a:t>Doe dit voor verschillende </a:t>
            </a:r>
            <a:r>
              <a:rPr lang="nl-BE" sz="1800" dirty="0" err="1"/>
              <a:t>blocksizes</a:t>
            </a:r>
            <a:r>
              <a:rPr lang="nl-BE" sz="1800" dirty="0"/>
              <a:t> en </a:t>
            </a:r>
            <a:r>
              <a:rPr lang="nl-BE" sz="1800" dirty="0" err="1"/>
              <a:t>loadsizes</a:t>
            </a:r>
            <a:endParaRPr lang="nl-B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33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CUDA?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CUDA = </a:t>
            </a:r>
            <a:r>
              <a:rPr lang="nl-BE" dirty="0" err="1"/>
              <a:t>Compute</a:t>
            </a:r>
            <a:r>
              <a:rPr lang="nl-BE" dirty="0"/>
              <a:t> </a:t>
            </a:r>
            <a:r>
              <a:rPr lang="nl-BE" dirty="0" err="1"/>
              <a:t>Unified</a:t>
            </a:r>
            <a:r>
              <a:rPr lang="nl-BE" dirty="0"/>
              <a:t> Device Architecture</a:t>
            </a:r>
          </a:p>
          <a:p>
            <a:r>
              <a:rPr lang="nl-BE" dirty="0"/>
              <a:t>Kernideeën: </a:t>
            </a:r>
          </a:p>
          <a:p>
            <a:pPr lvl="1"/>
            <a:r>
              <a:rPr lang="nl-BE" b="1" dirty="0"/>
              <a:t>Parallel computing</a:t>
            </a:r>
          </a:p>
          <a:p>
            <a:pPr lvl="1"/>
            <a:r>
              <a:rPr lang="nl-BE" dirty="0"/>
              <a:t>Honderden </a:t>
            </a:r>
            <a:r>
              <a:rPr lang="nl-BE" dirty="0" err="1"/>
              <a:t>cores</a:t>
            </a:r>
            <a:endParaRPr lang="nl-BE" dirty="0"/>
          </a:p>
          <a:p>
            <a:pPr lvl="2"/>
            <a:r>
              <a:rPr lang="nl-BE" dirty="0"/>
              <a:t>Duizenden </a:t>
            </a:r>
            <a:r>
              <a:rPr lang="nl-BE" dirty="0" err="1"/>
              <a:t>threads</a:t>
            </a:r>
            <a:endParaRPr lang="en-US" dirty="0"/>
          </a:p>
          <a:p>
            <a:pPr lvl="1"/>
            <a:r>
              <a:rPr lang="nl-BE" dirty="0"/>
              <a:t>Goedkoop</a:t>
            </a:r>
          </a:p>
          <a:p>
            <a:pPr lvl="1"/>
            <a:r>
              <a:rPr lang="nl-BE" dirty="0"/>
              <a:t>Hoge beschikbaarheid</a:t>
            </a:r>
          </a:p>
          <a:p>
            <a:pPr lvl="1"/>
            <a:r>
              <a:rPr lang="nl-BE" dirty="0"/>
              <a:t>Programmeerbaar</a:t>
            </a:r>
          </a:p>
        </p:txBody>
      </p:sp>
      <p:pic>
        <p:nvPicPr>
          <p:cNvPr id="1026" name="Picture 2" descr="C:\Users\Stijn\Downloads\NVIDIA-CU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05806"/>
            <a:ext cx="2701392" cy="16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979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CPU </a:t>
            </a:r>
            <a:r>
              <a:rPr lang="nl-BE" dirty="0" err="1"/>
              <a:t>vs</a:t>
            </a:r>
            <a:r>
              <a:rPr lang="nl-BE" dirty="0"/>
              <a:t> GPU</a:t>
            </a:r>
            <a:endParaRPr lang="en-US" dirty="0"/>
          </a:p>
        </p:txBody>
      </p:sp>
      <p:pic>
        <p:nvPicPr>
          <p:cNvPr id="3074" name="Picture 2" descr="C:\Users\Stijn\Downloads\cpu-vs-gp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65" y="1340768"/>
            <a:ext cx="6264696" cy="44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68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CUDA architectuur</a:t>
            </a:r>
            <a:endParaRPr lang="en-US" dirty="0"/>
          </a:p>
        </p:txBody>
      </p:sp>
      <p:pic>
        <p:nvPicPr>
          <p:cNvPr id="2050" name="Picture 2" descr="C:\Users\Stijn\Downloads\Cpu-gp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0" y="1987363"/>
            <a:ext cx="7934300" cy="299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4506926" y="3212976"/>
            <a:ext cx="431600" cy="422817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vs</a:t>
            </a:r>
            <a:endParaRPr lang="nl-BE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604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CUDA architectuur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9" t="21222" r="54185" b="21607"/>
          <a:stretch/>
        </p:blipFill>
        <p:spPr bwMode="auto">
          <a:xfrm>
            <a:off x="540000" y="1700808"/>
            <a:ext cx="509676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012160" y="1628800"/>
            <a:ext cx="2592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All</a:t>
            </a:r>
            <a:r>
              <a:rPr lang="nl-BE" dirty="0"/>
              <a:t> CUDA-</a:t>
            </a:r>
            <a:r>
              <a:rPr lang="nl-BE" dirty="0" err="1"/>
              <a:t>cores</a:t>
            </a:r>
            <a:r>
              <a:rPr lang="nl-BE" dirty="0"/>
              <a:t> on a GPU</a:t>
            </a:r>
            <a:r>
              <a:rPr lang="en-US" dirty="0"/>
              <a:t> are spread among </a:t>
            </a:r>
            <a:r>
              <a:rPr lang="en-US" b="1" dirty="0"/>
              <a:t>Streaming Multiprocessors (SM)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Nvidia GTX 950 </a:t>
            </a:r>
            <a:r>
              <a:rPr lang="nl-BE" dirty="0" err="1"/>
              <a:t>consists</a:t>
            </a:r>
            <a:r>
              <a:rPr lang="nl-BE" dirty="0"/>
              <a:t> out of 6 SM </a:t>
            </a:r>
            <a:r>
              <a:rPr lang="nl-BE" dirty="0" err="1"/>
              <a:t>for</a:t>
            </a:r>
            <a:r>
              <a:rPr lang="nl-BE" dirty="0"/>
              <a:t> 768 CUDA-</a:t>
            </a:r>
            <a:r>
              <a:rPr lang="nl-BE" dirty="0" err="1"/>
              <a:t>cores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768 / 6 = 128 CUDA-</a:t>
            </a:r>
            <a:r>
              <a:rPr lang="nl-BE" dirty="0" err="1"/>
              <a:t>cores</a:t>
            </a:r>
            <a:r>
              <a:rPr lang="nl-BE" dirty="0"/>
              <a:t> per 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64 </a:t>
            </a:r>
            <a:r>
              <a:rPr lang="nl-BE" dirty="0" err="1"/>
              <a:t>warps</a:t>
            </a:r>
            <a:r>
              <a:rPr lang="nl-BE" dirty="0"/>
              <a:t> / SM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1619672" y="5733256"/>
            <a:ext cx="3118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GPU </a:t>
            </a:r>
            <a:r>
              <a:rPr lang="en-US" sz="1200" dirty="0"/>
              <a:t>divided</a:t>
            </a:r>
            <a:r>
              <a:rPr lang="nl-BE" sz="1200" dirty="0"/>
              <a:t> </a:t>
            </a:r>
            <a:r>
              <a:rPr lang="nl-BE" sz="1200" dirty="0" err="1"/>
              <a:t>into</a:t>
            </a:r>
            <a:r>
              <a:rPr lang="nl-BE" sz="1200" dirty="0"/>
              <a:t> Streaming multiprocessor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147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CUDA architectuur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3815976" cy="4428000"/>
          </a:xfrm>
        </p:spPr>
        <p:txBody>
          <a:bodyPr/>
          <a:lstStyle/>
          <a:p>
            <a:r>
              <a:rPr lang="nl-BE" dirty="0"/>
              <a:t>SIMT model = Single </a:t>
            </a:r>
            <a:r>
              <a:rPr lang="nl-BE" dirty="0" err="1"/>
              <a:t>Instruction</a:t>
            </a:r>
            <a:r>
              <a:rPr lang="nl-BE" dirty="0"/>
              <a:t> Multiple </a:t>
            </a:r>
            <a:r>
              <a:rPr lang="nl-BE" dirty="0" err="1"/>
              <a:t>Threads</a:t>
            </a:r>
            <a:endParaRPr lang="nl-BE" dirty="0"/>
          </a:p>
          <a:p>
            <a:pPr lvl="1"/>
            <a:r>
              <a:rPr lang="nl-BE" dirty="0"/>
              <a:t>A </a:t>
            </a:r>
            <a:r>
              <a:rPr lang="nl-BE" dirty="0" err="1"/>
              <a:t>warp</a:t>
            </a:r>
            <a:r>
              <a:rPr lang="nl-BE" dirty="0"/>
              <a:t> is a set </a:t>
            </a:r>
            <a:r>
              <a:rPr lang="nl-BE"/>
              <a:t>of parallel </a:t>
            </a:r>
            <a:r>
              <a:rPr lang="nl-BE" dirty="0" err="1"/>
              <a:t>threads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start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instruction</a:t>
            </a:r>
            <a:r>
              <a:rPr lang="nl-BE" dirty="0"/>
              <a:t> counter.</a:t>
            </a:r>
          </a:p>
          <a:p>
            <a:pPr lvl="1"/>
            <a:r>
              <a:rPr lang="nl-BE" dirty="0"/>
              <a:t>A </a:t>
            </a:r>
            <a:r>
              <a:rPr lang="nl-BE" dirty="0" err="1"/>
              <a:t>warp</a:t>
            </a:r>
            <a:r>
              <a:rPr lang="nl-BE" dirty="0"/>
              <a:t> </a:t>
            </a:r>
            <a:r>
              <a:rPr lang="nl-BE" dirty="0" err="1"/>
              <a:t>typically</a:t>
            </a:r>
            <a:r>
              <a:rPr lang="nl-BE" dirty="0"/>
              <a:t> </a:t>
            </a:r>
            <a:r>
              <a:rPr lang="nl-BE" dirty="0" err="1"/>
              <a:t>exists</a:t>
            </a:r>
            <a:r>
              <a:rPr lang="nl-BE" dirty="0"/>
              <a:t> out of 32 </a:t>
            </a:r>
            <a:r>
              <a:rPr lang="nl-BE" dirty="0" err="1"/>
              <a:t>threads</a:t>
            </a:r>
            <a:r>
              <a:rPr lang="nl-BE" dirty="0"/>
              <a:t> (</a:t>
            </a:r>
            <a:r>
              <a:rPr lang="nl-BE" dirty="0" err="1"/>
              <a:t>depends</a:t>
            </a:r>
            <a:r>
              <a:rPr lang="nl-BE" dirty="0"/>
              <a:t> on hardware).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042" b="91389" l="26745" r="49185">
                        <a14:foregroundMark x1="33775" y1="21458" x2="48752" y2="90486"/>
                        <a14:foregroundMark x1="49185" y1="21181" x2="33647" y2="91389"/>
                        <a14:foregroundMark x1="33979" y1="28958" x2="48828" y2="29097"/>
                        <a14:foregroundMark x1="34743" y1="27222" x2="34590" y2="89653"/>
                        <a14:foregroundMark x1="48217" y1="32847" x2="47911" y2="90278"/>
                        <a14:foregroundMark x1="41161" y1="31875" x2="41161" y2="89583"/>
                        <a14:foregroundMark x1="35278" y1="21875" x2="46510" y2="27708"/>
                        <a14:foregroundMark x1="37086" y1="28125" x2="46510" y2="21111"/>
                        <a14:foregroundMark x1="34641" y1="90694" x2="47962" y2="90139"/>
                        <a14:foregroundMark x1="26745" y1="48611" x2="32170" y2="6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83" t="18808" r="48628" b="7651"/>
          <a:stretch/>
        </p:blipFill>
        <p:spPr bwMode="auto">
          <a:xfrm>
            <a:off x="4632960" y="974920"/>
            <a:ext cx="4275502" cy="454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372200" y="5487799"/>
            <a:ext cx="1923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Streaming multiprocessor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99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, </a:t>
            </a:r>
            <a:r>
              <a:rPr lang="nl-BE" dirty="0" err="1"/>
              <a:t>blocks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threads</a:t>
            </a:r>
            <a:endParaRPr lang="en-US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879825"/>
              </p:ext>
            </p:extLst>
          </p:nvPr>
        </p:nvGraphicFramePr>
        <p:xfrm>
          <a:off x="374475" y="1628800"/>
          <a:ext cx="8334375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CUDA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Definitie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Equivalente GPU component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1" dirty="0" err="1"/>
                        <a:t>Kernel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Parallelle code die in de vorm van een functie op de GPU uitgevoerd wordt.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N/A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1" dirty="0"/>
                        <a:t>Thread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Eén</a:t>
                      </a:r>
                      <a:r>
                        <a:rPr lang="nl-BE" baseline="0" dirty="0"/>
                        <a:t> enkele </a:t>
                      </a:r>
                      <a:r>
                        <a:rPr lang="nl-BE" baseline="0" dirty="0" err="1"/>
                        <a:t>instance</a:t>
                      </a:r>
                      <a:r>
                        <a:rPr lang="nl-BE" baseline="0" dirty="0"/>
                        <a:t> van een </a:t>
                      </a:r>
                      <a:r>
                        <a:rPr lang="nl-BE" baseline="0" dirty="0" err="1"/>
                        <a:t>kernel</a:t>
                      </a:r>
                      <a:r>
                        <a:rPr lang="nl-BE" baseline="0" dirty="0"/>
                        <a:t>, uitgevoerd op de GPU.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GPU/CUDA processor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1" dirty="0"/>
                        <a:t>Block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Een</a:t>
                      </a:r>
                      <a:r>
                        <a:rPr lang="nl-BE" baseline="0" dirty="0"/>
                        <a:t> groep </a:t>
                      </a:r>
                      <a:r>
                        <a:rPr lang="nl-BE" baseline="0" dirty="0" err="1"/>
                        <a:t>threads</a:t>
                      </a:r>
                      <a:r>
                        <a:rPr lang="nl-BE" baseline="0" dirty="0"/>
                        <a:t> die toegewezen zijn tot een CUDA multiprocessor.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CUDA multiprocessor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1" dirty="0" err="1"/>
                        <a:t>Grid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De 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GPU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069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, </a:t>
            </a:r>
            <a:r>
              <a:rPr lang="nl-BE" dirty="0" err="1"/>
              <a:t>blocks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threads</a:t>
            </a:r>
            <a:endParaRPr lang="en-US" dirty="0"/>
          </a:p>
        </p:txBody>
      </p:sp>
      <p:pic>
        <p:nvPicPr>
          <p:cNvPr id="4098" name="Picture 2" descr="C:\Users\Stijn\Downloads\Block-threa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5" y="1196752"/>
            <a:ext cx="4088166" cy="51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6" name="Tijdelijke aanduiding voor inhoud 3"/>
          <p:cNvSpPr>
            <a:spLocks noGrp="1"/>
          </p:cNvSpPr>
          <p:nvPr>
            <p:ph idx="1"/>
          </p:nvPr>
        </p:nvSpPr>
        <p:spPr>
          <a:xfrm>
            <a:off x="4342603" y="1620000"/>
            <a:ext cx="4518024" cy="4428000"/>
          </a:xfrm>
        </p:spPr>
        <p:txBody>
          <a:bodyPr/>
          <a:lstStyle/>
          <a:p>
            <a:r>
              <a:rPr lang="nl-BE" dirty="0" err="1"/>
              <a:t>Kernel</a:t>
            </a:r>
            <a:r>
              <a:rPr lang="nl-BE" dirty="0"/>
              <a:t> beschikt over enkele ingebouwde variabelen:</a:t>
            </a:r>
          </a:p>
          <a:p>
            <a:pPr lvl="1"/>
            <a:r>
              <a:rPr lang="nl-BE" dirty="0" err="1"/>
              <a:t>blockIdx</a:t>
            </a:r>
            <a:r>
              <a:rPr lang="nl-BE" dirty="0"/>
              <a:t>: Index van block in het </a:t>
            </a:r>
            <a:r>
              <a:rPr lang="nl-BE" dirty="0" err="1"/>
              <a:t>grid</a:t>
            </a:r>
            <a:endParaRPr lang="nl-BE" dirty="0"/>
          </a:p>
          <a:p>
            <a:pPr lvl="1"/>
            <a:r>
              <a:rPr lang="nl-BE" dirty="0" err="1"/>
              <a:t>threadIdx</a:t>
            </a:r>
            <a:r>
              <a:rPr lang="nl-BE" dirty="0"/>
              <a:t>: Index van thread in het block</a:t>
            </a:r>
          </a:p>
          <a:p>
            <a:pPr lvl="1"/>
            <a:r>
              <a:rPr lang="nl-BE" dirty="0" err="1"/>
              <a:t>blockDim</a:t>
            </a:r>
            <a:r>
              <a:rPr lang="nl-BE" dirty="0"/>
              <a:t>: Het aantal </a:t>
            </a:r>
            <a:r>
              <a:rPr lang="nl-BE" dirty="0" err="1"/>
              <a:t>threads</a:t>
            </a:r>
            <a:r>
              <a:rPr lang="nl-BE" dirty="0"/>
              <a:t> in een block</a:t>
            </a:r>
          </a:p>
          <a:p>
            <a:r>
              <a:rPr lang="nl-BE" dirty="0"/>
              <a:t>Kunnen allemaal 		       3-dimensionaal zijn.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34289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34918</TotalTime>
  <Words>1443</Words>
  <Application>Microsoft Office PowerPoint</Application>
  <PresentationFormat>Diavoorstelling (4:3)</PresentationFormat>
  <Paragraphs>217</Paragraphs>
  <Slides>21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Corporate-KU Leuven-Liggend-Achtergrond Wit</vt:lpstr>
      <vt:lpstr>Corporate-KU Leuven-Liggend-Achtergrond Wit en Watermerk</vt:lpstr>
      <vt:lpstr>Labo geavanceerde computerarchitectuur</vt:lpstr>
      <vt:lpstr>Inhoud</vt:lpstr>
      <vt:lpstr>Waarom CUDA?</vt:lpstr>
      <vt:lpstr>CPU vs GPU</vt:lpstr>
      <vt:lpstr>CUDA architectuur</vt:lpstr>
      <vt:lpstr>CUDA architectuur</vt:lpstr>
      <vt:lpstr>CUDA architectuur</vt:lpstr>
      <vt:lpstr>Grid, blocks and threads</vt:lpstr>
      <vt:lpstr>Grid, blocks and threads</vt:lpstr>
      <vt:lpstr>Host en device</vt:lpstr>
      <vt:lpstr>CUDA processing flow</vt:lpstr>
      <vt:lpstr>Een kernel creëren &amp; aanroepen</vt:lpstr>
      <vt:lpstr>Voorbeeld</vt:lpstr>
      <vt:lpstr>Sequentieel optellen van arrays</vt:lpstr>
      <vt:lpstr>Concurrent op de GPU: voorbereiding</vt:lpstr>
      <vt:lpstr>Concurrent op de GPU: voorbereiding</vt:lpstr>
      <vt:lpstr>Concurrent op de GPU: Stap 1 </vt:lpstr>
      <vt:lpstr>Concurrent op de GPU: Stap 2 &amp; 3</vt:lpstr>
      <vt:lpstr>Concurrent op de GPU: Stap 4</vt:lpstr>
      <vt:lpstr>Opgaven</vt:lpstr>
      <vt:lpstr>Opgave 1 &amp; 2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Jona Cappelle</cp:lastModifiedBy>
  <cp:revision>100</cp:revision>
  <cp:lastPrinted>2016-02-11T09:28:32Z</cp:lastPrinted>
  <dcterms:created xsi:type="dcterms:W3CDTF">2012-07-10T07:57:57Z</dcterms:created>
  <dcterms:modified xsi:type="dcterms:W3CDTF">2020-02-10T13:34:13Z</dcterms:modified>
</cp:coreProperties>
</file>