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Doppio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259CAE-0215-4300-860F-952DDD9E4B86}">
  <a:tblStyle styleId="{ED259CAE-0215-4300-860F-952DDD9E4B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DoppioOne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b6a207e6e_15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b6a207e6e_15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b6a207e6e_15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b6a207e6e_15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b6a207e6e_1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b6a207e6e_1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b6a207e6e_18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b6a207e6e_18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b6a207e6e_15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b6a207e6e_15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b6a207e6e_15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b6a207e6e_15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b6a207e6e_15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b6a207e6e_15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b6a207e6e_15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b6a207e6e_15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b6a207e6e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b6a207e6e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b6a207e6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b6a207e6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b6a207e6e_15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b6a207e6e_15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b6a207e6e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b6a207e6e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b6a207e6e_15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b6a207e6e_15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b6a207e6e_18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b6a207e6e_18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b6a207e6e_15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b6a207e6e_15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b6a207e6e_15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b6a207e6e_15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b6a207e6e_15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ab6a207e6e_15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b6a207e6e_15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b6a207e6e_15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b6a207e6e_15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b6a207e6e_15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b6a207e6e_15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b6a207e6e_15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b6a207e6e_18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b6a207e6e_1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b6a207e6e_15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b6a207e6e_15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b6a207e6e_1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b6a207e6e_1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b6a207e6e_15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b6a207e6e_15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b6a207e6e_15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b6a207e6e_15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9173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金融</a:t>
            </a:r>
            <a:r>
              <a:rPr lang="zh-TW"/>
              <a:t> </a:t>
            </a:r>
            <a:r>
              <a:rPr lang="zh-TW"/>
              <a:t>期末專題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19581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第五組</a:t>
            </a:r>
            <a:endParaRPr sz="2400"/>
          </a:p>
        </p:txBody>
      </p:sp>
      <p:graphicFrame>
        <p:nvGraphicFramePr>
          <p:cNvPr id="130" name="Google Shape;130;p13"/>
          <p:cNvGraphicFramePr/>
          <p:nvPr/>
        </p:nvGraphicFramePr>
        <p:xfrm>
          <a:off x="1771650" y="26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{ED259CAE-0215-4300-860F-952DDD9E4B86}</a:tableStyleId>
              </a:tblPr>
              <a:tblGrid>
                <a:gridCol w="933450"/>
                <a:gridCol w="933450"/>
                <a:gridCol w="933450"/>
                <a:gridCol w="933450"/>
                <a:gridCol w="933450"/>
                <a:gridCol w="933450"/>
              </a:tblGrid>
              <a:tr h="1115700">
                <a:tc>
                  <a:txBody>
                    <a:bodyPr/>
                    <a:lstStyle/>
                    <a:p>
                      <a:pPr indent="0" lvl="0" marL="88900" marR="889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a1105502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林凱彬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a1105501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陳駿杰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a1105506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889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鍾秉翰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a1105534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889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張宏宇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A1095505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張家展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A1095529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張翔舒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5" y="200500"/>
            <a:ext cx="4640774" cy="47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278672" y="1748700"/>
            <a:ext cx="70773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0">
                <a:solidFill>
                  <a:schemeClr val="dk1"/>
                </a:solidFill>
              </a:rPr>
              <a:t>PART 02</a:t>
            </a:r>
            <a:endParaRPr b="1" sz="1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25" y="370813"/>
            <a:ext cx="8722151" cy="44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204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0075"/>
            <a:ext cx="8839199" cy="237317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2483400" y="646975"/>
            <a:ext cx="41772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每個資料裁切點的平均報酬率</a:t>
            </a:r>
            <a:endParaRPr b="1"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825" y="399063"/>
            <a:ext cx="6856349" cy="434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00" y="202025"/>
            <a:ext cx="4623326" cy="47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278672" y="1748700"/>
            <a:ext cx="70773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0">
                <a:solidFill>
                  <a:schemeClr val="dk1"/>
                </a:solidFill>
              </a:rPr>
              <a:t>PART 03</a:t>
            </a:r>
            <a:endParaRPr b="1" sz="1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SVM支援向量機</a:t>
            </a:r>
            <a:endParaRPr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2384425"/>
            <a:ext cx="66484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819150" y="845600"/>
            <a:ext cx="75057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隨機森林特徵分析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175" y="1444700"/>
            <a:ext cx="4093326" cy="26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50" y="1444700"/>
            <a:ext cx="4093326" cy="271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278672" y="1748700"/>
            <a:ext cx="70773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0">
                <a:solidFill>
                  <a:schemeClr val="dk1"/>
                </a:solidFill>
              </a:rPr>
              <a:t>PART 01</a:t>
            </a:r>
            <a:endParaRPr b="1" sz="1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450" y="1583900"/>
            <a:ext cx="4093100" cy="31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>
            <p:ph type="title"/>
          </p:nvPr>
        </p:nvSpPr>
        <p:spPr>
          <a:xfrm>
            <a:off x="819150" y="845600"/>
            <a:ext cx="75057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 內部報酬率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278672" y="1748700"/>
            <a:ext cx="70773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0">
                <a:solidFill>
                  <a:schemeClr val="dk1"/>
                </a:solidFill>
              </a:rPr>
              <a:t>PART 04</a:t>
            </a:r>
            <a:endParaRPr b="1" sz="1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839000" y="382450"/>
            <a:ext cx="6424200" cy="70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202124"/>
                </a:solidFill>
              </a:rPr>
              <a:t>屬性新增</a:t>
            </a:r>
            <a:endParaRPr b="1">
              <a:solidFill>
                <a:srgbClr val="202124"/>
              </a:solidFill>
            </a:endParaRPr>
          </a:p>
        </p:txBody>
      </p:sp>
      <p:sp>
        <p:nvSpPr>
          <p:cNvPr id="261" name="Google Shape;261;p34"/>
          <p:cNvSpPr txBox="1"/>
          <p:nvPr>
            <p:ph type="title"/>
          </p:nvPr>
        </p:nvSpPr>
        <p:spPr>
          <a:xfrm>
            <a:off x="839000" y="1087450"/>
            <a:ext cx="4325400" cy="328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/>
              <a:t>資料單位</a:t>
            </a:r>
            <a:endParaRPr b="1"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zh-TW" sz="2500">
                <a:solidFill>
                  <a:schemeClr val="dk2"/>
                </a:solidFill>
              </a:rPr>
              <a:t>Equity(股本)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zh-TW" sz="2500">
                <a:solidFill>
                  <a:schemeClr val="dk2"/>
                </a:solidFill>
              </a:rPr>
              <a:t>Trading Turnover(周轉率)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2"/>
                </a:solidFill>
              </a:rPr>
              <a:t>	</a:t>
            </a:r>
            <a:r>
              <a:rPr lang="zh-TW" sz="2000">
                <a:solidFill>
                  <a:schemeClr val="accent1"/>
                </a:solidFill>
              </a:rPr>
              <a:t>交易總金額/年末收盤價*股本</a:t>
            </a:r>
            <a:endParaRPr sz="20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4010925" y="1157900"/>
            <a:ext cx="941400" cy="4209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年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2313725" y="1157900"/>
            <a:ext cx="941400" cy="4209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日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3500125" y="1290800"/>
            <a:ext cx="265800" cy="1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950" y="696125"/>
            <a:ext cx="3076713" cy="37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463" y="308838"/>
            <a:ext cx="7141073" cy="45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37" y="1690300"/>
            <a:ext cx="8683124" cy="23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/>
        </p:nvSpPr>
        <p:spPr>
          <a:xfrm>
            <a:off x="2483400" y="646975"/>
            <a:ext cx="41772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每個資料裁切點的平均報酬率</a:t>
            </a:r>
            <a:endParaRPr b="1"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75" y="211925"/>
            <a:ext cx="4257074" cy="472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solidFill>
                  <a:schemeClr val="accent1"/>
                </a:solidFill>
                <a:latin typeface="Doppio One"/>
                <a:ea typeface="Doppio One"/>
                <a:cs typeface="Doppio One"/>
                <a:sym typeface="Doppio One"/>
              </a:rPr>
              <a:t>THANK</a:t>
            </a:r>
            <a:r>
              <a:rPr b="1" lang="zh-TW" sz="7200">
                <a:solidFill>
                  <a:srgbClr val="C2CC9A"/>
                </a:solidFill>
                <a:latin typeface="Doppio One"/>
                <a:ea typeface="Doppio One"/>
                <a:cs typeface="Doppio One"/>
                <a:sym typeface="Doppio One"/>
              </a:rPr>
              <a:t> </a:t>
            </a:r>
            <a:r>
              <a:rPr b="1" lang="zh-TW" sz="7200">
                <a:solidFill>
                  <a:schemeClr val="accent6"/>
                </a:solidFill>
                <a:latin typeface="Doppio One"/>
                <a:ea typeface="Doppio One"/>
                <a:cs typeface="Doppio One"/>
                <a:sym typeface="Doppio One"/>
              </a:rPr>
              <a:t>YOU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6894" y="-1000"/>
            <a:ext cx="20269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39000" y="382450"/>
            <a:ext cx="6424200" cy="70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202124"/>
                </a:solidFill>
              </a:rPr>
              <a:t>KNN演算法參數和屬性的最佳組合</a:t>
            </a:r>
            <a:endParaRPr b="1">
              <a:solidFill>
                <a:srgbClr val="202124"/>
              </a:solidFill>
            </a:endParaRPr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839000" y="845000"/>
            <a:ext cx="2234100" cy="70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2"/>
                </a:solidFill>
              </a:rPr>
              <a:t>數據集和方法</a:t>
            </a:r>
            <a:endParaRPr sz="2200">
              <a:solidFill>
                <a:schemeClr val="dk2"/>
              </a:solidFill>
            </a:endParaRPr>
          </a:p>
        </p:txBody>
      </p:sp>
      <p:cxnSp>
        <p:nvCxnSpPr>
          <p:cNvPr id="142" name="Google Shape;142;p15"/>
          <p:cNvCxnSpPr/>
          <p:nvPr/>
        </p:nvCxnSpPr>
        <p:spPr>
          <a:xfrm flipH="1" rot="8100000">
            <a:off x="3526713" y="2103935"/>
            <a:ext cx="1800152" cy="18001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5"/>
          <p:cNvSpPr/>
          <p:nvPr/>
        </p:nvSpPr>
        <p:spPr>
          <a:xfrm>
            <a:off x="2045300" y="1397600"/>
            <a:ext cx="1027800" cy="374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5544450" y="1397600"/>
            <a:ext cx="1781400" cy="374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122550" y="1847425"/>
            <a:ext cx="3044400" cy="27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透過 </a:t>
            </a:r>
            <a:r>
              <a:rPr b="1"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RandomForest </a:t>
            </a:r>
            <a:r>
              <a:rPr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找出 Attributes 中，相關度較高的 </a:t>
            </a:r>
            <a:r>
              <a:rPr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Attribute 前10名。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"市值(百萬元)",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"收盤價(元)_年",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"股價淨值比",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"股價營收比",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"M淨值報酬率─稅後",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"負債/淨值比",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"M速動比率",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"M存貨週轉率 (次)",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"M應收帳款週轉次",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"M營業利益成長率"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再做正規化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4935150" y="184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ReturnMean_year_Label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5772300" y="2247625"/>
            <a:ext cx="13257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         		-1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39000" y="382450"/>
            <a:ext cx="6424200" cy="70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202124"/>
                </a:solidFill>
              </a:rPr>
              <a:t>KNN演算法參數和屬性的最佳組合</a:t>
            </a:r>
            <a:endParaRPr b="1">
              <a:solidFill>
                <a:srgbClr val="202124"/>
              </a:solidFill>
            </a:endParaRPr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839000" y="845000"/>
            <a:ext cx="2234100" cy="70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2"/>
                </a:solidFill>
              </a:rPr>
              <a:t>數據集和方法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109650" y="1550000"/>
            <a:ext cx="1881900" cy="374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2991475" y="1550000"/>
            <a:ext cx="4762500" cy="374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073100" y="2042575"/>
            <a:ext cx="602400" cy="3741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751875" y="2042575"/>
            <a:ext cx="602400" cy="374100"/>
          </a:xfrm>
          <a:prstGeom prst="roundRect">
            <a:avLst>
              <a:gd fmla="val 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2003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4430650" y="2042575"/>
            <a:ext cx="602400" cy="374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2004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109425" y="2037175"/>
            <a:ext cx="60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1109650" y="2042575"/>
            <a:ext cx="1779000" cy="374100"/>
          </a:xfrm>
          <a:prstGeom prst="roundRect">
            <a:avLst>
              <a:gd fmla="val 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1997-2001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109650" y="2571750"/>
            <a:ext cx="46692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台積電 </a:t>
            </a:r>
            <a:endParaRPr b="1" sz="1550">
              <a:solidFill>
                <a:srgbClr val="2021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輸入2002年的資料，預測2003的年均報酬率為 1 的股票</a:t>
            </a:r>
            <a:endParaRPr sz="1350">
              <a:solidFill>
                <a:srgbClr val="2021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透過前一年的收盤價，當作預測年的開盤價</a:t>
            </a:r>
            <a:endParaRPr sz="1350">
              <a:solidFill>
                <a:srgbClr val="2021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買入預測的股票清單</a:t>
            </a:r>
            <a:endParaRPr sz="1350">
              <a:solidFill>
                <a:srgbClr val="2021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5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預測結果的實際報酬率</a:t>
            </a:r>
            <a:endParaRPr b="1" sz="155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透過該年底的收盤價，去驗證購入股票的報酬率</a:t>
            </a:r>
            <a:endParaRPr b="1" sz="1350">
              <a:solidFill>
                <a:srgbClr val="20212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5" y="1182525"/>
            <a:ext cx="8046550" cy="1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790050" y="399000"/>
            <a:ext cx="756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網格搜尋</a:t>
            </a:r>
            <a:endParaRPr b="1"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25" y="2773225"/>
            <a:ext cx="47815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76" y="1088051"/>
            <a:ext cx="7173649" cy="35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790050" y="399000"/>
            <a:ext cx="756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與歷史資料匹配的準確度 &amp; </a:t>
            </a:r>
            <a:r>
              <a:rPr b="1" lang="zh-TW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不同數據集切割點的最佳K值</a:t>
            </a:r>
            <a:endParaRPr b="1"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37" y="219450"/>
            <a:ext cx="8350926" cy="470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13" y="1572787"/>
            <a:ext cx="8665974" cy="23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2483400" y="646975"/>
            <a:ext cx="41772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每個資料裁切點的平均報酬率</a:t>
            </a:r>
            <a:endParaRPr b="1" sz="2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25" y="324062"/>
            <a:ext cx="7105748" cy="44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