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Figtree Black"/>
      <p:bold r:id="rId13"/>
      <p:boldItalic r:id="rId14"/>
    </p:embeddedFont>
    <p:embeddedFont>
      <p:font typeface="Hanken Grotesk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gtreeBlack-bold.fntdata"/><Relationship Id="rId12" Type="http://schemas.openxmlformats.org/officeDocument/2006/relationships/slide" Target="slides/slide7.xml"/><Relationship Id="rId15" Type="http://schemas.openxmlformats.org/officeDocument/2006/relationships/font" Target="fonts/HankenGrotesk-regular.fntdata"/><Relationship Id="rId14" Type="http://schemas.openxmlformats.org/officeDocument/2006/relationships/font" Target="fonts/FigtreeBlack-boldItalic.fntdata"/><Relationship Id="rId17" Type="http://schemas.openxmlformats.org/officeDocument/2006/relationships/font" Target="fonts/HankenGrotesk-italic.fntdata"/><Relationship Id="rId16" Type="http://schemas.openxmlformats.org/officeDocument/2006/relationships/font" Target="fonts/HankenGrotesk-bold.fntdata"/><Relationship Id="rId19" Type="http://schemas.openxmlformats.org/officeDocument/2006/relationships/font" Target="fonts/Lato-regular.fntdata"/><Relationship Id="rId18" Type="http://schemas.openxmlformats.org/officeDocument/2006/relationships/font" Target="fonts/HankenGrotes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7f9b567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7f9b567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8292d6a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8292d6a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8292d6a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8292d6a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8292d6a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8292d6a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8292d6a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8292d6a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998750" y="2252874"/>
            <a:ext cx="5897400" cy="27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anken Grotesk"/>
                <a:ea typeface="Hanken Grotesk"/>
                <a:cs typeface="Hanken Grotesk"/>
                <a:sym typeface="Hanken Grotesk"/>
              </a:rPr>
              <a:t>Mineria de Datos</a:t>
            </a:r>
            <a:endParaRPr b="1" sz="18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anken Grotesk"/>
                <a:ea typeface="Hanken Grotesk"/>
                <a:cs typeface="Hanken Grotesk"/>
                <a:sym typeface="Hanken Grotesk"/>
              </a:rPr>
              <a:t>Proyecto 3.2: “</a:t>
            </a:r>
            <a:r>
              <a:rPr b="1" lang="en" sz="1800">
                <a:latin typeface="Hanken Grotesk"/>
                <a:ea typeface="Hanken Grotesk"/>
                <a:cs typeface="Hanken Grotesk"/>
                <a:sym typeface="Hanken Grotesk"/>
              </a:rPr>
              <a:t>Clasificación”</a:t>
            </a:r>
            <a:endParaRPr b="1" sz="18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anken Grotesk"/>
                <a:ea typeface="Hanken Grotesk"/>
                <a:cs typeface="Hanken Grotesk"/>
                <a:sym typeface="Hanken Grotesk"/>
              </a:rPr>
              <a:t>Integrantes:</a:t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anken Grotesk"/>
                <a:ea typeface="Hanken Grotesk"/>
                <a:cs typeface="Hanken Grotesk"/>
                <a:sym typeface="Hanken Grotesk"/>
              </a:rPr>
              <a:t>- Perez Uribe</a:t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anken Grotesk"/>
                <a:ea typeface="Hanken Grotesk"/>
                <a:cs typeface="Hanken Grotesk"/>
                <a:sym typeface="Hanken Grotesk"/>
              </a:rPr>
              <a:t>- Hernandez Ortiz</a:t>
            </a:r>
            <a:endParaRPr sz="1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idx="1" type="subTitle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Caso de negocio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Una compañía quiere optimizar sus campañas de marketing clasificando el tipo de cliente con base en la edad y el sector con el fin de identificar oportunidades del sector en la región.</a:t>
            </a:r>
            <a:endParaRPr sz="14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variable objetivo es el tipo de cliente, mientras que las variables independientes con edad y sector</a:t>
            </a:r>
            <a:endParaRPr sz="14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idx="1" type="subTitle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Algoritmos de clasificación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Modelo SVM</a:t>
            </a:r>
            <a:endParaRPr sz="2800"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Árbol de decisión</a:t>
            </a:r>
            <a:endParaRPr sz="28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b="6375" l="5281" r="30848" t="25215"/>
          <a:stretch/>
        </p:blipFill>
        <p:spPr>
          <a:xfrm>
            <a:off x="2056825" y="864100"/>
            <a:ext cx="5298376" cy="31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1" type="subTitle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6839" l="6068" r="30584" t="26436"/>
          <a:stretch/>
        </p:blipFill>
        <p:spPr>
          <a:xfrm>
            <a:off x="1944225" y="868650"/>
            <a:ext cx="5524124" cy="3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idx="1" type="subTitle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 b="25893" l="7382" r="58328" t="30331"/>
          <a:stretch/>
        </p:blipFill>
        <p:spPr>
          <a:xfrm>
            <a:off x="641625" y="288013"/>
            <a:ext cx="3180376" cy="22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 rotWithShape="1">
          <a:blip r:embed="rId4">
            <a:alphaModFix/>
          </a:blip>
          <a:srcRect b="14754" l="6025" r="58636" t="41503"/>
          <a:stretch/>
        </p:blipFill>
        <p:spPr>
          <a:xfrm>
            <a:off x="5236075" y="240839"/>
            <a:ext cx="3415276" cy="237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 rotWithShape="1">
          <a:blip r:embed="rId5">
            <a:alphaModFix/>
          </a:blip>
          <a:srcRect b="26325" l="6006" r="57258" t="30275"/>
          <a:stretch/>
        </p:blipFill>
        <p:spPr>
          <a:xfrm>
            <a:off x="2777500" y="2571750"/>
            <a:ext cx="3359076" cy="22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idx="1" type="subTitle"/>
          </p:nvPr>
        </p:nvSpPr>
        <p:spPr>
          <a:xfrm>
            <a:off x="970800" y="3029750"/>
            <a:ext cx="72024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Conclusiones</a:t>
            </a:r>
            <a:endParaRPr b="1" sz="28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precisión del modelo VSM fue aproximadamente del 0.50, lo que indica que, de todas las predicciones realizadas en el conjunto de prueba, esta proporción fue correcta. </a:t>
            </a:r>
            <a:endParaRPr sz="14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SVM es ideal para problemas no lineales, ya que usa funciones de kernel para transformar los datos. Es eficiente en espacios de alta dimensión y tiene buena generalización al maximizar el margen entre clases.</a:t>
            </a:r>
            <a:endParaRPr sz="14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Árboles de decisión destacan por su interpretabilidad y facilidad para visualizar reglas de decisión, siendo útiles para entender cómo se llega a una predicción. Además, manejan bien tanto datos categóricos como numéricos.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