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4"/>
  </p:sldMasterIdLst>
  <p:notesMasterIdLst>
    <p:notesMasterId r:id="rId13"/>
  </p:notesMasterIdLst>
  <p:sldIdLst>
    <p:sldId id="256" r:id="rId5"/>
    <p:sldId id="257" r:id="rId6"/>
    <p:sldId id="258" r:id="rId7"/>
    <p:sldId id="263" r:id="rId8"/>
    <p:sldId id="259" r:id="rId9"/>
    <p:sldId id="260" r:id="rId10"/>
    <p:sldId id="261" r:id="rId11"/>
    <p:sldId id="262" r:id="rId12"/>
  </p:sldIdLst>
  <p:sldSz cx="9144000" cy="5143500" type="screen16x9"/>
  <p:notesSz cx="6858000" cy="9144000"/>
  <p:embeddedFontLst>
    <p:embeddedFont>
      <p:font typeface="Figtree Black" panose="020B0604020202020204" charset="0"/>
      <p:bold r:id="rId14"/>
      <p:boldItalic r:id="rId15"/>
    </p:embeddedFont>
    <p:embeddedFont>
      <p:font typeface="Hanken Grotesk" panose="020B060402020202020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440" y="-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7f9b5677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7f9b5677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8292d6af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8292d6af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19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8292d6af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8292d6af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8292d6af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8292d6af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8292d6a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8292d6af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8292d6a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8292d6a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ctrTitle"/>
          </p:nvPr>
        </p:nvSpPr>
        <p:spPr>
          <a:xfrm>
            <a:off x="998750" y="2252874"/>
            <a:ext cx="5897400" cy="272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Hanken Grotesk"/>
                <a:ea typeface="Hanken Grotesk"/>
                <a:cs typeface="Hanken Grotesk"/>
                <a:sym typeface="Hanken Grotesk"/>
              </a:rPr>
              <a:t>Mineria de Datos</a:t>
            </a:r>
            <a:endParaRPr sz="1800" b="1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ctr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Hanken Grotesk"/>
                <a:ea typeface="Hanken Grotesk"/>
                <a:cs typeface="Hanken Grotesk"/>
                <a:sym typeface="Hanken Grotesk"/>
              </a:rPr>
              <a:t>Proyecto 3.2: “Clasificación”</a:t>
            </a:r>
            <a:endParaRPr sz="1800" b="1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anken Grotesk"/>
                <a:ea typeface="Hanken Grotesk"/>
                <a:cs typeface="Hanken Grotesk"/>
                <a:sym typeface="Hanken Grotesk"/>
              </a:rPr>
              <a:t>Integrantes:</a:t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anken Grotesk"/>
                <a:ea typeface="Hanken Grotesk"/>
                <a:cs typeface="Hanken Grotesk"/>
                <a:sym typeface="Hanken Grotesk"/>
              </a:rPr>
              <a:t>- Perez Uribe</a:t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anken Grotesk"/>
                <a:ea typeface="Hanken Grotesk"/>
                <a:cs typeface="Hanken Grotesk"/>
                <a:sym typeface="Hanken Grotesk"/>
              </a:rPr>
              <a:t>- Hernandez Ortiz</a:t>
            </a:r>
            <a:endParaRPr sz="1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subTitle" idx="1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Caso de negocio</a:t>
            </a:r>
            <a:endParaRPr sz="28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Una compañía quiere optimizar sus campañas de marketing clasificando el tipo de cliente con base en la edad y el sector con el fin de identificar oportunidades del sector en la región.</a:t>
            </a:r>
            <a:endParaRPr sz="1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La variable objetivo es el “Tipo”, mientras que las variables independientes con “Edad” y ”Sector”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Para el de árbol de decisión, utilizamos variable objetivo “</a:t>
            </a:r>
            <a:r>
              <a:rPr lang="es-ES" sz="1400" dirty="0" err="1"/>
              <a:t>Estado_Civil</a:t>
            </a:r>
            <a:r>
              <a:rPr lang="es-ES" sz="1400" dirty="0"/>
              <a:t>” y variables independientes “Antigüedad”, “Edad”, “</a:t>
            </a:r>
            <a:r>
              <a:rPr lang="es-ES" sz="1400" dirty="0" err="1"/>
              <a:t>No._Hijos”,”Sexo</a:t>
            </a:r>
            <a:r>
              <a:rPr lang="es-ES" sz="1400" dirty="0"/>
              <a:t>”,</a:t>
            </a: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"/>
          <p:cNvSpPr txBox="1">
            <a:spLocks noGrp="1"/>
          </p:cNvSpPr>
          <p:nvPr>
            <p:ph type="subTitle" idx="1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Algoritmos de clasificación</a:t>
            </a:r>
            <a:endParaRPr sz="2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Modelo SVM</a:t>
            </a:r>
            <a:endParaRPr sz="2800"/>
          </a:p>
          <a:p>
            <a:pPr marL="457200" lvl="0" indent="-406400" algn="ctr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Árbol de decisión</a:t>
            </a:r>
            <a:endParaRPr sz="28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subTitle" idx="1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597E5F7-EE5C-ECF0-D2CE-6B3BBDC35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657" y="742145"/>
            <a:ext cx="6150429" cy="338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2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"/>
          <p:cNvSpPr txBox="1">
            <a:spLocks noGrp="1"/>
          </p:cNvSpPr>
          <p:nvPr>
            <p:ph type="subTitle" idx="1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5281" t="25215" r="30848" b="6375"/>
          <a:stretch/>
        </p:blipFill>
        <p:spPr>
          <a:xfrm>
            <a:off x="2056825" y="864100"/>
            <a:ext cx="5298376" cy="319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4"/>
          <p:cNvSpPr txBox="1">
            <a:spLocks noGrp="1"/>
          </p:cNvSpPr>
          <p:nvPr>
            <p:ph type="subTitle" idx="1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l="6068" t="26436" r="30584" b="6839"/>
          <a:stretch/>
        </p:blipFill>
        <p:spPr>
          <a:xfrm>
            <a:off x="1944225" y="868650"/>
            <a:ext cx="5524124" cy="32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>
            <a:spLocks noGrp="1"/>
          </p:cNvSpPr>
          <p:nvPr>
            <p:ph type="subTitle" idx="1"/>
          </p:nvPr>
        </p:nvSpPr>
        <p:spPr>
          <a:xfrm>
            <a:off x="970800" y="2515400"/>
            <a:ext cx="72024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1" name="Google Shape;311;p35"/>
          <p:cNvPicPr preferRelativeResize="0"/>
          <p:nvPr/>
        </p:nvPicPr>
        <p:blipFill rotWithShape="1">
          <a:blip r:embed="rId3">
            <a:alphaModFix/>
          </a:blip>
          <a:srcRect l="7382" t="30331" r="58328" b="25893"/>
          <a:stretch/>
        </p:blipFill>
        <p:spPr>
          <a:xfrm>
            <a:off x="641625" y="288013"/>
            <a:ext cx="3180376" cy="228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5"/>
          <p:cNvPicPr preferRelativeResize="0"/>
          <p:nvPr/>
        </p:nvPicPr>
        <p:blipFill rotWithShape="1">
          <a:blip r:embed="rId4">
            <a:alphaModFix/>
          </a:blip>
          <a:srcRect l="6025" t="41503" r="58636" b="14754"/>
          <a:stretch/>
        </p:blipFill>
        <p:spPr>
          <a:xfrm>
            <a:off x="5236075" y="240839"/>
            <a:ext cx="3415276" cy="237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5"/>
          <p:cNvPicPr preferRelativeResize="0"/>
          <p:nvPr/>
        </p:nvPicPr>
        <p:blipFill rotWithShape="1">
          <a:blip r:embed="rId5">
            <a:alphaModFix/>
          </a:blip>
          <a:srcRect l="6006" t="30275" r="57258" b="26325"/>
          <a:stretch/>
        </p:blipFill>
        <p:spPr>
          <a:xfrm>
            <a:off x="2777500" y="2571750"/>
            <a:ext cx="3359076" cy="22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 txBox="1">
            <a:spLocks noGrp="1"/>
          </p:cNvSpPr>
          <p:nvPr>
            <p:ph type="subTitle" idx="1"/>
          </p:nvPr>
        </p:nvSpPr>
        <p:spPr>
          <a:xfrm>
            <a:off x="970800" y="3029750"/>
            <a:ext cx="72024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Conclusiones</a:t>
            </a:r>
            <a:endParaRPr sz="2800" b="1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precisión del modelo VSM fue aproximadamente del 0.50, lo que indica que, de todas las predicciones realizadas en el conjunto de prueba, esta proporción fue correcta. </a:t>
            </a:r>
            <a:endParaRPr sz="14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SVM es ideal para problemas no lineales, ya que usa funciones de kernel para transformar los datos. Es eficiente en espacios de alta dimensión y tiene buena generalización al maximizar el margen entre clases.</a:t>
            </a:r>
            <a:endParaRPr sz="14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Árboles de decisión destacan por su interpretabilidad y facilidad para visualizar reglas de decisión, siendo útiles para entender cómo se llega a una predicción. Además, manejan bien tanto datos categóricos como numéricos.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59F93360DF3646B2EF5BEDF6FF50B4" ma:contentTypeVersion="12" ma:contentTypeDescription="Create a new document." ma:contentTypeScope="" ma:versionID="0b06003cd070d1fd4830e14191952ca3">
  <xsd:schema xmlns:xsd="http://www.w3.org/2001/XMLSchema" xmlns:xs="http://www.w3.org/2001/XMLSchema" xmlns:p="http://schemas.microsoft.com/office/2006/metadata/properties" xmlns:ns3="4897d0ab-cbc1-4da6-9523-db1a304e984a" targetNamespace="http://schemas.microsoft.com/office/2006/metadata/properties" ma:root="true" ma:fieldsID="97729dbba6466f5ec79b6d1bb4c6eddd" ns3:_="">
    <xsd:import namespace="4897d0ab-cbc1-4da6-9523-db1a304e98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7d0ab-cbc1-4da6-9523-db1a304e98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97d0ab-cbc1-4da6-9523-db1a304e984a" xsi:nil="true"/>
  </documentManagement>
</p:properties>
</file>

<file path=customXml/itemProps1.xml><?xml version="1.0" encoding="utf-8"?>
<ds:datastoreItem xmlns:ds="http://schemas.openxmlformats.org/officeDocument/2006/customXml" ds:itemID="{DD74BBA4-651D-4001-B3E9-063A375BD2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97d0ab-cbc1-4da6-9523-db1a304e98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6BC440-2123-4137-8E70-9F34375192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146633-6CA1-4DCD-AF62-CCC64B5E503D}">
  <ds:schemaRefs>
    <ds:schemaRef ds:uri="4897d0ab-cbc1-4da6-9523-db1a304e984a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Presentación en pantalla (16:9)</PresentationFormat>
  <Paragraphs>38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Figtree Black</vt:lpstr>
      <vt:lpstr>Lato</vt:lpstr>
      <vt:lpstr>Nunito Light</vt:lpstr>
      <vt:lpstr>Hanken Grotesk</vt:lpstr>
      <vt:lpstr>Courier New</vt:lpstr>
      <vt:lpstr>Elegant Black &amp; White Thesis Defense by Slidesgo</vt:lpstr>
      <vt:lpstr>Mineria de Datos Proyecto 3.2: “Clasificación”  Integrantes:  - Perez Uribe  - Hernandez Ortiz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Jonathan UNAM FI</cp:lastModifiedBy>
  <cp:revision>1</cp:revision>
  <dcterms:modified xsi:type="dcterms:W3CDTF">2024-10-03T21:27:31Z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0x010100DF59F93360DF3646B2EF5BEDF6FF50B4</vt:lpwstr>
  </property>
</Properties>
</file>