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64" r:id="rId5"/>
    <p:sldId id="258" r:id="rId6"/>
    <p:sldId id="265" r:id="rId7"/>
    <p:sldId id="273" r:id="rId8"/>
    <p:sldId id="274" r:id="rId9"/>
    <p:sldId id="271" r:id="rId10"/>
    <p:sldId id="269" r:id="rId11"/>
    <p:sldId id="268" r:id="rId12"/>
    <p:sldId id="275" r:id="rId13"/>
    <p:sldId id="259" r:id="rId14"/>
    <p:sldId id="277" r:id="rId15"/>
    <p:sldId id="276" r:id="rId16"/>
    <p:sldId id="278" r:id="rId17"/>
    <p:sldId id="260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2491"/>
  </p:normalViewPr>
  <p:slideViewPr>
    <p:cSldViewPr snapToGrid="0">
      <p:cViewPr>
        <p:scale>
          <a:sx n="139" d="100"/>
          <a:sy n="139" d="100"/>
        </p:scale>
        <p:origin x="3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3DBD-C171-354D-8BA2-D5810C640E12}" type="datetimeFigureOut">
              <a:rPr lang="de-DE" smtClean="0"/>
              <a:t>23.10.22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41C1D-730B-7C47-BE74-D38DD9EE0D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39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Lines </a:t>
            </a:r>
            <a:r>
              <a:rPr lang="de-DE" dirty="0" err="1"/>
              <a:t>bus</a:t>
            </a:r>
            <a:r>
              <a:rPr lang="de-DE" dirty="0"/>
              <a:t> 1-2, </a:t>
            </a:r>
            <a:r>
              <a:rPr lang="de-DE" dirty="0" err="1"/>
              <a:t>bus</a:t>
            </a:r>
            <a:r>
              <a:rPr lang="de-DE" dirty="0"/>
              <a:t> 2-3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100% (96% </a:t>
            </a:r>
            <a:r>
              <a:rPr lang="de-DE" dirty="0" err="1"/>
              <a:t>max</a:t>
            </a:r>
            <a:r>
              <a:rPr lang="de-DE" dirty="0"/>
              <a:t>)</a:t>
            </a:r>
          </a:p>
          <a:p>
            <a:r>
              <a:rPr lang="de-DE" dirty="0"/>
              <a:t>Trafo 1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overloaded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41C1D-730B-7C47-BE74-D38DD9EE0D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90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41C1D-730B-7C47-BE74-D38DD9EE0D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6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41C1D-730B-7C47-BE74-D38DD9EE0D9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12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0 and 1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endParaRPr lang="de-DE" dirty="0"/>
          </a:p>
          <a:p>
            <a:r>
              <a:rPr lang="de-DE" dirty="0"/>
              <a:t>10 and 11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41C1D-730B-7C47-BE74-D38DD9EE0D9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9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 err="1"/>
              <a:t>Evenly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  <a:p>
            <a:r>
              <a:rPr lang="de-DE" dirty="0"/>
              <a:t>6, 8, 11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residential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41C1D-730B-7C47-BE74-D38DD9EE0D9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00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CS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buses</a:t>
            </a:r>
            <a:r>
              <a:rPr lang="de-DE" dirty="0"/>
              <a:t>/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41C1D-730B-7C47-BE74-D38DD9EE0D9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79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C8B67-B1C9-426B-B427-D59FCFDC6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A25750-F3F6-0277-227B-693C157A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7E85A-9DB4-A089-FEC8-1F45D3A3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6EDBA-BDAF-3855-E3CB-19A626D6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C30E1-3AEB-29AD-AC28-470A20CA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E649B-2DA5-97A6-FD9F-AA730689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16BD13-EBEC-8451-9052-159B7BABA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53B5A-5BA1-766C-6FE3-64618D74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9EC17-63FC-4721-B33B-1C6D76C9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2B1D40-9B4B-EFF0-3CE3-096DFD6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29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08A417-224B-D997-931E-3F40478EE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CE66C9-BB51-77AB-CEAE-0ABDB6E19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AF115-A462-FD0F-B014-56D54FAD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25C93-3B73-5BF3-77CB-58E60890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9B88B-6339-394A-7122-B94FFBB0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35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AF1A5-500E-5069-A443-20785BAB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E80F-AD70-22B3-AEE4-B6344D37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AE392D-7BDE-C2DF-E743-712CCB46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D13B9-BAFE-ACAF-0B33-B97BD184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2EFDF0-FD0F-38E2-2783-13164294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58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5A9D7-8138-E5D8-E89B-A9EF5976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684C5C-7A27-9D7E-6CF5-333E0E8E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F995A-9984-B36C-6D03-4804A098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8E9837-9996-793F-D38A-7E08B523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03910-3AE6-6C05-2B19-6A673BAE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7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62D9B-3FBC-5B22-F342-8C5C04BA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3ED34-499D-4C95-B273-7EBE3F4A7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5A9AF5-A742-FC44-99C6-E55802DF3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29778F-85F2-FD4B-69EC-296866C8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21D45-9934-91E9-9E8A-777E7BF2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827ECD-985B-487D-DB92-3B094234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2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F0257-3EEF-F00D-709C-AB4EB1AF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0A1118-75C5-03C4-B997-3F888A04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2A71A7-0612-0BD6-A867-CC62ABEE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F46EF-F877-CB32-205A-832A47444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0AD2BA-66F1-1064-CBC0-DF67DE2C1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2B12AF-9E71-A692-8C84-752EA181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F4CD40-33F0-DD33-2910-56E23A0F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F4D530-7153-6E92-4367-1B49EC68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7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D48A9-267A-B2D3-9E00-F3B281F3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9A4382-BE2D-896A-A0B6-C9A26180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D56F2D-F773-ECCB-8D87-3620CF6A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DA68FE-18AF-9E49-575D-90F7AC8B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7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4980EA-8B26-E305-7039-BCAC9B4F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762D89-C0DD-636C-ABC6-A05E70E3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36FA5-C002-3163-6A74-D88E6C46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50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AD8D8-3DC0-5190-1E4B-2329F8E6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F3A81-7A1A-FDAD-66C8-106D764B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E7A084-A33B-3492-2611-D44EDDEC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29B070-8644-397C-97FD-DD42A094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133E19-C613-319C-6EA0-8790207B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754509-BE4F-D0B1-FFA9-E99E728B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09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DE1F3-EFF9-CC0F-E6E2-07B84A45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4B5770-61AB-5C26-BDD8-94BABDEC5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423FFA-3A48-D395-FA2F-2B59DF65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3B9AB6-94B0-88CC-7221-CFB08D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7CA5C-6386-0B24-95E2-00DDF2CA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D6B196-4064-F08F-1682-EA46354C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B14500-9394-2FEA-A4B4-9D999C4F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DADCC-CE1B-55B4-3C28-55CF44C2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42793-9B96-77FA-77A4-74CDF2E0E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D7B43-616E-D326-ABC6-CA9A92B50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27B35-2F84-44EC-05CC-D9B8E4202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595B-A916-2445-A09B-18BC16ED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7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5FC8-275E-B144-6317-9A1A69095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MJ2505: PRO1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6383A9-088A-3AEB-9ECB-00739E0FF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Group 9</a:t>
            </a:r>
            <a:endParaRPr lang="de-DE" dirty="0"/>
          </a:p>
          <a:p>
            <a:r>
              <a:rPr lang="de-DE" dirty="0" err="1"/>
              <a:t>October</a:t>
            </a:r>
            <a:r>
              <a:rPr lang="de-DE" dirty="0"/>
              <a:t> 26, 20222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041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30C9E-C3A6-F546-A794-9FF9751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N-1 </a:t>
            </a:r>
            <a:r>
              <a:rPr lang="de-DE" dirty="0" err="1"/>
              <a:t>analysis</a:t>
            </a:r>
            <a:r>
              <a:rPr lang="de-DE" dirty="0"/>
              <a:t>: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554F9-4F37-1168-64E3-FB6193AF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595"/>
            <a:ext cx="675834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Excluding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11: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overloaded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trafo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switch </a:t>
            </a:r>
            <a:r>
              <a:rPr lang="de-DE" dirty="0" err="1"/>
              <a:t>configurations</a:t>
            </a:r>
            <a:endParaRPr lang="de-DE" dirty="0"/>
          </a:p>
          <a:p>
            <a:r>
              <a:rPr lang="de-DE" dirty="0"/>
              <a:t>10 </a:t>
            </a:r>
            <a:r>
              <a:rPr lang="de-DE" dirty="0" err="1"/>
              <a:t>buses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0.95, all </a:t>
            </a:r>
            <a:r>
              <a:rPr lang="de-DE" dirty="0" err="1"/>
              <a:t>above</a:t>
            </a:r>
            <a:r>
              <a:rPr lang="de-DE" dirty="0"/>
              <a:t> 0.9</a:t>
            </a:r>
          </a:p>
          <a:p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S1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Feeder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DB0FD7-D430-02D4-59F3-C962102B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CF6"/>
              </a:clrFrom>
              <a:clrTo>
                <a:srgbClr val="E5EC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6711" y="595948"/>
            <a:ext cx="3917706" cy="5666104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9764A3-61A9-1009-3246-D0AA7C25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C32ED-3AF5-668C-3808-B347CD23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CF1CF3-364D-5B5F-9667-D65B90BF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5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30C9E-C3A6-F546-A794-9FF9751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N-1 </a:t>
            </a:r>
            <a:r>
              <a:rPr lang="de-DE" dirty="0" err="1"/>
              <a:t>analysis</a:t>
            </a:r>
            <a:r>
              <a:rPr lang="de-DE" dirty="0"/>
              <a:t>: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554F9-4F37-1168-64E3-FB6193AF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595"/>
            <a:ext cx="675834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Excluding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14 (switch S1):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inital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(</a:t>
            </a:r>
            <a:r>
              <a:rPr lang="de-DE" dirty="0" err="1"/>
              <a:t>overloaded</a:t>
            </a:r>
            <a:r>
              <a:rPr lang="de-DE" dirty="0"/>
              <a:t> </a:t>
            </a:r>
            <a:r>
              <a:rPr lang="de-DE" dirty="0" err="1"/>
              <a:t>trafo</a:t>
            </a:r>
            <a:r>
              <a:rPr lang="de-DE" dirty="0"/>
              <a:t>)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r>
              <a:rPr lang="de-DE" dirty="0"/>
              <a:t>9 </a:t>
            </a:r>
            <a:r>
              <a:rPr lang="de-DE" dirty="0" err="1"/>
              <a:t>buses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0.95, all </a:t>
            </a:r>
            <a:r>
              <a:rPr lang="de-DE" dirty="0" err="1"/>
              <a:t>above</a:t>
            </a:r>
            <a:r>
              <a:rPr lang="de-DE" dirty="0"/>
              <a:t> 0.9</a:t>
            </a:r>
          </a:p>
          <a:p>
            <a:r>
              <a:rPr lang="de-DE" dirty="0"/>
              <a:t>switch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negligble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B5E3D0-20B8-FDC5-3327-B850767F9D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CF6"/>
              </a:clrFrom>
              <a:clrTo>
                <a:srgbClr val="E5EC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6543" y="577645"/>
            <a:ext cx="3943016" cy="5702710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7B4EBF-7E3C-5F82-87EA-04118085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D2C11C-6E77-78D9-E204-8C623D35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7704EA-96C4-EF05-E032-55157B73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41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30C9E-C3A6-F546-A794-9FF9751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N-1 </a:t>
            </a:r>
            <a:r>
              <a:rPr lang="de-DE" dirty="0" err="1"/>
              <a:t>analysis</a:t>
            </a:r>
            <a:r>
              <a:rPr lang="de-DE" dirty="0"/>
              <a:t>: 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554F9-4F37-1168-64E3-FB6193AF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595"/>
            <a:ext cx="10515600" cy="4351338"/>
          </a:xfrm>
        </p:spPr>
        <p:txBody>
          <a:bodyPr/>
          <a:lstStyle/>
          <a:p>
            <a:r>
              <a:rPr lang="de-DE" dirty="0"/>
              <a:t>Focus on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Line 0 </a:t>
            </a:r>
            <a:r>
              <a:rPr lang="de-DE" dirty="0" err="1"/>
              <a:t>or</a:t>
            </a:r>
            <a:r>
              <a:rPr lang="de-DE" dirty="0"/>
              <a:t> 1 </a:t>
            </a:r>
            <a:r>
              <a:rPr lang="de-DE" dirty="0" err="1"/>
              <a:t>excluded</a:t>
            </a:r>
            <a:r>
              <a:rPr lang="de-DE" dirty="0"/>
              <a:t> -&gt; Feeder 1 not </a:t>
            </a:r>
            <a:r>
              <a:rPr lang="de-DE" dirty="0" err="1"/>
              <a:t>supplied</a:t>
            </a:r>
            <a:r>
              <a:rPr lang="de-DE" dirty="0"/>
              <a:t> </a:t>
            </a:r>
            <a:r>
              <a:rPr lang="de-DE" dirty="0" err="1"/>
              <a:t>unless</a:t>
            </a:r>
            <a:r>
              <a:rPr lang="de-DE" dirty="0"/>
              <a:t> S1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closed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Line 10 </a:t>
            </a:r>
            <a:r>
              <a:rPr lang="de-DE" dirty="0" err="1"/>
              <a:t>or</a:t>
            </a:r>
            <a:r>
              <a:rPr lang="de-DE" dirty="0"/>
              <a:t> 11 </a:t>
            </a:r>
            <a:r>
              <a:rPr lang="de-DE" dirty="0" err="1"/>
              <a:t>excluded</a:t>
            </a:r>
            <a:r>
              <a:rPr lang="de-DE" dirty="0"/>
              <a:t> -&gt; Feeder 2 not </a:t>
            </a:r>
            <a:r>
              <a:rPr lang="de-DE" dirty="0" err="1"/>
              <a:t>supplied</a:t>
            </a:r>
            <a:r>
              <a:rPr lang="de-DE" dirty="0"/>
              <a:t> </a:t>
            </a:r>
            <a:r>
              <a:rPr lang="de-DE" dirty="0" err="1"/>
              <a:t>unless</a:t>
            </a:r>
            <a:r>
              <a:rPr lang="de-DE" dirty="0"/>
              <a:t> S1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closed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Close all </a:t>
            </a:r>
            <a:r>
              <a:rPr lang="de-DE" dirty="0" err="1"/>
              <a:t>switches</a:t>
            </a:r>
            <a:r>
              <a:rPr lang="de-DE" dirty="0"/>
              <a:t> in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Excluding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14 not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timeseries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7B4EBF-7E3C-5F82-87EA-04118085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D2C11C-6E77-78D9-E204-8C623D35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7704EA-96C4-EF05-E032-55157B73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4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D5B5D-ABED-1199-5565-71A3AA0E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2: </a:t>
            </a:r>
            <a:r>
              <a:rPr lang="de-DE" dirty="0" err="1"/>
              <a:t>Adding</a:t>
            </a:r>
            <a:r>
              <a:rPr lang="de-DE" dirty="0"/>
              <a:t> 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61CBF-59FA-6A70-BABD-8FC7CF0E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explanation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initial </a:t>
            </a:r>
            <a:r>
              <a:rPr lang="de-DE" dirty="0" err="1"/>
              <a:t>trafo</a:t>
            </a:r>
            <a:r>
              <a:rPr lang="de-DE" dirty="0"/>
              <a:t> </a:t>
            </a:r>
            <a:r>
              <a:rPr lang="de-DE" dirty="0" err="1"/>
              <a:t>placement</a:t>
            </a:r>
            <a:r>
              <a:rPr lang="de-DE" dirty="0"/>
              <a:t> and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2 -&gt; network </a:t>
            </a:r>
            <a:r>
              <a:rPr lang="de-DE" dirty="0" err="1"/>
              <a:t>picture</a:t>
            </a:r>
            <a:r>
              <a:rPr lang="de-DE" dirty="0"/>
              <a:t>, </a:t>
            </a:r>
            <a:r>
              <a:rPr lang="de-DE" dirty="0" err="1"/>
              <a:t>colormap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peak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, </a:t>
            </a:r>
            <a:r>
              <a:rPr lang="de-DE" dirty="0" err="1"/>
              <a:t>subplot</a:t>
            </a:r>
            <a:r>
              <a:rPr lang="de-DE" dirty="0"/>
              <a:t>-plot</a:t>
            </a:r>
          </a:p>
          <a:p>
            <a:r>
              <a:rPr lang="de-DE" dirty="0"/>
              <a:t>Add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6342B-9D5A-57BD-C45B-89C6452D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646D0E-238F-A552-1D11-6911D85E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5B89EF-96F4-3177-0898-0CBE910D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60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4D9EB-3E53-30E7-32E1-93205A99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58047-8DD2-8C58-F7D8-D21476FA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Max </a:t>
            </a:r>
            <a:r>
              <a:rPr lang="de-DE" dirty="0" err="1"/>
              <a:t>case</a:t>
            </a:r>
            <a:endParaRPr lang="de-DE" dirty="0"/>
          </a:p>
          <a:p>
            <a:pPr lvl="1"/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and </a:t>
            </a:r>
            <a:r>
              <a:rPr lang="de-DE" dirty="0" err="1"/>
              <a:t>highest</a:t>
            </a:r>
            <a:r>
              <a:rPr lang="de-DE" dirty="0"/>
              <a:t> power </a:t>
            </a:r>
            <a:r>
              <a:rPr lang="de-DE" dirty="0" err="1"/>
              <a:t>trafos</a:t>
            </a:r>
            <a:endParaRPr lang="de-DE" dirty="0"/>
          </a:p>
          <a:p>
            <a:pPr lvl="1"/>
            <a:r>
              <a:rPr lang="de-DE" dirty="0"/>
              <a:t>Go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3 and 4</a:t>
            </a:r>
          </a:p>
          <a:p>
            <a:pPr lvl="1"/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and power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transformars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B55D5-5104-155E-A56D-8F9BBB2B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C235B5-C50D-CF90-B9DC-72DA71C5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461DD-7C1C-579D-33E2-ACE0CB26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2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1194E5F4-33ED-8F6F-9482-BA0E7629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24" y="365125"/>
            <a:ext cx="7772400" cy="62179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374A41B-F3C5-BA89-38D9-DCCC7996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CS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B4E01-EB65-C3C0-7BDB-73AB289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42A74-26D5-E67A-97C3-0600DEB0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3F355-F677-B1B7-C1E8-F98C0A9E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14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2D4A14A-B52B-F0C8-711F-5FEE37F366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buses</a:t>
            </a:r>
            <a:r>
              <a:rPr lang="de-DE" dirty="0"/>
              <a:t> 2, 6, 8, 11, 13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all at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power (0.63 MVA)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0C8CB5-9D38-3797-5220-8478C95D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83" y="3063240"/>
            <a:ext cx="4670585" cy="31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5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D22B843-B9BC-0113-D322-B885E25B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9769"/>
            <a:ext cx="9588338" cy="53934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E9FB70-9421-8484-4704-E26C88F3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CS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941043F-C978-2F54-1B65-68C0521EF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E5ECF6"/>
              </a:clrFrom>
              <a:clrTo>
                <a:srgbClr val="E5EC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09915" y="1400820"/>
            <a:ext cx="3108098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E04AE8-DB3E-CE62-48C3-BA1A626C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F68ED-35EF-BC36-A636-4CC8DA23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303B3A-49DC-C98C-A272-1C2EE370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15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89F0FD-078C-424D-5671-DAF637087580}"/>
              </a:ext>
            </a:extLst>
          </p:cNvPr>
          <p:cNvSpPr txBox="1"/>
          <p:nvPr/>
        </p:nvSpPr>
        <p:spPr>
          <a:xfrm>
            <a:off x="9588338" y="1036417"/>
            <a:ext cx="19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At </a:t>
            </a:r>
            <a:r>
              <a:rPr lang="de-DE" dirty="0" err="1"/>
              <a:t>peak</a:t>
            </a:r>
            <a:r>
              <a:rPr lang="de-DE" dirty="0"/>
              <a:t> </a:t>
            </a:r>
            <a:r>
              <a:rPr lang="de-DE" dirty="0" err="1"/>
              <a:t>hour</a:t>
            </a:r>
            <a:r>
              <a:rPr lang="de-DE" dirty="0"/>
              <a:t> = 12:</a:t>
            </a:r>
          </a:p>
        </p:txBody>
      </p:sp>
    </p:spTree>
    <p:extLst>
      <p:ext uri="{BB962C8B-B14F-4D97-AF65-F5344CB8AC3E}">
        <p14:creationId xmlns:p14="http://schemas.microsoft.com/office/powerpoint/2010/main" val="210526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74324-918D-7B28-9D39-A209D70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3: </a:t>
            </a:r>
            <a:r>
              <a:rPr lang="de-DE" dirty="0" err="1"/>
              <a:t>Adding</a:t>
            </a:r>
            <a:r>
              <a:rPr lang="de-DE" dirty="0"/>
              <a:t> EVs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6AE9C-7ED4-B0AB-F64C-6ACE9DE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peak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and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hourly</a:t>
            </a: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EVs, </a:t>
            </a:r>
            <a:r>
              <a:rPr lang="de-DE" dirty="0" err="1"/>
              <a:t>randomly</a:t>
            </a:r>
            <a:r>
              <a:rPr lang="de-DE" dirty="0"/>
              <a:t> pick </a:t>
            </a:r>
            <a:r>
              <a:rPr lang="de-DE" dirty="0" err="1"/>
              <a:t>profiles</a:t>
            </a:r>
            <a:r>
              <a:rPr lang="de-DE" dirty="0"/>
              <a:t> and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lines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n_ev</a:t>
            </a:r>
            <a:endParaRPr lang="de-DE" dirty="0"/>
          </a:p>
          <a:p>
            <a:pPr lvl="1"/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n_ev</a:t>
            </a:r>
            <a:endParaRPr lang="de-DE" dirty="0"/>
          </a:p>
          <a:p>
            <a:r>
              <a:rPr lang="de-DE" dirty="0"/>
              <a:t>In N-1 </a:t>
            </a:r>
            <a:r>
              <a:rPr lang="de-DE" dirty="0" err="1"/>
              <a:t>case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scenarios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1.2</a:t>
            </a:r>
          </a:p>
          <a:p>
            <a:pPr lvl="1"/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n_ev</a:t>
            </a:r>
            <a:endParaRPr lang="de-DE" dirty="0"/>
          </a:p>
          <a:p>
            <a:pPr lvl="1"/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max_n-1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BFC3FD-1546-CF5D-9238-099CBD9B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A66AE-5961-FD83-ADDB-E9BB2F81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6F20E-5C84-EAF7-1CC3-089E4AA1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84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5F0D9-D930-382B-5347-74140672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EVs: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32CBAC-9CA3-2013-87C3-57D4442D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1A64F-4477-FC0E-039E-AB04FD24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6AFFF-A077-FFC5-1426-2DD8C33A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17</a:t>
            </a:fld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47B75DB4-CA9D-68CD-ABE9-1155ECD07DC5}"/>
              </a:ext>
            </a:extLst>
          </p:cNvPr>
          <p:cNvSpPr/>
          <p:nvPr/>
        </p:nvSpPr>
        <p:spPr>
          <a:xfrm>
            <a:off x="2125626" y="1836539"/>
            <a:ext cx="7549116" cy="7075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10-minute </a:t>
            </a:r>
            <a:r>
              <a:rPr lang="de-DE" sz="2800" dirty="0" err="1">
                <a:solidFill>
                  <a:schemeClr val="tx1"/>
                </a:solidFill>
              </a:rPr>
              <a:t>interval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charging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profiles</a:t>
            </a:r>
            <a:r>
              <a:rPr lang="de-DE" sz="2800" dirty="0">
                <a:solidFill>
                  <a:schemeClr val="tx1"/>
                </a:solidFill>
              </a:rPr>
              <a:t>, </a:t>
            </a:r>
            <a:r>
              <a:rPr lang="de-DE" sz="2800" dirty="0" err="1">
                <a:solidFill>
                  <a:schemeClr val="tx1"/>
                </a:solidFill>
              </a:rPr>
              <a:t>full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year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F045D497-7FBE-2872-FB4D-ED07B3B017B4}"/>
              </a:ext>
            </a:extLst>
          </p:cNvPr>
          <p:cNvSpPr/>
          <p:nvPr/>
        </p:nvSpPr>
        <p:spPr>
          <a:xfrm>
            <a:off x="2125626" y="3315931"/>
            <a:ext cx="7549116" cy="7075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1-hour </a:t>
            </a:r>
            <a:r>
              <a:rPr lang="de-DE" sz="2800" dirty="0" err="1">
                <a:solidFill>
                  <a:schemeClr val="tx1"/>
                </a:solidFill>
              </a:rPr>
              <a:t>interval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charging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profiles</a:t>
            </a:r>
            <a:r>
              <a:rPr lang="de-DE" sz="2800" dirty="0">
                <a:solidFill>
                  <a:schemeClr val="tx1"/>
                </a:solidFill>
              </a:rPr>
              <a:t>, </a:t>
            </a:r>
            <a:r>
              <a:rPr lang="de-DE" sz="2800" dirty="0" err="1">
                <a:solidFill>
                  <a:schemeClr val="tx1"/>
                </a:solidFill>
              </a:rPr>
              <a:t>full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year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6A5D76B2-562C-2D19-C8E9-AC02E1C0B438}"/>
              </a:ext>
            </a:extLst>
          </p:cNvPr>
          <p:cNvSpPr/>
          <p:nvPr/>
        </p:nvSpPr>
        <p:spPr>
          <a:xfrm>
            <a:off x="2125626" y="4795325"/>
            <a:ext cx="7549116" cy="7075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1-hour </a:t>
            </a:r>
            <a:r>
              <a:rPr lang="de-DE" sz="2800" dirty="0" err="1">
                <a:solidFill>
                  <a:schemeClr val="tx1"/>
                </a:solidFill>
              </a:rPr>
              <a:t>interval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charging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profiles</a:t>
            </a:r>
            <a:r>
              <a:rPr lang="de-DE" sz="2800" dirty="0">
                <a:solidFill>
                  <a:schemeClr val="tx1"/>
                </a:solidFill>
              </a:rPr>
              <a:t>, </a:t>
            </a:r>
            <a:r>
              <a:rPr lang="de-DE" sz="2800" dirty="0" err="1">
                <a:solidFill>
                  <a:schemeClr val="tx1"/>
                </a:solidFill>
              </a:rPr>
              <a:t>peak_day</a:t>
            </a:r>
            <a:endParaRPr lang="de-DE" sz="2800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61FE77B-E46F-8621-554F-498D33FFC2E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00184" y="2544126"/>
            <a:ext cx="0" cy="771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9A3DB21-6CD2-A361-3E3A-4806D553EA7F}"/>
              </a:ext>
            </a:extLst>
          </p:cNvPr>
          <p:cNvCxnSpPr/>
          <p:nvPr/>
        </p:nvCxnSpPr>
        <p:spPr>
          <a:xfrm>
            <a:off x="5900184" y="4023520"/>
            <a:ext cx="0" cy="771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7010FB6-AF2C-9A9E-5A43-5E4926A551BC}"/>
              </a:ext>
            </a:extLst>
          </p:cNvPr>
          <p:cNvSpPr txBox="1"/>
          <p:nvPr/>
        </p:nvSpPr>
        <p:spPr>
          <a:xfrm>
            <a:off x="6572579" y="2745361"/>
            <a:ext cx="242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pick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per </a:t>
            </a:r>
            <a:r>
              <a:rPr lang="de-DE" dirty="0" err="1"/>
              <a:t>hour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6BB7A10-BB2A-EB58-4C29-C88D41E2D5FE}"/>
              </a:ext>
            </a:extLst>
          </p:cNvPr>
          <p:cNvSpPr txBox="1"/>
          <p:nvPr/>
        </p:nvSpPr>
        <p:spPr>
          <a:xfrm>
            <a:off x="1860296" y="4224755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pick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(all </a:t>
            </a:r>
            <a:r>
              <a:rPr lang="de-DE" dirty="0" err="1"/>
              <a:t>loads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0CB0226-25B2-BDB0-E092-7E797FABE4D6}"/>
              </a:ext>
            </a:extLst>
          </p:cNvPr>
          <p:cNvSpPr txBox="1"/>
          <p:nvPr/>
        </p:nvSpPr>
        <p:spPr>
          <a:xfrm>
            <a:off x="6637692" y="4224755"/>
            <a:ext cx="22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day_id</a:t>
            </a:r>
            <a:r>
              <a:rPr lang="de-DE" dirty="0"/>
              <a:t> = 199 =&gt; 19.07.</a:t>
            </a:r>
          </a:p>
        </p:txBody>
      </p:sp>
    </p:spTree>
    <p:extLst>
      <p:ext uri="{BB962C8B-B14F-4D97-AF65-F5344CB8AC3E}">
        <p14:creationId xmlns:p14="http://schemas.microsoft.com/office/powerpoint/2010/main" val="402889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FD9B3-07C6-38B2-ECCC-7E0B086A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EVs: </a:t>
            </a:r>
            <a:r>
              <a:rPr lang="de-DE" dirty="0" err="1"/>
              <a:t>Allocation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DF629-C0C7-F7A9-66B0-9F66F81B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n_ev</a:t>
            </a:r>
            <a:r>
              <a:rPr lang="de-DE" dirty="0"/>
              <a:t> and </a:t>
            </a:r>
            <a:r>
              <a:rPr lang="de-DE" dirty="0" err="1"/>
              <a:t>n_ev_cs</a:t>
            </a:r>
            <a:endParaRPr lang="de-DE" dirty="0"/>
          </a:p>
          <a:p>
            <a:pPr lvl="1"/>
            <a:r>
              <a:rPr lang="de-DE" dirty="0"/>
              <a:t>e.g. </a:t>
            </a:r>
            <a:r>
              <a:rPr lang="de-DE" dirty="0" err="1"/>
              <a:t>n_ev</a:t>
            </a:r>
            <a:r>
              <a:rPr lang="de-DE" dirty="0"/>
              <a:t> = 100, </a:t>
            </a:r>
            <a:r>
              <a:rPr lang="de-DE" dirty="0" err="1"/>
              <a:t>n_ev_cs</a:t>
            </a:r>
            <a:r>
              <a:rPr lang="de-DE" dirty="0"/>
              <a:t> = [10,20,30,15,25]</a:t>
            </a:r>
          </a:p>
          <a:p>
            <a:endParaRPr lang="de-DE" dirty="0"/>
          </a:p>
          <a:p>
            <a:r>
              <a:rPr lang="de-DE" dirty="0" err="1"/>
              <a:t>Randomly</a:t>
            </a:r>
            <a:r>
              <a:rPr lang="de-DE" dirty="0"/>
              <a:t> pick </a:t>
            </a:r>
            <a:r>
              <a:rPr lang="de-DE" dirty="0" err="1"/>
              <a:t>n_ev</a:t>
            </a:r>
            <a:r>
              <a:rPr lang="de-DE" dirty="0"/>
              <a:t> </a:t>
            </a:r>
            <a:r>
              <a:rPr lang="de-DE" dirty="0" err="1"/>
              <a:t>profiles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repetitions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n_ev</a:t>
            </a:r>
            <a:r>
              <a:rPr lang="de-DE" dirty="0"/>
              <a:t> &lt; 349) </a:t>
            </a:r>
          </a:p>
          <a:p>
            <a:endParaRPr lang="de-DE" dirty="0"/>
          </a:p>
          <a:p>
            <a:r>
              <a:rPr lang="de-DE" dirty="0" err="1"/>
              <a:t>Allocate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n_ev_cs</a:t>
            </a:r>
            <a:r>
              <a:rPr lang="de-DE" dirty="0"/>
              <a:t>[0] </a:t>
            </a:r>
            <a:r>
              <a:rPr lang="de-DE" dirty="0" err="1"/>
              <a:t>to</a:t>
            </a:r>
            <a:r>
              <a:rPr lang="de-DE" dirty="0"/>
              <a:t> CS1 and so on</a:t>
            </a:r>
          </a:p>
          <a:p>
            <a:endParaRPr lang="de-DE" dirty="0"/>
          </a:p>
          <a:p>
            <a:r>
              <a:rPr lang="de-DE" dirty="0" err="1"/>
              <a:t>Allocate</a:t>
            </a:r>
            <a:r>
              <a:rPr lang="de-DE" dirty="0"/>
              <a:t> =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loadshapes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profiles</a:t>
            </a:r>
            <a:r>
              <a:rPr lang="de-DE" dirty="0"/>
              <a:t> and a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loadshape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bus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CS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27E0D-7DD3-B9BF-08CC-8EC542C5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9A0DC-867F-A7F2-4A75-84C3F1C4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6D1DE-11C1-BAA3-F9FA-73E4D246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7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CFAC1-01F2-A35A-EB01-228BF902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1.1: Initial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2A1D4D-0504-AB32-736E-8E631C66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network +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 (</a:t>
            </a:r>
            <a:r>
              <a:rPr lang="de-DE" dirty="0" err="1"/>
              <a:t>n_lines</a:t>
            </a:r>
            <a:r>
              <a:rPr lang="de-DE" dirty="0"/>
              <a:t>,…)</a:t>
            </a:r>
          </a:p>
          <a:p>
            <a:r>
              <a:rPr lang="de-DE" dirty="0" err="1"/>
              <a:t>Colormap</a:t>
            </a:r>
            <a:r>
              <a:rPr lang="de-DE" dirty="0"/>
              <a:t>/bar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loadings</a:t>
            </a:r>
            <a:r>
              <a:rPr lang="de-DE" dirty="0"/>
              <a:t> etc.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E55DE-9E0F-7C8E-2900-3333E46C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3E7E-683D-4C6B-C2E3-2627E20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B47AE-5067-4C81-C817-16C76321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57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FD9B3-07C6-38B2-ECCC-7E0B086A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EVs: Checking </a:t>
            </a:r>
            <a:r>
              <a:rPr lang="de-DE" dirty="0" err="1"/>
              <a:t>critical</a:t>
            </a:r>
            <a:r>
              <a:rPr lang="de-DE" dirty="0"/>
              <a:t> N-1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DF629-C0C7-F7A9-66B0-9F66F81B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0, 10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27E0D-7DD3-B9BF-08CC-8EC542C5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9A0DC-867F-A7F2-4A75-84C3F1C4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6D1DE-11C1-BAA3-F9FA-73E4D246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19</a:t>
            </a:fld>
            <a:endParaRPr lang="de-DE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30BD573F-460C-16E1-180E-D06D46B8F0B1}"/>
              </a:ext>
            </a:extLst>
          </p:cNvPr>
          <p:cNvSpPr/>
          <p:nvPr/>
        </p:nvSpPr>
        <p:spPr>
          <a:xfrm>
            <a:off x="1056168" y="2860158"/>
            <a:ext cx="2057400" cy="8877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Remove </a:t>
            </a:r>
            <a:r>
              <a:rPr lang="de-DE" sz="2000" dirty="0" err="1">
                <a:solidFill>
                  <a:schemeClr val="tx1"/>
                </a:solidFill>
              </a:rPr>
              <a:t>line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445745-9295-592E-2DE4-148F3F6FAE6B}"/>
              </a:ext>
            </a:extLst>
          </p:cNvPr>
          <p:cNvSpPr/>
          <p:nvPr/>
        </p:nvSpPr>
        <p:spPr>
          <a:xfrm>
            <a:off x="3815316" y="2860158"/>
            <a:ext cx="2057400" cy="8877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Close all </a:t>
            </a:r>
            <a:r>
              <a:rPr lang="de-DE" sz="2000" dirty="0" err="1">
                <a:solidFill>
                  <a:schemeClr val="tx1"/>
                </a:solidFill>
              </a:rPr>
              <a:t>switches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n_ev</a:t>
            </a:r>
            <a:r>
              <a:rPr lang="de-DE" sz="2000" dirty="0">
                <a:solidFill>
                  <a:schemeClr val="tx1"/>
                </a:solidFill>
              </a:rPr>
              <a:t> = </a:t>
            </a:r>
            <a:r>
              <a:rPr lang="de-DE" sz="2000" dirty="0" err="1">
                <a:solidFill>
                  <a:schemeClr val="tx1"/>
                </a:solidFill>
              </a:rPr>
              <a:t>max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n_ev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ABF07D48-5BE2-85F7-9D09-168A8C02A305}"/>
              </a:ext>
            </a:extLst>
          </p:cNvPr>
          <p:cNvSpPr/>
          <p:nvPr/>
        </p:nvSpPr>
        <p:spPr>
          <a:xfrm>
            <a:off x="6574465" y="2860158"/>
            <a:ext cx="2057400" cy="8931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Run time </a:t>
            </a:r>
            <a:r>
              <a:rPr lang="de-DE" sz="2000" dirty="0" err="1">
                <a:solidFill>
                  <a:schemeClr val="tx1"/>
                </a:solidFill>
              </a:rPr>
              <a:t>series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45E413D-E77C-CF2A-D3F7-24851BA926D6}"/>
              </a:ext>
            </a:extLst>
          </p:cNvPr>
          <p:cNvSpPr/>
          <p:nvPr/>
        </p:nvSpPr>
        <p:spPr>
          <a:xfrm>
            <a:off x="9296400" y="2854786"/>
            <a:ext cx="2057400" cy="8931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Collect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results</a:t>
            </a:r>
            <a:r>
              <a:rPr lang="de-DE" sz="2000" dirty="0">
                <a:solidFill>
                  <a:schemeClr val="tx1"/>
                </a:solidFill>
              </a:rPr>
              <a:t> and </a:t>
            </a:r>
            <a:r>
              <a:rPr lang="de-DE" sz="2000" dirty="0" err="1">
                <a:solidFill>
                  <a:schemeClr val="tx1"/>
                </a:solidFill>
              </a:rPr>
              <a:t>adjust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n_ev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0CBE164-3460-DD7F-14F8-A307D4450EC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13568" y="3304040"/>
            <a:ext cx="7017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F9F8627-5EA2-B3F4-4DCA-FE32CC6A8889}"/>
              </a:ext>
            </a:extLst>
          </p:cNvPr>
          <p:cNvCxnSpPr>
            <a:cxnSpLocks/>
          </p:cNvCxnSpPr>
          <p:nvPr/>
        </p:nvCxnSpPr>
        <p:spPr>
          <a:xfrm>
            <a:off x="5872717" y="3429000"/>
            <a:ext cx="7017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EFB7E7-34BD-73D7-AA0B-B81BA03136C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8631865" y="3301354"/>
            <a:ext cx="664535" cy="5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BE5230AE-A60C-38C4-35C4-D29C8A4841DB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rot="5400000">
            <a:off x="8961447" y="2389640"/>
            <a:ext cx="5372" cy="2721935"/>
          </a:xfrm>
          <a:prstGeom prst="bentConnector3">
            <a:avLst>
              <a:gd name="adj1" fmla="val 43553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7E1C1-C159-ABD8-B0DF-C6AAAD27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300 EVs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37963-2B60-DF64-32ED-77782384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4744E-BFCC-EABB-2636-E79B6156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95CF3-14CC-7EAA-047C-0267836E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75435-ED44-868B-E1D8-21729824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600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50322-1193-6791-78F9-DD3974F5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EVs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5895F4-6FFA-1E4C-9C0B-FBC62534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Case 1: </a:t>
            </a:r>
            <a:r>
              <a:rPr lang="de-DE" dirty="0" err="1"/>
              <a:t>increase</a:t>
            </a:r>
            <a:r>
              <a:rPr lang="de-DE" dirty="0"/>
              <a:t> and </a:t>
            </a:r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evenly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endParaRPr lang="de-DE" dirty="0"/>
          </a:p>
          <a:p>
            <a:r>
              <a:rPr lang="de-DE" dirty="0"/>
              <a:t>Case 2: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oddly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9840E-77B6-F2F6-CFF4-256A586F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EF4A7-3234-D75D-D001-9EE78C2B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14DAF-C6D7-76FF-2826-8A443B33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725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B4B3E-300E-7F51-71D9-D278642C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N-1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n_ev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62321-85F7-06D1-A015-BCFADA76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CB16C-C54C-F3A8-1212-3720A82B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3ABB9-CCEC-282A-2B9A-A88BAABD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22176-9153-18DE-69F9-FDED4510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3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9A961-5085-D9A2-4CF9-78B00494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N-1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n_ev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limits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84302-C319-4B9B-7160-587B2362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D13E2-2577-C85B-DB64-E2C3BA8D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F7015-B1AF-4919-FDC9-E97C4B47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C5491-F281-4CA7-E32E-A98E7053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7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25050-2C95-ED09-D302-4162D2E7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4: 115%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6B0DE-3B56-A6E3-2F5E-3C64496A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115%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Evs</a:t>
            </a: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weak</a:t>
            </a:r>
            <a:r>
              <a:rPr lang="de-DE" dirty="0"/>
              <a:t> links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)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network?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reasonable</a:t>
            </a:r>
            <a:r>
              <a:rPr lang="de-DE" dirty="0"/>
              <a:t>?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Choose</a:t>
            </a:r>
            <a:r>
              <a:rPr lang="de-DE" dirty="0"/>
              <a:t> different </a:t>
            </a:r>
            <a:r>
              <a:rPr lang="de-DE" dirty="0" err="1"/>
              <a:t>profiles</a:t>
            </a:r>
            <a:r>
              <a:rPr lang="de-DE" dirty="0"/>
              <a:t> /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  <a:p>
            <a:pPr lvl="1"/>
            <a:r>
              <a:rPr lang="de-DE" dirty="0" err="1"/>
              <a:t>Reinforce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  <a:p>
            <a:pPr lvl="1"/>
            <a:r>
              <a:rPr lang="de-DE" dirty="0"/>
              <a:t>Change </a:t>
            </a:r>
            <a:r>
              <a:rPr lang="de-DE" dirty="0" err="1"/>
              <a:t>transformers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08923-A3F5-8A25-CCFE-92D9BF17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FD273-A041-E31B-0AD5-2F19F04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8072F-ABE2-109E-2463-4FD61C9C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7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C56AD-0DE0-8C59-13F9-061BBBD2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CIGRE Network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889322FD-1169-5064-A4A0-9062F503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2"/>
          <a:stretch/>
        </p:blipFill>
        <p:spPr>
          <a:xfrm>
            <a:off x="717003" y="1459002"/>
            <a:ext cx="5232259" cy="5200823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EF8265-09C0-5691-6EEB-3C458D31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15" y="3644673"/>
            <a:ext cx="4227785" cy="28185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FA54E6-DBAC-D154-B0FC-C3D22531CE0F}"/>
              </a:ext>
            </a:extLst>
          </p:cNvPr>
          <p:cNvSpPr txBox="1"/>
          <p:nvPr/>
        </p:nvSpPr>
        <p:spPr>
          <a:xfrm>
            <a:off x="7215536" y="1459001"/>
            <a:ext cx="4138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 </a:t>
            </a:r>
            <a:r>
              <a:rPr lang="de-DE" dirty="0" err="1"/>
              <a:t>configuration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18 </a:t>
            </a:r>
            <a:r>
              <a:rPr lang="de-DE" dirty="0" err="1"/>
              <a:t>loads</a:t>
            </a:r>
            <a:endParaRPr lang="de-DE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load</a:t>
            </a:r>
            <a:r>
              <a:rPr lang="de-DE" dirty="0"/>
              <a:t> 0 and 10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bus</a:t>
            </a:r>
            <a:r>
              <a:rPr lang="de-DE" dirty="0"/>
              <a:t> 1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load</a:t>
            </a:r>
            <a:r>
              <a:rPr lang="de-DE" dirty="0"/>
              <a:t> 8 and 15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bus</a:t>
            </a:r>
            <a:r>
              <a:rPr lang="de-DE" dirty="0"/>
              <a:t>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8 </a:t>
            </a:r>
            <a:r>
              <a:rPr lang="de-DE" dirty="0" err="1"/>
              <a:t>switches</a:t>
            </a:r>
            <a:r>
              <a:rPr lang="de-DE" dirty="0"/>
              <a:t> (3 </a:t>
            </a:r>
            <a:r>
              <a:rPr lang="de-DE" dirty="0" err="1"/>
              <a:t>manual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15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trafos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15 </a:t>
            </a:r>
            <a:r>
              <a:rPr lang="de-DE" dirty="0" err="1"/>
              <a:t>buses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ACF9D-EBC2-4B8F-CC8F-B0F6B3D0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1C90A6D-C4A2-11EB-0DA5-D3CA31EF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FFBF3E5-626C-7F87-F620-2CEA7DF9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5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E3EF1C6-4C12-51FB-EEF7-79A2DB00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3715343"/>
            <a:ext cx="4146522" cy="2764348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3ECBFF-020A-6C82-7B75-AD8440F20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E5ECF6"/>
              </a:clrFrom>
              <a:clrTo>
                <a:srgbClr val="E5EC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7277" y="495837"/>
            <a:ext cx="4146523" cy="5997038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6BB4990-7AB3-ED72-F1FE-75578C5A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Running a power </a:t>
            </a:r>
            <a:r>
              <a:rPr lang="de-DE" dirty="0" err="1"/>
              <a:t>flow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96B684-8905-009C-E854-916E282EE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1175289"/>
            <a:ext cx="4146523" cy="2764349"/>
          </a:xfrm>
          <a:prstGeom prst="rect">
            <a:avLst/>
          </a:prstGeom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3171505-D7E5-76BF-EAC4-D02F8E1653B6}"/>
              </a:ext>
            </a:extLst>
          </p:cNvPr>
          <p:cNvSpPr/>
          <p:nvPr/>
        </p:nvSpPr>
        <p:spPr>
          <a:xfrm>
            <a:off x="6838682" y="2557463"/>
            <a:ext cx="3206839" cy="393541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B33362F5-8950-2854-AFB4-FF2A513E2E35}"/>
              </a:ext>
            </a:extLst>
          </p:cNvPr>
          <p:cNvSpPr/>
          <p:nvPr/>
        </p:nvSpPr>
        <p:spPr>
          <a:xfrm rot="16200000">
            <a:off x="2874657" y="5348167"/>
            <a:ext cx="221942" cy="2036401"/>
          </a:xfrm>
          <a:prstGeom prst="lef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0EB51D94-334B-2FB1-C645-8570627C3C57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6200000" flipH="1">
            <a:off x="5706097" y="3756870"/>
            <a:ext cx="15536" cy="5456473"/>
          </a:xfrm>
          <a:prstGeom prst="bentConnector3">
            <a:avLst>
              <a:gd name="adj1" fmla="val 1082409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13513E4-C9D7-A048-643B-F6C6A39A291D}"/>
              </a:ext>
            </a:extLst>
          </p:cNvPr>
          <p:cNvSpPr txBox="1"/>
          <p:nvPr/>
        </p:nvSpPr>
        <p:spPr>
          <a:xfrm>
            <a:off x="6010183" y="2024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1" name="Datumsplatzhalter 30">
            <a:extLst>
              <a:ext uri="{FF2B5EF4-FFF2-40B4-BE49-F238E27FC236}">
                <a16:creationId xmlns:a16="http://schemas.microsoft.com/office/drawing/2014/main" id="{344FE6D2-0DB2-26A8-C884-C0E4677E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87B2B345-6A8A-00DC-967C-86BA9A76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8EDE2E1-5223-6A8C-3566-99C9CD2E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3BF7A-E76A-6F73-717B-0D54BAD2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1.2: N-1 </a:t>
            </a:r>
            <a:r>
              <a:rPr lang="de-DE" dirty="0" err="1"/>
              <a:t>analysis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C46CC-F0AD-4D07-5BA5-0660EEC6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r>
              <a:rPr lang="de-DE" dirty="0"/>
              <a:t>Highlight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and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-&gt; bar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colormap</a:t>
            </a:r>
            <a:endParaRPr lang="de-DE" dirty="0"/>
          </a:p>
          <a:p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-&gt;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consider</a:t>
            </a:r>
            <a:r>
              <a:rPr lang="de-DE" dirty="0"/>
              <a:t> in 3.3/3.4 -&gt; also </a:t>
            </a: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„</a:t>
            </a:r>
            <a:r>
              <a:rPr lang="de-DE" dirty="0" err="1"/>
              <a:t>conclusion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switches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: 5 and 10 % </a:t>
            </a:r>
            <a:r>
              <a:rPr lang="de-DE" dirty="0" err="1"/>
              <a:t>limits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2935D-E32E-8106-2F75-1F919E11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D01EB8-026E-9A85-BC2A-922DCEE9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24E73-909A-D060-ABDB-B769A9ED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0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30C9E-C3A6-F546-A794-9FF9751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N-1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554F9-4F37-1168-64E3-FB6193AF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595"/>
            <a:ext cx="6293442" cy="4351338"/>
          </a:xfrm>
        </p:spPr>
        <p:txBody>
          <a:bodyPr/>
          <a:lstStyle/>
          <a:p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all 120 </a:t>
            </a:r>
            <a:r>
              <a:rPr lang="de-DE" dirty="0" err="1"/>
              <a:t>scenarios</a:t>
            </a:r>
            <a:r>
              <a:rPr lang="de-DE" dirty="0"/>
              <a:t>          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exluded</a:t>
            </a:r>
            <a:r>
              <a:rPr lang="de-DE" dirty="0"/>
              <a:t> + </a:t>
            </a:r>
            <a:r>
              <a:rPr lang="de-DE" dirty="0" err="1"/>
              <a:t>certain</a:t>
            </a:r>
            <a:r>
              <a:rPr lang="de-DE" dirty="0"/>
              <a:t> switch </a:t>
            </a:r>
            <a:r>
              <a:rPr lang="de-DE" dirty="0" err="1"/>
              <a:t>position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reasonable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Do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buses</a:t>
            </a:r>
            <a:r>
              <a:rPr lang="de-DE" dirty="0"/>
              <a:t>/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exceed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/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?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3C28013-DDAF-131B-825E-FA7C8744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642" y="1094342"/>
            <a:ext cx="4654778" cy="4882591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4923F34-8276-CC57-75E6-B14A4B0A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C3CA1E0-D0B1-B827-E2B0-B03195DD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63FF22F-5FD7-74C7-44AB-7590F191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23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30C9E-C3A6-F546-A794-9FF9751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N-1 </a:t>
            </a:r>
            <a:r>
              <a:rPr lang="de-DE" dirty="0" err="1"/>
              <a:t>analysis</a:t>
            </a:r>
            <a:r>
              <a:rPr lang="de-DE" dirty="0"/>
              <a:t>: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554F9-4F37-1168-64E3-FB6193AF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595"/>
            <a:ext cx="675834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Excluding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0: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closing</a:t>
            </a:r>
            <a:r>
              <a:rPr lang="de-DE" dirty="0"/>
              <a:t> all </a:t>
            </a:r>
            <a:r>
              <a:rPr lang="de-DE" dirty="0" err="1"/>
              <a:t>switches</a:t>
            </a:r>
            <a:endParaRPr lang="de-DE" dirty="0"/>
          </a:p>
          <a:p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= 83%</a:t>
            </a:r>
          </a:p>
          <a:p>
            <a:r>
              <a:rPr lang="de-DE" dirty="0" err="1"/>
              <a:t>overloaded</a:t>
            </a:r>
            <a:r>
              <a:rPr lang="de-DE" dirty="0"/>
              <a:t> </a:t>
            </a:r>
            <a:r>
              <a:rPr lang="de-DE" dirty="0" err="1"/>
              <a:t>trafo</a:t>
            </a:r>
            <a:endParaRPr lang="de-DE" dirty="0"/>
          </a:p>
          <a:p>
            <a:r>
              <a:rPr lang="de-DE" dirty="0"/>
              <a:t>12 </a:t>
            </a:r>
            <a:r>
              <a:rPr lang="de-DE" dirty="0" err="1"/>
              <a:t>buses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0.95, all </a:t>
            </a:r>
            <a:r>
              <a:rPr lang="de-DE" dirty="0" err="1"/>
              <a:t>above</a:t>
            </a:r>
            <a:r>
              <a:rPr lang="de-DE" dirty="0"/>
              <a:t> 0.9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7C5EDE-FCFF-41A6-8604-9AEB40859A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CF6"/>
              </a:clrFrom>
              <a:clrTo>
                <a:srgbClr val="E5EC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6543" y="577644"/>
            <a:ext cx="3943018" cy="5702712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17743FF-8FE2-DF64-6916-7C308315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C081635-D980-2F8C-024C-5D86E30C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DDEFFD2-C5EF-788D-CAB0-736C8DE3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0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30C9E-C3A6-F546-A794-9FF9751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N-1 </a:t>
            </a:r>
            <a:r>
              <a:rPr lang="de-DE" dirty="0" err="1"/>
              <a:t>analysis</a:t>
            </a:r>
            <a:r>
              <a:rPr lang="de-DE" dirty="0"/>
              <a:t>: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554F9-4F37-1168-64E3-FB6193AF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595"/>
            <a:ext cx="675834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Excluding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1: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closing</a:t>
            </a:r>
            <a:r>
              <a:rPr lang="de-DE" dirty="0"/>
              <a:t> all </a:t>
            </a:r>
            <a:r>
              <a:rPr lang="de-DE" dirty="0" err="1"/>
              <a:t>switches</a:t>
            </a:r>
            <a:endParaRPr lang="de-DE" dirty="0"/>
          </a:p>
          <a:p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= 84%</a:t>
            </a:r>
          </a:p>
          <a:p>
            <a:r>
              <a:rPr lang="de-DE" dirty="0" err="1"/>
              <a:t>overloaded</a:t>
            </a:r>
            <a:r>
              <a:rPr lang="de-DE" dirty="0"/>
              <a:t> </a:t>
            </a:r>
            <a:r>
              <a:rPr lang="de-DE" dirty="0" err="1"/>
              <a:t>trafo</a:t>
            </a:r>
            <a:endParaRPr lang="de-DE" dirty="0"/>
          </a:p>
          <a:p>
            <a:r>
              <a:rPr lang="de-DE" dirty="0"/>
              <a:t>11 </a:t>
            </a:r>
            <a:r>
              <a:rPr lang="de-DE" dirty="0" err="1"/>
              <a:t>buses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0.95, all </a:t>
            </a:r>
            <a:r>
              <a:rPr lang="de-DE" dirty="0" err="1"/>
              <a:t>above</a:t>
            </a:r>
            <a:r>
              <a:rPr lang="de-DE" dirty="0"/>
              <a:t> 0.9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D0E064D-9177-108B-097C-AE77E0514B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CF6"/>
              </a:clrFrom>
              <a:clrTo>
                <a:srgbClr val="E5EC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6543" y="577645"/>
            <a:ext cx="3943017" cy="57027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6B7E56-BEB9-C549-3288-76969E67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93C89-E36D-5CF0-78D8-5084AE89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49D8CA-CAD8-717A-8418-CDCBCDAC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5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30C9E-C3A6-F546-A794-9FF9751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N-1 </a:t>
            </a:r>
            <a:r>
              <a:rPr lang="de-DE" dirty="0" err="1"/>
              <a:t>analysis</a:t>
            </a:r>
            <a:r>
              <a:rPr lang="de-DE" dirty="0"/>
              <a:t>: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554F9-4F37-1168-64E3-FB6193AF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595"/>
            <a:ext cx="6758343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Excluding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10: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overloaded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trafo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switch </a:t>
            </a:r>
            <a:r>
              <a:rPr lang="de-DE" dirty="0" err="1"/>
              <a:t>configurations</a:t>
            </a:r>
            <a:endParaRPr lang="de-DE" dirty="0"/>
          </a:p>
          <a:p>
            <a:r>
              <a:rPr lang="de-DE" dirty="0"/>
              <a:t>11 </a:t>
            </a:r>
            <a:r>
              <a:rPr lang="de-DE" dirty="0" err="1"/>
              <a:t>buses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0.95, all </a:t>
            </a:r>
            <a:r>
              <a:rPr lang="de-DE" dirty="0" err="1"/>
              <a:t>above</a:t>
            </a:r>
            <a:r>
              <a:rPr lang="de-DE" dirty="0"/>
              <a:t> 0.9</a:t>
            </a:r>
          </a:p>
          <a:p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S1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Feeder 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76FE26-B448-1B29-8087-F47F95A5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CF6"/>
              </a:clrFrom>
              <a:clrTo>
                <a:srgbClr val="E5EC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6711" y="583993"/>
            <a:ext cx="3934238" cy="569001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3AEB70-3DE5-89E0-782A-F58C1DAF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26.10.22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DFF50-7746-E537-16C1-DF41229E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PRO1 - Group 9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1A1487-0470-1B9D-5005-C2BEE889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595B-A916-2445-A09B-18BC16EDBA2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8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Macintosh PowerPoint</Application>
  <PresentationFormat>Breitbild</PresentationFormat>
  <Paragraphs>218</Paragraphs>
  <Slides>25</Slides>
  <Notes>6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</vt:lpstr>
      <vt:lpstr>MJ2505: PRO1 Presentation</vt:lpstr>
      <vt:lpstr>Step 1.1: Initial state of the network</vt:lpstr>
      <vt:lpstr>CIGRE Network</vt:lpstr>
      <vt:lpstr>Running a power flow</vt:lpstr>
      <vt:lpstr>Step 1.2: N-1 analysis </vt:lpstr>
      <vt:lpstr>N-1 analysis</vt:lpstr>
      <vt:lpstr>N-1 analysis: critical cases</vt:lpstr>
      <vt:lpstr>N-1 analysis: critical cases</vt:lpstr>
      <vt:lpstr>N-1 analysis: critical cases</vt:lpstr>
      <vt:lpstr>N-1 analysis: critical cases</vt:lpstr>
      <vt:lpstr>N-1 analysis: critical cases</vt:lpstr>
      <vt:lpstr>N-1 analysis: Summary</vt:lpstr>
      <vt:lpstr>Step 2: Adding CS</vt:lpstr>
      <vt:lpstr>Different cases</vt:lpstr>
      <vt:lpstr>Adding CS</vt:lpstr>
      <vt:lpstr>Adding CS</vt:lpstr>
      <vt:lpstr>Step 3: Adding EVs</vt:lpstr>
      <vt:lpstr>Adding EVs: Preparation</vt:lpstr>
      <vt:lpstr>Adding EVs: Allocation</vt:lpstr>
      <vt:lpstr>Adding EVs: Checking critical N-1 cases</vt:lpstr>
      <vt:lpstr>Adding 300 EVs </vt:lpstr>
      <vt:lpstr>Adding max EVs</vt:lpstr>
      <vt:lpstr>N-1 for max n_ev</vt:lpstr>
      <vt:lpstr>N-1 with decreased n_ev to stay within limits</vt:lpstr>
      <vt:lpstr>Step 4: 115%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MJ2505: PRO1 Presentation</dc:title>
  <dc:creator>Jona Haag</dc:creator>
  <cp:lastModifiedBy>Jona Haag</cp:lastModifiedBy>
  <cp:revision>124</cp:revision>
  <dcterms:created xsi:type="dcterms:W3CDTF">2022-10-23T07:08:32Z</dcterms:created>
  <dcterms:modified xsi:type="dcterms:W3CDTF">2022-10-23T12:38:38Z</dcterms:modified>
</cp:coreProperties>
</file>