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Average" panose="020B0604020202020204" charset="0"/>
      <p:regular r:id="rId10"/>
    </p:embeddedFont>
    <p:embeddedFont>
      <p:font typeface="Oswald" panose="00000500000000000000" pitchFamily="2" charset="0"/>
      <p:regular r:id="rId11"/>
      <p:bold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820" y="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a07d4c8630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a07d4c863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a07d4c8630_0_5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a07d4c8630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a07d4c8630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a07d4c8630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a07d4c8630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a07d4c863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a07d4c8630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a07d4c863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a07d4c8630_0_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a07d4c863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youtu.be/onn_qkvn7Sw"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Team 108 Spreadsheet</a:t>
            </a:r>
            <a:endParaRPr dirty="0"/>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 dirty="0"/>
              <a:t>Jonah Nidorf, Peter Benson, Timothy Porter</a:t>
            </a:r>
          </a:p>
          <a:p>
            <a:pPr marL="0" lvl="0" indent="0" algn="ctr" rtl="0">
              <a:spcBef>
                <a:spcPts val="0"/>
              </a:spcBef>
              <a:spcAft>
                <a:spcPts val="0"/>
              </a:spcAft>
              <a:buNone/>
            </a:pPr>
            <a:endParaRPr lang="en" dirty="0"/>
          </a:p>
          <a:p>
            <a:pPr marL="0" lvl="0" indent="0" algn="ctr" rtl="0">
              <a:spcBef>
                <a:spcPts val="0"/>
              </a:spcBef>
              <a:spcAft>
                <a:spcPts val="0"/>
              </a:spcAft>
              <a:buNone/>
            </a:pPr>
            <a:r>
              <a:rPr lang="en" dirty="0">
                <a:hlinkClick r:id="rId3"/>
              </a:rPr>
              <a:t>Link to Youtube Video</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Demo of the system (live demo)</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0" lvl="0" indent="-419100" algn="l" rtl="0">
              <a:lnSpc>
                <a:spcPct val="100000"/>
              </a:lnSpc>
              <a:spcBef>
                <a:spcPts val="0"/>
              </a:spcBef>
              <a:spcAft>
                <a:spcPts val="0"/>
              </a:spcAft>
              <a:buClr>
                <a:schemeClr val="dk1"/>
              </a:buClr>
              <a:buSzPts val="3000"/>
              <a:buFont typeface="Oswald"/>
              <a:buChar char="-"/>
            </a:pPr>
            <a:r>
              <a:rPr lang="en" sz="3000">
                <a:solidFill>
                  <a:schemeClr val="dk1"/>
                </a:solidFill>
                <a:latin typeface="Oswald"/>
                <a:ea typeface="Oswald"/>
                <a:cs typeface="Oswald"/>
                <a:sym typeface="Oswald"/>
              </a:rPr>
              <a:t>Value and formulas - enter some values and formulas that refer to other cells</a:t>
            </a:r>
            <a:endParaRPr sz="3000">
              <a:solidFill>
                <a:schemeClr val="dk1"/>
              </a:solidFill>
              <a:latin typeface="Oswald"/>
              <a:ea typeface="Oswald"/>
              <a:cs typeface="Oswald"/>
              <a:sym typeface="Oswald"/>
            </a:endParaRPr>
          </a:p>
          <a:p>
            <a:pPr marL="457200" marR="0" lvl="0" indent="-419100" algn="l" rtl="0">
              <a:lnSpc>
                <a:spcPct val="100000"/>
              </a:lnSpc>
              <a:spcBef>
                <a:spcPts val="0"/>
              </a:spcBef>
              <a:spcAft>
                <a:spcPts val="0"/>
              </a:spcAft>
              <a:buClr>
                <a:schemeClr val="dk1"/>
              </a:buClr>
              <a:buSzPts val="3000"/>
              <a:buFont typeface="Oswald"/>
              <a:buChar char="-"/>
            </a:pPr>
            <a:r>
              <a:rPr lang="en" sz="3000">
                <a:solidFill>
                  <a:schemeClr val="dk1"/>
                </a:solidFill>
                <a:latin typeface="Oswald"/>
                <a:ea typeface="Oswald"/>
                <a:cs typeface="Oswald"/>
                <a:sym typeface="Oswald"/>
              </a:rPr>
              <a:t>How formulas are recalculated when cell references are edited </a:t>
            </a:r>
            <a:endParaRPr sz="3000">
              <a:solidFill>
                <a:schemeClr val="dk1"/>
              </a:solidFill>
              <a:latin typeface="Oswald"/>
              <a:ea typeface="Oswald"/>
              <a:cs typeface="Oswald"/>
              <a:sym typeface="Oswald"/>
            </a:endParaRPr>
          </a:p>
          <a:p>
            <a:pPr marL="457200" marR="0" lvl="0" indent="-419100" algn="l" rtl="0">
              <a:lnSpc>
                <a:spcPct val="100000"/>
              </a:lnSpc>
              <a:spcBef>
                <a:spcPts val="0"/>
              </a:spcBef>
              <a:spcAft>
                <a:spcPts val="0"/>
              </a:spcAft>
              <a:buClr>
                <a:schemeClr val="dk1"/>
              </a:buClr>
              <a:buSzPts val="3000"/>
              <a:buFont typeface="Oswald"/>
              <a:buChar char="-"/>
            </a:pPr>
            <a:r>
              <a:rPr lang="en" sz="3000">
                <a:solidFill>
                  <a:schemeClr val="dk1"/>
                </a:solidFill>
                <a:latin typeface="Oswald"/>
                <a:ea typeface="Oswald"/>
                <a:cs typeface="Oswald"/>
                <a:sym typeface="Oswald"/>
              </a:rPr>
              <a:t>How formulas are affected by row/col insertion/deletion</a:t>
            </a:r>
            <a:endParaRPr sz="2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Three additional features (live demo)</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marR="0" lvl="0" indent="-419100" algn="l" rtl="0">
              <a:lnSpc>
                <a:spcPct val="100000"/>
              </a:lnSpc>
              <a:spcBef>
                <a:spcPts val="0"/>
              </a:spcBef>
              <a:spcAft>
                <a:spcPts val="0"/>
              </a:spcAft>
              <a:buClr>
                <a:schemeClr val="dk1"/>
              </a:buClr>
              <a:buSzPts val="3000"/>
              <a:buFont typeface="Oswald"/>
              <a:buChar char="-"/>
            </a:pPr>
            <a:r>
              <a:rPr lang="en" sz="3000">
                <a:solidFill>
                  <a:schemeClr val="dk1"/>
                </a:solidFill>
                <a:latin typeface="Oswald"/>
                <a:ea typeface="Oswald"/>
                <a:cs typeface="Oswald"/>
                <a:sym typeface="Oswald"/>
              </a:rPr>
              <a:t>Undo/Redo</a:t>
            </a:r>
            <a:endParaRPr sz="3000">
              <a:solidFill>
                <a:schemeClr val="dk1"/>
              </a:solidFill>
              <a:latin typeface="Oswald"/>
              <a:ea typeface="Oswald"/>
              <a:cs typeface="Oswald"/>
              <a:sym typeface="Oswald"/>
            </a:endParaRPr>
          </a:p>
          <a:p>
            <a:pPr marL="457200" marR="0" lvl="0" indent="-419100" algn="l" rtl="0">
              <a:lnSpc>
                <a:spcPct val="100000"/>
              </a:lnSpc>
              <a:spcBef>
                <a:spcPts val="0"/>
              </a:spcBef>
              <a:spcAft>
                <a:spcPts val="0"/>
              </a:spcAft>
              <a:buClr>
                <a:schemeClr val="dk1"/>
              </a:buClr>
              <a:buSzPts val="3000"/>
              <a:buFont typeface="Oswald"/>
              <a:buChar char="-"/>
            </a:pPr>
            <a:r>
              <a:rPr lang="en" sz="3000">
                <a:solidFill>
                  <a:schemeClr val="dk1"/>
                </a:solidFill>
                <a:latin typeface="Oswald"/>
                <a:ea typeface="Oswald"/>
                <a:cs typeface="Oswald"/>
                <a:sym typeface="Oswald"/>
              </a:rPr>
              <a:t>Import/Export</a:t>
            </a:r>
            <a:endParaRPr sz="3000">
              <a:solidFill>
                <a:schemeClr val="dk1"/>
              </a:solidFill>
              <a:latin typeface="Oswald"/>
              <a:ea typeface="Oswald"/>
              <a:cs typeface="Oswald"/>
              <a:sym typeface="Oswald"/>
            </a:endParaRPr>
          </a:p>
          <a:p>
            <a:pPr marL="457200" marR="0" lvl="0" indent="-419100" algn="l" rtl="0">
              <a:lnSpc>
                <a:spcPct val="100000"/>
              </a:lnSpc>
              <a:spcBef>
                <a:spcPts val="0"/>
              </a:spcBef>
              <a:spcAft>
                <a:spcPts val="0"/>
              </a:spcAft>
              <a:buClr>
                <a:schemeClr val="dk1"/>
              </a:buClr>
              <a:buSzPts val="3000"/>
              <a:buFont typeface="Oswald"/>
              <a:buChar char="-"/>
            </a:pPr>
            <a:r>
              <a:rPr lang="en" sz="3000">
                <a:solidFill>
                  <a:schemeClr val="dk1"/>
                </a:solidFill>
                <a:latin typeface="Oswald"/>
                <a:ea typeface="Oswald"/>
                <a:cs typeface="Oswald"/>
                <a:sym typeface="Oswald"/>
              </a:rPr>
              <a:t>Statistical analysis</a:t>
            </a:r>
            <a:endParaRPr sz="3000">
              <a:solidFill>
                <a:schemeClr val="dk1"/>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2291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Overall system architecture</a:t>
            </a:r>
            <a:endParaRPr/>
          </a:p>
        </p:txBody>
      </p:sp>
      <p:sp>
        <p:nvSpPr>
          <p:cNvPr id="78" name="Google Shape;78;p16"/>
          <p:cNvSpPr txBox="1">
            <a:spLocks noGrp="1"/>
          </p:cNvSpPr>
          <p:nvPr>
            <p:ph type="body" idx="1"/>
          </p:nvPr>
        </p:nvSpPr>
        <p:spPr>
          <a:xfrm>
            <a:off x="311700" y="801825"/>
            <a:ext cx="8520600" cy="4341600"/>
          </a:xfrm>
          <a:prstGeom prst="rect">
            <a:avLst/>
          </a:prstGeom>
        </p:spPr>
        <p:txBody>
          <a:bodyPr spcFirstLastPara="1" wrap="square" lIns="91425" tIns="91425" rIns="91425" bIns="91425" anchor="t" anchorCtr="0">
            <a:noAutofit/>
          </a:bodyPr>
          <a:lstStyle/>
          <a:p>
            <a:pPr marL="0" lvl="0" indent="-102193" algn="l" rtl="0">
              <a:lnSpc>
                <a:spcPct val="150000"/>
              </a:lnSpc>
              <a:spcBef>
                <a:spcPts val="0"/>
              </a:spcBef>
              <a:spcAft>
                <a:spcPts val="0"/>
              </a:spcAft>
              <a:buClr>
                <a:schemeClr val="lt2"/>
              </a:buClr>
              <a:buSzPts val="1609"/>
              <a:buChar char="●"/>
            </a:pPr>
            <a:r>
              <a:rPr lang="en" sz="1609">
                <a:solidFill>
                  <a:schemeClr val="lt2"/>
                </a:solidFill>
              </a:rPr>
              <a:t>  At a high-level, most of our back-end logic is contained within the Spreadsheet and Cell classes</a:t>
            </a:r>
            <a:endParaRPr sz="1609">
              <a:solidFill>
                <a:schemeClr val="lt2"/>
              </a:solidFill>
            </a:endParaRPr>
          </a:p>
          <a:p>
            <a:pPr marL="0" lvl="0" indent="-102193" algn="l" rtl="0">
              <a:lnSpc>
                <a:spcPct val="150000"/>
              </a:lnSpc>
              <a:spcBef>
                <a:spcPts val="0"/>
              </a:spcBef>
              <a:spcAft>
                <a:spcPts val="0"/>
              </a:spcAft>
              <a:buClr>
                <a:schemeClr val="lt2"/>
              </a:buClr>
              <a:buSzPts val="1609"/>
              <a:buChar char="●"/>
            </a:pPr>
            <a:r>
              <a:rPr lang="en" sz="1609">
                <a:solidFill>
                  <a:schemeClr val="lt2"/>
                </a:solidFill>
              </a:rPr>
              <a:t>  The Spreadsheet class:</a:t>
            </a:r>
            <a:endParaRPr sz="1609">
              <a:solidFill>
                <a:schemeClr val="lt2"/>
              </a:solidFill>
            </a:endParaRPr>
          </a:p>
          <a:p>
            <a:pPr marL="457200" lvl="0" indent="-295233" algn="l" rtl="0">
              <a:lnSpc>
                <a:spcPct val="150000"/>
              </a:lnSpc>
              <a:spcBef>
                <a:spcPts val="1000"/>
              </a:spcBef>
              <a:spcAft>
                <a:spcPts val="0"/>
              </a:spcAft>
              <a:buClr>
                <a:schemeClr val="lt2"/>
              </a:buClr>
              <a:buSzPts val="1049"/>
              <a:buChar char="●"/>
            </a:pPr>
            <a:r>
              <a:rPr lang="en" sz="1049">
                <a:solidFill>
                  <a:schemeClr val="lt2"/>
                </a:solidFill>
              </a:rPr>
              <a:t>Handles core system functionality such as creating new spreadsheets, inserting and removing rows and columns, loading in data, and keeping track of all actions so that the user can undo/redo their changes.</a:t>
            </a:r>
            <a:endParaRPr sz="1049">
              <a:solidFill>
                <a:schemeClr val="lt2"/>
              </a:solidFill>
            </a:endParaRPr>
          </a:p>
          <a:p>
            <a:pPr marL="457200" lvl="0" indent="-295233" algn="l" rtl="0">
              <a:lnSpc>
                <a:spcPct val="150000"/>
              </a:lnSpc>
              <a:spcBef>
                <a:spcPts val="0"/>
              </a:spcBef>
              <a:spcAft>
                <a:spcPts val="0"/>
              </a:spcAft>
              <a:buClr>
                <a:schemeClr val="lt2"/>
              </a:buClr>
              <a:buSzPts val="1049"/>
              <a:buChar char="●"/>
            </a:pPr>
            <a:r>
              <a:rPr lang="en" sz="1049">
                <a:solidFill>
                  <a:schemeClr val="lt2"/>
                </a:solidFill>
              </a:rPr>
              <a:t>Stores a 2D array of Cells</a:t>
            </a:r>
            <a:endParaRPr sz="1049">
              <a:solidFill>
                <a:schemeClr val="lt2"/>
              </a:solidFill>
            </a:endParaRPr>
          </a:p>
          <a:p>
            <a:pPr marL="0" lvl="0" indent="-102193" algn="l" rtl="0">
              <a:lnSpc>
                <a:spcPct val="150000"/>
              </a:lnSpc>
              <a:spcBef>
                <a:spcPts val="0"/>
              </a:spcBef>
              <a:spcAft>
                <a:spcPts val="0"/>
              </a:spcAft>
              <a:buClr>
                <a:schemeClr val="lt2"/>
              </a:buClr>
              <a:buSzPts val="1609"/>
              <a:buChar char="●"/>
            </a:pPr>
            <a:r>
              <a:rPr lang="en" sz="1609">
                <a:solidFill>
                  <a:schemeClr val="lt2"/>
                </a:solidFill>
              </a:rPr>
              <a:t>  The Cell class:</a:t>
            </a:r>
            <a:endParaRPr sz="1609">
              <a:solidFill>
                <a:schemeClr val="lt2"/>
              </a:solidFill>
            </a:endParaRPr>
          </a:p>
          <a:p>
            <a:pPr marL="457200" lvl="0" indent="-295233" algn="l" rtl="0">
              <a:lnSpc>
                <a:spcPct val="150000"/>
              </a:lnSpc>
              <a:spcBef>
                <a:spcPts val="1000"/>
              </a:spcBef>
              <a:spcAft>
                <a:spcPts val="0"/>
              </a:spcAft>
              <a:buClr>
                <a:schemeClr val="lt2"/>
              </a:buClr>
              <a:buSzPts val="1049"/>
              <a:buChar char="●"/>
            </a:pPr>
            <a:r>
              <a:rPr lang="en" sz="1049">
                <a:solidFill>
                  <a:schemeClr val="lt2"/>
                </a:solidFill>
              </a:rPr>
              <a:t>Contains the logic that parses all arithmetic, formulas, cell references, range based expressions, and statistical analysis.</a:t>
            </a:r>
            <a:endParaRPr sz="1049">
              <a:solidFill>
                <a:schemeClr val="lt2"/>
              </a:solidFill>
            </a:endParaRPr>
          </a:p>
          <a:p>
            <a:pPr marL="457200" lvl="0" indent="-295233" algn="l" rtl="0">
              <a:lnSpc>
                <a:spcPct val="150000"/>
              </a:lnSpc>
              <a:spcBef>
                <a:spcPts val="0"/>
              </a:spcBef>
              <a:spcAft>
                <a:spcPts val="0"/>
              </a:spcAft>
              <a:buClr>
                <a:schemeClr val="lt2"/>
              </a:buClr>
              <a:buSzPts val="1049"/>
              <a:buChar char="●"/>
            </a:pPr>
            <a:r>
              <a:rPr lang="en" sz="1049">
                <a:solidFill>
                  <a:schemeClr val="lt2"/>
                </a:solidFill>
              </a:rPr>
              <a:t>Utilizes custom literal objects; defined in the StringLiteral, NumberLiteral, and ErrorLiteral classes</a:t>
            </a:r>
            <a:endParaRPr sz="1049">
              <a:solidFill>
                <a:schemeClr val="lt2"/>
              </a:solidFill>
            </a:endParaRPr>
          </a:p>
          <a:p>
            <a:pPr marL="0" lvl="0" indent="-102193" algn="l" rtl="0">
              <a:lnSpc>
                <a:spcPct val="150000"/>
              </a:lnSpc>
              <a:spcBef>
                <a:spcPts val="1000"/>
              </a:spcBef>
              <a:spcAft>
                <a:spcPts val="0"/>
              </a:spcAft>
              <a:buClr>
                <a:schemeClr val="lt2"/>
              </a:buClr>
              <a:buSzPts val="1609"/>
              <a:buChar char="●"/>
            </a:pPr>
            <a:r>
              <a:rPr lang="en" sz="1609">
                <a:solidFill>
                  <a:schemeClr val="lt2"/>
                </a:solidFill>
              </a:rPr>
              <a:t>  Our front-end architecture is broken up into various React classes and some accompanying css code that make up the buttons, tables, pop-ups, and other UI components</a:t>
            </a:r>
            <a:endParaRPr sz="1609">
              <a:solidFill>
                <a:schemeClr val="lt2"/>
              </a:solidFill>
            </a:endParaRPr>
          </a:p>
          <a:p>
            <a:pPr marL="457200" marR="0" lvl="0" indent="-295233" algn="l" rtl="0">
              <a:lnSpc>
                <a:spcPct val="150000"/>
              </a:lnSpc>
              <a:spcBef>
                <a:spcPts val="0"/>
              </a:spcBef>
              <a:spcAft>
                <a:spcPts val="0"/>
              </a:spcAft>
              <a:buClr>
                <a:schemeClr val="lt2"/>
              </a:buClr>
              <a:buSzPts val="1049"/>
              <a:buChar char="●"/>
            </a:pPr>
            <a:r>
              <a:rPr lang="en" sz="1049">
                <a:solidFill>
                  <a:schemeClr val="lt2"/>
                </a:solidFill>
              </a:rPr>
              <a:t>Buttons have been abstracted into an interface that are concretely implemented as various subclasses such as the UndoButton, AddColButton, NewSpreadsheetButton, etc. which are used in the TopBar class that stores most of our UI components</a:t>
            </a:r>
            <a:endParaRPr sz="1049">
              <a:solidFill>
                <a:schemeClr val="lt2"/>
              </a:solidFill>
            </a:endParaRPr>
          </a:p>
          <a:p>
            <a:pPr marL="0" lvl="0" indent="0" algn="l" rtl="0">
              <a:lnSpc>
                <a:spcPct val="150000"/>
              </a:lnSpc>
              <a:spcBef>
                <a:spcPts val="0"/>
              </a:spcBef>
              <a:spcAft>
                <a:spcPts val="0"/>
              </a:spcAft>
              <a:buNone/>
            </a:pPr>
            <a:endParaRPr sz="800">
              <a:solidFill>
                <a:schemeClr val="lt2"/>
              </a:solidFill>
            </a:endParaRPr>
          </a:p>
          <a:p>
            <a:pPr marL="0" lvl="0" indent="0" algn="l" rtl="0">
              <a:lnSpc>
                <a:spcPct val="150000"/>
              </a:lnSpc>
              <a:spcBef>
                <a:spcPts val="1200"/>
              </a:spcBef>
              <a:spcAft>
                <a:spcPts val="1200"/>
              </a:spcAft>
              <a:buNone/>
            </a:pPr>
            <a:endParaRPr sz="8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1884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Interesting code snippet</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5" name="Google Shape;85;p17"/>
          <p:cNvPicPr preferRelativeResize="0"/>
          <p:nvPr/>
        </p:nvPicPr>
        <p:blipFill>
          <a:blip r:embed="rId3">
            <a:alphaModFix/>
          </a:blip>
          <a:stretch>
            <a:fillRect/>
          </a:stretch>
        </p:blipFill>
        <p:spPr>
          <a:xfrm>
            <a:off x="311700" y="772593"/>
            <a:ext cx="8520601" cy="41761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Lessons learned/retrospective</a:t>
            </a: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One challenge was learning a new framework. After completing this project, I would have designed the React structure differently. </a:t>
            </a:r>
            <a:endParaRPr/>
          </a:p>
          <a:p>
            <a:pPr marL="457200" lvl="0" indent="-342900" algn="l" rtl="0">
              <a:spcBef>
                <a:spcPts val="0"/>
              </a:spcBef>
              <a:spcAft>
                <a:spcPts val="0"/>
              </a:spcAft>
              <a:buSzPts val="1800"/>
              <a:buChar char="●"/>
            </a:pPr>
            <a:r>
              <a:rPr lang="en"/>
              <a:t>Pivoting between approaches went well. We were able to easily and swiftly refactor – for example, when we refactored the Cell formula parsing. </a:t>
            </a:r>
            <a:endParaRPr/>
          </a:p>
          <a:p>
            <a:pPr marL="457200" lvl="0" indent="-342900" algn="l" rtl="0">
              <a:spcBef>
                <a:spcPts val="0"/>
              </a:spcBef>
              <a:spcAft>
                <a:spcPts val="0"/>
              </a:spcAft>
              <a:buSzPts val="1800"/>
              <a:buChar char="●"/>
            </a:pPr>
            <a:r>
              <a:rPr lang="en"/>
              <a:t>Communication and software development lifecycle could have been improved. We should have implemented more development methods, such as Test-Driven-Development and a more structured form of code review.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340</Words>
  <Application>Microsoft Office PowerPoint</Application>
  <PresentationFormat>On-screen Show (16:9)</PresentationFormat>
  <Paragraphs>28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Oswald</vt:lpstr>
      <vt:lpstr>Arial</vt:lpstr>
      <vt:lpstr>Average</vt:lpstr>
      <vt:lpstr>Slate</vt:lpstr>
      <vt:lpstr>Team 108 Spreadsheet</vt:lpstr>
      <vt:lpstr>Demo of the system (live demo)</vt:lpstr>
      <vt:lpstr>Three additional features (live demo)</vt:lpstr>
      <vt:lpstr>Overall system architecture</vt:lpstr>
      <vt:lpstr>Interesting code snippet</vt:lpstr>
      <vt:lpstr>Lessons learned/retrospective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108 Spreadsheet</dc:title>
  <cp:lastModifiedBy>Jonah Nidorf</cp:lastModifiedBy>
  <cp:revision>1</cp:revision>
  <dcterms:modified xsi:type="dcterms:W3CDTF">2023-11-30T22:01:23Z</dcterms:modified>
</cp:coreProperties>
</file>