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f76fb716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f76fb716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76fb716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f76fb716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CA" sz="1400">
                <a:solidFill>
                  <a:srgbClr val="595959"/>
                </a:solidFill>
              </a:rPr>
              <a:t>500μm 39/380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CA" sz="1400">
                <a:solidFill>
                  <a:srgbClr val="595959"/>
                </a:solidFill>
              </a:rPr>
              <a:t>250μm (108/473+139/497+64/450)/3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CA" sz="1400">
                <a:solidFill>
                  <a:srgbClr val="595959"/>
                </a:solidFill>
              </a:rPr>
              <a:t>350μm 90/667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3837f6f1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3837f6f1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f76fb7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f76fb7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f76fb716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f76fb716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f76fb71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f76fb71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f76fb71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f76fb71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f76fb716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f76fb716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76fb71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76fb71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f76fb71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f76fb71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3a0dc57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3a0dc57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76fb716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76fb716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f76fb71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f76fb71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3837f6f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3837f6f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76fb716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f76fb716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76fb716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76fb716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CCAT </a:t>
            </a:r>
            <a:r>
              <a:rPr lang="en-CA"/>
              <a:t>Map Making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February</a:t>
            </a:r>
            <a:r>
              <a:rPr lang="en-CA"/>
              <a:t> 7th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Jonah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App: Manual filter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1322525"/>
            <a:ext cx="2783099" cy="239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475" y="1246318"/>
            <a:ext cx="2783099" cy="239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550" y="2973905"/>
            <a:ext cx="2783099" cy="23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0" y="3050098"/>
            <a:ext cx="2783099" cy="239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3900" y="-228600"/>
            <a:ext cx="5605299" cy="483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11700" y="940950"/>
            <a:ext cx="42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Source: James Burgoyne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725" y="389850"/>
            <a:ext cx="3035426" cy="21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Bad </a:t>
            </a:r>
            <a:r>
              <a:rPr lang="en-CA"/>
              <a:t>Detector </a:t>
            </a:r>
            <a:r>
              <a:rPr lang="en-CA"/>
              <a:t>Removal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44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Bad KID rates from manual filtering: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500μm -- 10%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250μm -- 22%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350μm -- 13%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Can be automated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Several possible techniques, not necessarily KID specific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4723500" y="81800"/>
            <a:ext cx="35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Before (Roach 1, 3 iterations):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779100" y="2222275"/>
            <a:ext cx="35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After</a:t>
            </a:r>
            <a:r>
              <a:rPr lang="en-CA" sz="1800">
                <a:solidFill>
                  <a:schemeClr val="dk2"/>
                </a:solidFill>
              </a:rPr>
              <a:t> (Roach 1, 3 iterations):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275" y="2726925"/>
            <a:ext cx="3018325" cy="21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Future Directions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Develop flexible “Toolbox”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Set of highly configurable processing tools (e.g. TOD filters, destriping tools,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Code base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Custom code base, based on established map-making strategies (e.g. SMURF)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Work with KID data from CCAT detector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Use LED array to generate simulated data for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Appendix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Cross Spectral Density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 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310975"/>
            <a:ext cx="2958850" cy="23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749" y="2310970"/>
            <a:ext cx="2958850" cy="23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525" y="2258325"/>
            <a:ext cx="3024450" cy="24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KID Amplitude Distribution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Before and after manual KID filtering: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5125"/>
            <a:ext cx="4555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02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Calibration Lamp Normalization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525"/>
            <a:ext cx="4623725" cy="34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b="0" l="4698" r="0" t="0"/>
          <a:stretch/>
        </p:blipFill>
        <p:spPr>
          <a:xfrm>
            <a:off x="4572000" y="1545353"/>
            <a:ext cx="4572000" cy="359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3486275" y="5283975"/>
            <a:ext cx="35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Time (index @ ~477Hz)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KID Amplitude Distribution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Before and after normalizing to calibration lamp: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8925"/>
            <a:ext cx="45552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800" y="167682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275" y="956825"/>
            <a:ext cx="4019724" cy="41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Does Common-Mode Signal Vary Across Networks?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8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BLAST-TNG Network Configuration:</a:t>
            </a:r>
            <a:br>
              <a:rPr lang="en-CA"/>
            </a:br>
            <a:r>
              <a:rPr lang="en-CA"/>
              <a:t>5 ROACHes (Reconfigurable Open</a:t>
            </a:r>
            <a:br>
              <a:rPr lang="en-CA"/>
            </a:br>
            <a:r>
              <a:rPr lang="en-CA"/>
              <a:t>Architecture Computing Hardware)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500μm - ROACH 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350μm - ROACH 3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250μm - split into 3 rhombi: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ROACH 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ROACH 4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ROACH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/>
              <a:t>Are there common signals on each network that differ for reasons other than on-sky position?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400"/>
              <a:t>→ Analyze 250μm ROACHes to control for wavelength &amp; detector type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Domain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2641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Vertical lines segment time into the three 6-minute passes.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Common-mode is the mean value of the calibration lamp normalized DF TODs for each network.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125" y="152400"/>
            <a:ext cx="6667874" cy="4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Single (Randomly Selected) KID Samples - ROACH 1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152475"/>
            <a:ext cx="2439690" cy="18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020" y="1152475"/>
            <a:ext cx="2439690" cy="182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4476" y="1152475"/>
            <a:ext cx="2439690" cy="182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00" y="3161322"/>
            <a:ext cx="2439690" cy="182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6163" y="3161346"/>
            <a:ext cx="2439690" cy="182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4476" y="3161325"/>
            <a:ext cx="2439690" cy="182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Domain</a:t>
            </a:r>
            <a:br>
              <a:rPr lang="en-CA"/>
            </a:br>
            <a:r>
              <a:rPr lang="en-CA"/>
              <a:t>(filtered)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-CA"/>
            </a:br>
            <a:r>
              <a:rPr lang="en-CA"/>
              <a:t>Savitzky-Golay filter.</a:t>
            </a:r>
            <a:br>
              <a:rPr lang="en-CA"/>
            </a:br>
            <a:r>
              <a:rPr lang="en-CA"/>
              <a:t>Window = 2000</a:t>
            </a:r>
            <a:br>
              <a:rPr lang="en-CA"/>
            </a:br>
            <a:r>
              <a:rPr lang="en-CA"/>
              <a:t>Poly. Deg. = 1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388" y="445025"/>
            <a:ext cx="6206612" cy="46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680375"/>
            <a:ext cx="2808051" cy="24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Differences Between 250μm Roaches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7515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Slight trend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Spikes in differences as telescope scans over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The arrays do not scan past source synchronously since they are positioned differently on the image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these </a:t>
            </a:r>
            <a:r>
              <a:rPr lang="en-CA"/>
              <a:t>effects</a:t>
            </a:r>
            <a:r>
              <a:rPr lang="en-CA"/>
              <a:t> be explained by the different positions of the arrays, or are instrumental differences at play?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425" y="1230850"/>
            <a:ext cx="5009575" cy="39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810975" y="3604450"/>
            <a:ext cx="1629000" cy="854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Telescope Passes Source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8" y="1730025"/>
            <a:ext cx="4852548" cy="341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Differences Between 250μm Roaches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099" y="1371025"/>
            <a:ext cx="3393176" cy="36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7515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Zoomed in to first source pass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079075" y="1730025"/>
            <a:ext cx="37515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/>
              <a:t>Filtered C(t)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Frequency Domain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3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Close match in low frequency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Shared peaks 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1/7 Hz - horizontal </a:t>
            </a:r>
            <a:r>
              <a:rPr lang="en-CA"/>
              <a:t>scan</a:t>
            </a:r>
            <a:r>
              <a:rPr lang="en-CA"/>
              <a:t>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75Hz - pump frequency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63" y="952500"/>
            <a:ext cx="545782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8366" t="10257"/>
          <a:stretch/>
        </p:blipFill>
        <p:spPr>
          <a:xfrm>
            <a:off x="0" y="2995900"/>
            <a:ext cx="3117401" cy="21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3975725" y="2944050"/>
            <a:ext cx="4259825" cy="1677700"/>
          </a:xfrm>
          <a:custGeom>
            <a:rect b="b" l="l" r="r" t="t"/>
            <a:pathLst>
              <a:path extrusionOk="0" h="67108" w="170393">
                <a:moveTo>
                  <a:pt x="170393" y="0"/>
                </a:moveTo>
                <a:cubicBezTo>
                  <a:pt x="165112" y="8776"/>
                  <a:pt x="156743" y="41644"/>
                  <a:pt x="138704" y="52654"/>
                </a:cubicBezTo>
                <a:cubicBezTo>
                  <a:pt x="120665" y="63664"/>
                  <a:pt x="85277" y="63827"/>
                  <a:pt x="62160" y="66061"/>
                </a:cubicBezTo>
                <a:cubicBezTo>
                  <a:pt x="39043" y="68296"/>
                  <a:pt x="10360" y="66061"/>
                  <a:pt x="0" y="6606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5" name="Google Shape;115;p20"/>
          <p:cNvCxnSpPr/>
          <p:nvPr/>
        </p:nvCxnSpPr>
        <p:spPr>
          <a:xfrm rot="10800000">
            <a:off x="3329600" y="4546969"/>
            <a:ext cx="670500" cy="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Filtering Bad Detectors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